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1"/>
  </p:sldMasterIdLst>
  <p:notesMasterIdLst>
    <p:notesMasterId r:id="rId63"/>
  </p:notesMasterIdLst>
  <p:sldIdLst>
    <p:sldId id="291" r:id="rId2"/>
    <p:sldId id="304" r:id="rId3"/>
    <p:sldId id="2190" r:id="rId4"/>
    <p:sldId id="2210" r:id="rId5"/>
    <p:sldId id="2209" r:id="rId6"/>
    <p:sldId id="314" r:id="rId7"/>
    <p:sldId id="309" r:id="rId8"/>
    <p:sldId id="2201" r:id="rId9"/>
    <p:sldId id="275" r:id="rId10"/>
    <p:sldId id="318" r:id="rId11"/>
    <p:sldId id="2151" r:id="rId12"/>
    <p:sldId id="2152" r:id="rId13"/>
    <p:sldId id="2153" r:id="rId14"/>
    <p:sldId id="2154" r:id="rId15"/>
    <p:sldId id="2197" r:id="rId16"/>
    <p:sldId id="349" r:id="rId17"/>
    <p:sldId id="2199" r:id="rId18"/>
    <p:sldId id="377" r:id="rId19"/>
    <p:sldId id="350" r:id="rId20"/>
    <p:sldId id="376" r:id="rId21"/>
    <p:sldId id="2192" r:id="rId22"/>
    <p:sldId id="320" r:id="rId23"/>
    <p:sldId id="2203" r:id="rId24"/>
    <p:sldId id="2202" r:id="rId25"/>
    <p:sldId id="2204" r:id="rId26"/>
    <p:sldId id="2195" r:id="rId27"/>
    <p:sldId id="393" r:id="rId28"/>
    <p:sldId id="369" r:id="rId29"/>
    <p:sldId id="2163" r:id="rId30"/>
    <p:sldId id="395" r:id="rId31"/>
    <p:sldId id="297" r:id="rId32"/>
    <p:sldId id="2194" r:id="rId33"/>
    <p:sldId id="2205" r:id="rId34"/>
    <p:sldId id="2211" r:id="rId35"/>
    <p:sldId id="2212" r:id="rId36"/>
    <p:sldId id="2198" r:id="rId37"/>
    <p:sldId id="310" r:id="rId38"/>
    <p:sldId id="312" r:id="rId39"/>
    <p:sldId id="2206" r:id="rId40"/>
    <p:sldId id="316" r:id="rId41"/>
    <p:sldId id="298" r:id="rId42"/>
    <p:sldId id="290" r:id="rId43"/>
    <p:sldId id="317" r:id="rId44"/>
    <p:sldId id="2207" r:id="rId45"/>
    <p:sldId id="322" r:id="rId46"/>
    <p:sldId id="324" r:id="rId47"/>
    <p:sldId id="2171" r:id="rId48"/>
    <p:sldId id="2175" r:id="rId49"/>
    <p:sldId id="2184" r:id="rId50"/>
    <p:sldId id="299" r:id="rId51"/>
    <p:sldId id="293" r:id="rId52"/>
    <p:sldId id="2177" r:id="rId53"/>
    <p:sldId id="2178" r:id="rId54"/>
    <p:sldId id="2179" r:id="rId55"/>
    <p:sldId id="321" r:id="rId56"/>
    <p:sldId id="331" r:id="rId57"/>
    <p:sldId id="390" r:id="rId58"/>
    <p:sldId id="294" r:id="rId59"/>
    <p:sldId id="2157" r:id="rId60"/>
    <p:sldId id="2159" r:id="rId61"/>
    <p:sldId id="2158" r:id="rId62"/>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211" userDrawn="1">
          <p15:clr>
            <a:srgbClr val="A4A3A4"/>
          </p15:clr>
        </p15:guide>
        <p15:guide id="3" orient="horz" pos="3861" userDrawn="1">
          <p15:clr>
            <a:srgbClr val="A4A3A4"/>
          </p15:clr>
        </p15:guide>
        <p15:guide id="4" pos="7446" userDrawn="1">
          <p15:clr>
            <a:srgbClr val="A4A3A4"/>
          </p15:clr>
        </p15:guide>
        <p15:guide id="5" pos="17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F2F0"/>
    <a:srgbClr val="363636"/>
    <a:srgbClr val="FDE3E7"/>
    <a:srgbClr val="F4F4F5"/>
    <a:srgbClr val="CE0E2D"/>
    <a:srgbClr val="94949B"/>
    <a:srgbClr val="7F7F7F"/>
    <a:srgbClr val="595959"/>
    <a:srgbClr val="808080"/>
    <a:srgbClr val="DED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6839" autoAdjust="0"/>
  </p:normalViewPr>
  <p:slideViewPr>
    <p:cSldViewPr snapToGrid="0" snapToObjects="1">
      <p:cViewPr varScale="1">
        <p:scale>
          <a:sx n="63" d="100"/>
          <a:sy n="63" d="100"/>
        </p:scale>
        <p:origin x="84" y="148"/>
      </p:cViewPr>
      <p:guideLst>
        <p:guide orient="horz" pos="572"/>
        <p:guide pos="211"/>
        <p:guide orient="horz" pos="3861"/>
        <p:guide pos="7446"/>
        <p:guide pos="1731"/>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DF48B9E-9EF6-6F4A-8B9B-DC5154B52955}" type="datetimeFigureOut">
              <a:rPr lang="en-US" smtClean="0"/>
              <a:t>10/17/2024</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0A17DEA4-314F-8640-9911-0668D5E7E4D6}" type="slidenum">
              <a:rPr lang="en-US" smtClean="0"/>
              <a:t>‹#›</a:t>
            </a:fld>
            <a:endParaRPr lang="en-US"/>
          </a:p>
        </p:txBody>
      </p:sp>
    </p:spTree>
    <p:extLst>
      <p:ext uri="{BB962C8B-B14F-4D97-AF65-F5344CB8AC3E}">
        <p14:creationId xmlns:p14="http://schemas.microsoft.com/office/powerpoint/2010/main" val="245077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nc.gov.au/for-charities/start-charity/you-start-charity/charity-subtyp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lang="en-AU" sz="2800" dirty="0"/>
          </a:p>
          <a:p>
            <a:pPr marL="457200" marR="0" lvl="0" indent="-4572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lang="en-AU" sz="2800" dirty="0">
              <a:solidFill>
                <a:schemeClr val="tx1"/>
              </a:solidFill>
            </a:endParaRPr>
          </a:p>
          <a:p>
            <a:pPr marL="457200" marR="0" lvl="0" indent="-4572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lang="en-AU" sz="3600" dirty="0">
              <a:solidFill>
                <a:schemeClr val="tx1"/>
              </a:solidFill>
              <a:highlight>
                <a:srgbClr val="FFFF00"/>
              </a:highlight>
            </a:endParaRPr>
          </a:p>
          <a:p>
            <a:pPr marL="457200" lvl="0" indent="-457200">
              <a:spcAft>
                <a:spcPts val="1000"/>
              </a:spcAft>
              <a:buFont typeface="Arial" panose="020B0604020202020204" pitchFamily="34" charset="0"/>
              <a:buChar char="•"/>
            </a:pPr>
            <a:endParaRPr lang="en-AU" sz="2800" b="0" i="0" dirty="0">
              <a:solidFill>
                <a:srgbClr val="404041"/>
              </a:solidFill>
              <a:effectLst/>
              <a:latin typeface="HelveticaNeueLTPro-Roman"/>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2</a:t>
            </a:fld>
            <a:endParaRPr lang="en-US" dirty="0"/>
          </a:p>
        </p:txBody>
      </p:sp>
    </p:spTree>
    <p:extLst>
      <p:ext uri="{BB962C8B-B14F-4D97-AF65-F5344CB8AC3E}">
        <p14:creationId xmlns:p14="http://schemas.microsoft.com/office/powerpoint/2010/main" val="155189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It is important to note that charities should strive for best practice corporate governance and comply with the </a:t>
            </a:r>
            <a:r>
              <a:rPr lang="en-AU" sz="2800" dirty="0" err="1">
                <a:solidFill>
                  <a:schemeClr val="tx1"/>
                </a:solidFill>
              </a:rPr>
              <a:t>ACNC</a:t>
            </a:r>
            <a:r>
              <a:rPr lang="en-AU" sz="2800" dirty="0">
                <a:solidFill>
                  <a:schemeClr val="tx1"/>
                </a:solidFill>
              </a:rPr>
              <a:t> Governance Standards and applicable Corporations Act provisions (e.g. insolvent trading). </a:t>
            </a:r>
          </a:p>
          <a:p>
            <a:endParaRPr lang="en-AU"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12</a:t>
            </a:fld>
            <a:endParaRPr lang="en-US"/>
          </a:p>
        </p:txBody>
      </p:sp>
    </p:spTree>
    <p:extLst>
      <p:ext uri="{BB962C8B-B14F-4D97-AF65-F5344CB8AC3E}">
        <p14:creationId xmlns:p14="http://schemas.microsoft.com/office/powerpoint/2010/main" val="190032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800" dirty="0">
                <a:solidFill>
                  <a:schemeClr val="tx1"/>
                </a:solidFill>
              </a:rPr>
              <a:t>It is relatively uncommon for </a:t>
            </a:r>
            <a:r>
              <a:rPr lang="en-AU" sz="2800" dirty="0" err="1">
                <a:solidFill>
                  <a:schemeClr val="tx1"/>
                </a:solidFill>
              </a:rPr>
              <a:t>NFPs</a:t>
            </a:r>
            <a:r>
              <a:rPr lang="en-AU" sz="2800" dirty="0">
                <a:solidFill>
                  <a:schemeClr val="tx1"/>
                </a:solidFill>
              </a:rPr>
              <a:t> to remunerate directors, as it can have an impact on optics and public perception.  However, it can be helpful to attract directors with particular skills or experience. </a:t>
            </a:r>
          </a:p>
          <a:p>
            <a:endParaRPr lang="en-AU" sz="2800" dirty="0">
              <a:solidFill>
                <a:schemeClr val="tx1"/>
              </a:solidFill>
            </a:endParaRPr>
          </a:p>
          <a:p>
            <a:r>
              <a:rPr lang="en-AU" sz="2800" dirty="0">
                <a:solidFill>
                  <a:schemeClr val="tx1"/>
                </a:solidFill>
              </a:rPr>
              <a:t>There are also compliance considerations (e.g. </a:t>
            </a:r>
            <a:r>
              <a:rPr lang="en-AU" sz="2800" dirty="0" err="1">
                <a:solidFill>
                  <a:schemeClr val="tx1"/>
                </a:solidFill>
              </a:rPr>
              <a:t>NFPs</a:t>
            </a:r>
            <a:r>
              <a:rPr lang="en-AU" sz="2800" dirty="0">
                <a:solidFill>
                  <a:schemeClr val="tx1"/>
                </a:solidFill>
              </a:rPr>
              <a:t> cannot drop the ‘Limited’ from the end of the company name if remunerating directors, certain statutory volunteer exceptions (including under </a:t>
            </a:r>
            <a:r>
              <a:rPr lang="en-AU" sz="2800" dirty="0" err="1">
                <a:solidFill>
                  <a:schemeClr val="tx1"/>
                </a:solidFill>
              </a:rPr>
              <a:t>WHS</a:t>
            </a:r>
            <a:r>
              <a:rPr lang="en-AU" sz="2800" dirty="0">
                <a:solidFill>
                  <a:schemeClr val="tx1"/>
                </a:solidFill>
              </a:rPr>
              <a:t> laws) do not apply etc). </a:t>
            </a:r>
          </a:p>
          <a:p>
            <a:endParaRPr lang="en-AU"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13</a:t>
            </a:fld>
            <a:endParaRPr lang="en-US"/>
          </a:p>
        </p:txBody>
      </p:sp>
    </p:spTree>
    <p:extLst>
      <p:ext uri="{BB962C8B-B14F-4D97-AF65-F5344CB8AC3E}">
        <p14:creationId xmlns:p14="http://schemas.microsoft.com/office/powerpoint/2010/main" val="202168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14</a:t>
            </a:fld>
            <a:endParaRPr lang="en-US"/>
          </a:p>
        </p:txBody>
      </p:sp>
    </p:spTree>
    <p:extLst>
      <p:ext uri="{BB962C8B-B14F-4D97-AF65-F5344CB8AC3E}">
        <p14:creationId xmlns:p14="http://schemas.microsoft.com/office/powerpoint/2010/main" val="20112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17</a:t>
            </a:fld>
            <a:endParaRPr lang="en-US"/>
          </a:p>
        </p:txBody>
      </p:sp>
    </p:spTree>
    <p:extLst>
      <p:ext uri="{BB962C8B-B14F-4D97-AF65-F5344CB8AC3E}">
        <p14:creationId xmlns:p14="http://schemas.microsoft.com/office/powerpoint/2010/main" val="386217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ASIC – 1 day / shelf companies</a:t>
            </a:r>
          </a:p>
          <a:p>
            <a:r>
              <a:rPr lang="en-AU" dirty="0"/>
              <a:t>Single director / secretary</a:t>
            </a:r>
          </a:p>
        </p:txBody>
      </p:sp>
      <p:sp>
        <p:nvSpPr>
          <p:cNvPr id="4" name="Slide Number Placeholder 3"/>
          <p:cNvSpPr>
            <a:spLocks noGrp="1"/>
          </p:cNvSpPr>
          <p:nvPr>
            <p:ph type="sldNum" sz="quarter" idx="5"/>
          </p:nvPr>
        </p:nvSpPr>
        <p:spPr/>
        <p:txBody>
          <a:bodyPr/>
          <a:lstStyle/>
          <a:p>
            <a:fld id="{0A17DEA4-314F-8640-9911-0668D5E7E4D6}" type="slidenum">
              <a:rPr lang="en-US" smtClean="0"/>
              <a:t>18</a:t>
            </a:fld>
            <a:endParaRPr lang="en-US"/>
          </a:p>
        </p:txBody>
      </p:sp>
    </p:spTree>
    <p:extLst>
      <p:ext uri="{BB962C8B-B14F-4D97-AF65-F5344CB8AC3E}">
        <p14:creationId xmlns:p14="http://schemas.microsoft.com/office/powerpoint/2010/main" val="628077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488950" rtl="0" eaLnBrk="1" latinLnBrk="0" hangingPunct="1">
              <a:lnSpc>
                <a:spcPct val="90000"/>
              </a:lnSpc>
              <a:spcBef>
                <a:spcPts val="600"/>
              </a:spcBef>
              <a:spcAft>
                <a:spcPct val="15000"/>
              </a:spcAft>
            </a:pPr>
            <a:r>
              <a:rPr lang="en-AU" sz="1600" b="1" i="1" kern="1200" dirty="0">
                <a:solidFill>
                  <a:srgbClr val="002060"/>
                </a:solidFill>
                <a:latin typeface="+mn-lt"/>
                <a:ea typeface="+mn-ea"/>
                <a:cs typeface="+mn-cs"/>
              </a:rPr>
              <a:t>Overview and key features </a:t>
            </a:r>
            <a:endParaRPr lang="en-AU" sz="1600" b="1" i="1" kern="1200" dirty="0">
              <a:solidFill>
                <a:schemeClr val="bg2">
                  <a:lumMod val="50000"/>
                </a:schemeClr>
              </a:solidFill>
              <a:latin typeface="+mn-lt"/>
              <a:ea typeface="+mn-ea"/>
              <a:cs typeface="+mn-cs"/>
            </a:endParaRP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US" sz="1200" kern="1200" dirty="0">
                <a:latin typeface="+mn-lt"/>
                <a:ea typeface="+mn-ea"/>
                <a:cs typeface="+mn-cs"/>
              </a:rPr>
              <a:t>A CLG is a public company </a:t>
            </a:r>
            <a:r>
              <a:rPr lang="en-US" sz="1200" dirty="0"/>
              <a:t>incorporated under the </a:t>
            </a:r>
            <a:r>
              <a:rPr lang="en-US" sz="1200" i="1" dirty="0"/>
              <a:t>Corporations Act 2001 </a:t>
            </a:r>
            <a:r>
              <a:rPr lang="en-US" sz="1200" dirty="0"/>
              <a:t>(Cth) (the </a:t>
            </a:r>
            <a:r>
              <a:rPr lang="en-US" sz="1200" b="1" dirty="0"/>
              <a:t>Corporations Act</a:t>
            </a:r>
            <a:r>
              <a:rPr lang="en-US" sz="1200" dirty="0"/>
              <a:t>).</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US" sz="1200" dirty="0"/>
              <a:t>A CLG is regulated by ASIC, unless it is a registered charity, in which case its primary regulator is the ACNC and most obligations owed to ASIC are ‘switched off’.</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US" sz="1200" kern="1200" dirty="0">
                <a:latin typeface="+mn-lt"/>
                <a:ea typeface="+mn-ea"/>
                <a:cs typeface="+mn-cs"/>
              </a:rPr>
              <a:t>It is a member-based entity (it has no shareholders so cannot issue shares).  A CLG is a ‘for-purpose’ rather than ‘for-profit’ vehicle.  Its constitution generally prohibits the distribution of profits to members (meaning that it is a NFP entity).  </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US" sz="1200" kern="1200" dirty="0">
                <a:latin typeface="+mn-lt"/>
                <a:ea typeface="+mn-ea"/>
                <a:cs typeface="+mn-cs"/>
              </a:rPr>
              <a:t>A CLG is the most common structure used by for-purpose organisations. </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US" sz="1200" dirty="0"/>
              <a:t>As a company, a CLG has legal personhood and can contract with other parties, own assets, open bank accounts, lease property etc.</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AU" sz="1200" dirty="0"/>
              <a:t>A CLG must have a minimum of </a:t>
            </a:r>
            <a:r>
              <a:rPr lang="en-AU" sz="1200" b="1" dirty="0"/>
              <a:t>one member </a:t>
            </a:r>
            <a:r>
              <a:rPr lang="en-AU" sz="1200" dirty="0"/>
              <a:t>(which can be an individual or another corporate entity), </a:t>
            </a:r>
            <a:r>
              <a:rPr lang="en-AU" sz="1200" b="1" dirty="0"/>
              <a:t>three directors </a:t>
            </a:r>
            <a:r>
              <a:rPr lang="en-AU" sz="1200" dirty="0"/>
              <a:t>(at least two of which must live in Australia), </a:t>
            </a:r>
            <a:r>
              <a:rPr lang="en-AU" sz="1200" b="1" dirty="0"/>
              <a:t>one secretary </a:t>
            </a:r>
            <a:r>
              <a:rPr lang="en-AU" sz="1200" dirty="0"/>
              <a:t>(who must live in Australia) and a </a:t>
            </a:r>
            <a:r>
              <a:rPr lang="en-AU" sz="1200" b="1" dirty="0"/>
              <a:t>public officer</a:t>
            </a:r>
            <a:r>
              <a:rPr lang="en-AU" sz="1200" dirty="0"/>
              <a:t>. </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AU" sz="1200" dirty="0"/>
              <a:t>The members are not ‘owners’ of the company in the way that shareholders of a Pty Ltd are.  They are generally seen as keepers of the </a:t>
            </a:r>
            <a:r>
              <a:rPr lang="en-AU" sz="1200" dirty="0" err="1"/>
              <a:t>CLG’s</a:t>
            </a:r>
            <a:r>
              <a:rPr lang="en-AU" sz="1200" dirty="0"/>
              <a:t> mission.  Members control the appointment and removal of directors and changes to the constitution (and therefore the objects).</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AU" sz="1200" dirty="0"/>
              <a:t>Directors can exercise all of the powers of the CLG other than those which must be exercised by members (for example, approving changes to the constitution).  The company is managed by, or under the direction of, the directors.  Directors can set up advisory committees to help them fulfill their duties and can delegate powers.  Directors are subject to certain directors’ duties (either under the Corporations Act or, if the CLG is a registered charity, the ACNC Governance Standards).</a:t>
            </a:r>
          </a:p>
          <a:p>
            <a:pPr marL="285750" lvl="0" indent="-285750" algn="l" defTabSz="488950" rtl="0" eaLnBrk="1" latinLnBrk="0" hangingPunct="1">
              <a:lnSpc>
                <a:spcPct val="90000"/>
              </a:lnSpc>
              <a:spcBef>
                <a:spcPts val="600"/>
              </a:spcBef>
              <a:spcAft>
                <a:spcPct val="15000"/>
              </a:spcAft>
              <a:buClr>
                <a:schemeClr val="tx2"/>
              </a:buClr>
              <a:buFont typeface="Wingdings" panose="05000000000000000000" pitchFamily="2" charset="2"/>
              <a:buChar char="§"/>
            </a:pPr>
            <a:r>
              <a:rPr lang="en-AU" sz="1200" dirty="0"/>
              <a:t>There are a number of design considerations to reflect on in setting up a CLG, including the proposed membership model (for example, there could be a sole member, the members could be the same people as the directors or there could be a broader membership base), who the directors will be, eligibility requirements for directors and members, whether directors will have set terms of office and whether directors will be paid in their capacity as directors.</a:t>
            </a:r>
            <a:r>
              <a:rPr lang="en-AU" sz="1200" baseline="30000" dirty="0"/>
              <a:t>1</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19</a:t>
            </a:fld>
            <a:endParaRPr lang="en-US"/>
          </a:p>
        </p:txBody>
      </p:sp>
    </p:spTree>
    <p:extLst>
      <p:ext uri="{BB962C8B-B14F-4D97-AF65-F5344CB8AC3E}">
        <p14:creationId xmlns:p14="http://schemas.microsoft.com/office/powerpoint/2010/main" val="1817189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C00000"/>
              </a:buClr>
              <a:buFont typeface="Wingdings" panose="05000000000000000000" pitchFamily="2" charset="2"/>
              <a:buChar char="§"/>
            </a:pPr>
            <a:r>
              <a:rPr lang="en-AU" sz="1050" dirty="0"/>
              <a:t>CLGs are by nature ‘for-purpose’ rather than ‘for-profit’ vehicles, as they have no shareholders and cannot issue shares.  </a:t>
            </a:r>
          </a:p>
          <a:p>
            <a:pPr marL="285750" indent="-285750">
              <a:buClr>
                <a:srgbClr val="C00000"/>
              </a:buClr>
              <a:buFont typeface="Wingdings" panose="05000000000000000000" pitchFamily="2" charset="2"/>
              <a:buChar char="§"/>
            </a:pPr>
            <a:r>
              <a:rPr lang="en-AU" sz="1050" dirty="0"/>
              <a:t>Not all NFPs are eligible to be registered charities (as, while they may operate on a NFP basis, they may not be led by a charitable mission (for example NFP sporting clubs that seek to benefit their members rather than having a broader charitable mission)).</a:t>
            </a:r>
          </a:p>
          <a:p>
            <a:pPr marL="285750" indent="-285750">
              <a:buClr>
                <a:srgbClr val="C00000"/>
              </a:buClr>
              <a:buFont typeface="Wingdings" panose="05000000000000000000" pitchFamily="2" charset="2"/>
              <a:buChar char="§"/>
            </a:pPr>
            <a:r>
              <a:rPr lang="en-AU" sz="1050" dirty="0"/>
              <a:t>If the CLG will be led by a charitable mission (for example, relieving the suffering of marginalised cohorts (such as by creating employment opportunities), promoting the prevention or control of particular diseases or promoting the protection of the natural environment), you might want to consider applying to register the CLG as a charity with the Australian Charities and Not-for-Profits Commission (</a:t>
            </a:r>
            <a:r>
              <a:rPr lang="en-AU" sz="1050" b="1" dirty="0"/>
              <a:t>ACNC</a:t>
            </a:r>
            <a:r>
              <a:rPr lang="en-AU" sz="1050" dirty="0"/>
              <a:t>).</a:t>
            </a:r>
          </a:p>
          <a:p>
            <a:pPr marL="285750" indent="-285750">
              <a:buClr>
                <a:srgbClr val="C00000"/>
              </a:buClr>
              <a:buFont typeface="Wingdings" panose="05000000000000000000" pitchFamily="2" charset="2"/>
              <a:buChar char="§"/>
            </a:pPr>
            <a:r>
              <a:rPr lang="en-AU" sz="1050" dirty="0"/>
              <a:t>The considerations on this page regarding charity registration and tax concessions will also be relevant if you use another structure that will operate on a NFP basis and be led by a charitable mission (for example, an IA or CATSI corporation), in which case you can also seek charity registration using those structures.</a:t>
            </a:r>
          </a:p>
          <a:p>
            <a:pPr marL="285750" indent="-285750">
              <a:buClr>
                <a:srgbClr val="C00000"/>
              </a:buClr>
              <a:buFont typeface="Wingdings" panose="05000000000000000000" pitchFamily="2" charset="2"/>
              <a:buChar char="§"/>
            </a:pPr>
            <a:r>
              <a:rPr lang="en-AU" sz="1050" dirty="0"/>
              <a:t>There are a range of benefits to charity registration, including:</a:t>
            </a:r>
          </a:p>
          <a:p>
            <a:pPr marL="742950" lvl="1" indent="-285750">
              <a:buClr>
                <a:srgbClr val="C00000"/>
              </a:buClr>
              <a:buFont typeface="Wingdings" panose="05000000000000000000" pitchFamily="2" charset="2"/>
              <a:buChar char="ü"/>
            </a:pPr>
            <a:r>
              <a:rPr lang="en-AU" sz="1050" dirty="0"/>
              <a:t>Ability to access tax concessions including an income tax exemption, goods and services tax (</a:t>
            </a:r>
            <a:r>
              <a:rPr lang="en-AU" sz="1050" b="1" dirty="0"/>
              <a:t>GST</a:t>
            </a:r>
            <a:r>
              <a:rPr lang="en-AU" sz="1050" dirty="0"/>
              <a:t>) concessions and fringe benefits tax (</a:t>
            </a:r>
            <a:r>
              <a:rPr lang="en-AU" sz="1050" b="1" dirty="0"/>
              <a:t>FBT</a:t>
            </a:r>
            <a:r>
              <a:rPr lang="en-AU" sz="1050" dirty="0"/>
              <a:t>) concessions (or exemption depending on the charitable subtype), which can assist by increasing capital efficiency</a:t>
            </a:r>
          </a:p>
          <a:p>
            <a:pPr marL="742950" lvl="1" indent="-285750">
              <a:buClr>
                <a:srgbClr val="C00000"/>
              </a:buClr>
              <a:buFont typeface="Wingdings" panose="05000000000000000000" pitchFamily="2" charset="2"/>
              <a:buChar char="ü"/>
            </a:pPr>
            <a:r>
              <a:rPr lang="en-AU" sz="1050" dirty="0"/>
              <a:t>Depending on the objects and activities, ability to seek deductible gift recipient (</a:t>
            </a:r>
            <a:r>
              <a:rPr lang="en-AU" sz="1050" b="1" dirty="0"/>
              <a:t>DGR</a:t>
            </a:r>
            <a:r>
              <a:rPr lang="en-AU" sz="1050" dirty="0"/>
              <a:t>) endorsement</a:t>
            </a:r>
          </a:p>
          <a:p>
            <a:pPr marL="742950" lvl="1" indent="-285750">
              <a:buClr>
                <a:srgbClr val="C00000"/>
              </a:buClr>
              <a:buFont typeface="Wingdings" panose="05000000000000000000" pitchFamily="2" charset="2"/>
              <a:buChar char="ü"/>
            </a:pPr>
            <a:r>
              <a:rPr lang="en-AU" sz="1050" dirty="0"/>
              <a:t>Being regulated by the ACNC, which generally has less onerous regulatory requirements than other corporate regulators</a:t>
            </a:r>
          </a:p>
          <a:p>
            <a:pPr marL="742950" lvl="1" indent="-285750">
              <a:buClr>
                <a:srgbClr val="C00000"/>
              </a:buClr>
              <a:buFont typeface="Wingdings" panose="05000000000000000000" pitchFamily="2" charset="2"/>
              <a:buChar char="ü"/>
            </a:pPr>
            <a:r>
              <a:rPr lang="en-AU" sz="1050" dirty="0"/>
              <a:t>Marketing / optics benefits, in allowing the organisation to market itself as a charitable entity and therefore increase public support (and potential donations)</a:t>
            </a:r>
          </a:p>
          <a:p>
            <a:pPr marL="742950" lvl="1" indent="-285750">
              <a:buClr>
                <a:srgbClr val="C00000"/>
              </a:buClr>
              <a:buFont typeface="Wingdings" panose="05000000000000000000" pitchFamily="2" charset="2"/>
              <a:buChar char="ü"/>
            </a:pPr>
            <a:r>
              <a:rPr lang="en-AU" sz="1050" dirty="0"/>
              <a:t>Increased ability to access philanthropic funding opportunities (eg eligibility for grants only open to registered charities, increased ability to access funding from members of the public who may only want to donate to registered charities etc).</a:t>
            </a:r>
          </a:p>
          <a:p>
            <a:pPr marL="285750" indent="-285750">
              <a:buClr>
                <a:srgbClr val="C00000"/>
              </a:buClr>
              <a:buFont typeface="Wingdings" panose="05000000000000000000" pitchFamily="2" charset="2"/>
              <a:buChar char="§"/>
            </a:pPr>
            <a:r>
              <a:rPr lang="en-AU" sz="1050" dirty="0"/>
              <a:t>If seeking charity registration, an organisation must register under one or more of the 12 </a:t>
            </a:r>
            <a:r>
              <a:rPr lang="en-AU" sz="1050" dirty="0">
                <a:hlinkClick r:id="rId3"/>
              </a:rPr>
              <a:t>charity ‘subtypes</a:t>
            </a:r>
            <a:r>
              <a:rPr lang="en-AU" sz="1050" dirty="0"/>
              <a:t>’.  These subtypes are categories that reflect the charitable purpose (for example, ‘</a:t>
            </a:r>
            <a:r>
              <a:rPr lang="en-AU" sz="1050" i="1" dirty="0"/>
              <a:t>advancing the natural environment’, </a:t>
            </a:r>
            <a:r>
              <a:rPr lang="en-AU" sz="1050" dirty="0"/>
              <a:t>‘</a:t>
            </a:r>
            <a:r>
              <a:rPr lang="en-AU" sz="1050" i="1" dirty="0"/>
              <a:t>advancing health</a:t>
            </a:r>
            <a:r>
              <a:rPr lang="en-AU" sz="1050" dirty="0"/>
              <a:t>’, ‘</a:t>
            </a:r>
            <a:r>
              <a:rPr lang="en-AU" sz="1050" i="1" dirty="0"/>
              <a:t>advancing education</a:t>
            </a:r>
            <a:r>
              <a:rPr lang="en-AU" sz="1050" dirty="0"/>
              <a:t>’ or a ‘</a:t>
            </a:r>
            <a:r>
              <a:rPr lang="en-AU" sz="1050" i="1" dirty="0"/>
              <a:t>public benevolent institution’ </a:t>
            </a:r>
            <a:r>
              <a:rPr lang="en-AU" sz="1050" dirty="0"/>
              <a:t>(</a:t>
            </a:r>
            <a:r>
              <a:rPr lang="en-AU" sz="1050" b="1" dirty="0"/>
              <a:t>PBI</a:t>
            </a:r>
            <a:r>
              <a:rPr lang="en-AU" sz="1050" dirty="0"/>
              <a:t>)).</a:t>
            </a:r>
          </a:p>
          <a:p>
            <a:pPr marL="285750" indent="-285750">
              <a:buClr>
                <a:srgbClr val="C00000"/>
              </a:buClr>
              <a:buFont typeface="Wingdings" panose="05000000000000000000" pitchFamily="2" charset="2"/>
              <a:buChar char="§"/>
            </a:pPr>
            <a:r>
              <a:rPr lang="en-AU" sz="1050" dirty="0"/>
              <a:t>Each subtype has a specific meaning under the law.  To be eligible for registration under a subtype, the organisation’s objects and activities must be directed towards achieving the charitable purpose described.</a:t>
            </a:r>
          </a:p>
          <a:p>
            <a:pPr marL="285750" indent="-285750">
              <a:buClr>
                <a:srgbClr val="C00000"/>
              </a:buClr>
              <a:buFont typeface="Wingdings" panose="05000000000000000000" pitchFamily="2" charset="2"/>
              <a:buChar char="§"/>
            </a:pPr>
            <a:r>
              <a:rPr lang="en-AU" sz="1050" dirty="0"/>
              <a:t>If the organisation applies for charity registration, it may also decide to seek DGR endorsement.  Individuals who make gifts to DGR</a:t>
            </a:r>
            <a:r>
              <a:rPr lang="en-AU" sz="1050" b="0" i="0" u="none" strike="noStrike" baseline="0" dirty="0">
                <a:solidFill>
                  <a:srgbClr val="000000"/>
                </a:solidFill>
                <a:latin typeface="Arial" panose="020B0604020202020204" pitchFamily="34" charset="0"/>
              </a:rPr>
              <a:t> endorsed entities are able to ‘deduct’ those gifts from their own income for tax purposes, and DGRs are also able to obtain funds from certain grant makers and philanthropic bodies that can only fund DGRs (including funds with DGR2 endorsement (‘giving charities’, including Private Ancillary Funds / Public Ancillary Funds), </a:t>
            </a:r>
            <a:r>
              <a:rPr lang="en-AU" sz="1050" b="0" i="0" u="none" strike="noStrike" baseline="0" dirty="0">
                <a:solidFill>
                  <a:srgbClr val="000000"/>
                </a:solidFill>
              </a:rPr>
              <a:t>which can only gift to DGR1s (‘doing charities’)). </a:t>
            </a:r>
          </a:p>
          <a:p>
            <a:pPr marL="285750" indent="-285750">
              <a:buClr>
                <a:srgbClr val="C00000"/>
              </a:buClr>
              <a:buFont typeface="Wingdings" panose="05000000000000000000" pitchFamily="2" charset="2"/>
              <a:buChar char="§"/>
            </a:pPr>
            <a:r>
              <a:rPr lang="en-AU" sz="1050" b="0" i="0" u="none" strike="noStrike" baseline="0" dirty="0">
                <a:solidFill>
                  <a:srgbClr val="000000"/>
                </a:solidFill>
                <a:latin typeface="Arial" panose="020B0604020202020204" pitchFamily="34" charset="0"/>
              </a:rPr>
              <a:t>DGR endorsement is relevant to certain donors or grant funders (eg individuals wanting tax deductibility, foundations who can only donate to DGR endorsed entities etc), however DGR endorsement is generally less relevant when receiving funding from corporates (who can often </a:t>
            </a:r>
            <a:r>
              <a:rPr lang="en-AU" sz="1050" dirty="0">
                <a:solidFill>
                  <a:srgbClr val="000000"/>
                </a:solidFill>
                <a:latin typeface="Arial" panose="020B0604020202020204" pitchFamily="34" charset="0"/>
              </a:rPr>
              <a:t>claim </a:t>
            </a:r>
            <a:r>
              <a:rPr lang="en-AU" sz="1050" b="0" i="0" u="none" strike="noStrike" baseline="0" dirty="0">
                <a:solidFill>
                  <a:srgbClr val="000000"/>
                </a:solidFill>
                <a:latin typeface="Arial" panose="020B0604020202020204" pitchFamily="34" charset="0"/>
              </a:rPr>
              <a:t>a deduction for sponsorships and gifts where related to business purposes). As such, whether seeking DGR endorsement is a priority is largely dependent on the proposed funding sources. </a:t>
            </a:r>
          </a:p>
          <a:p>
            <a:pPr marL="285750" indent="-285750">
              <a:buClr>
                <a:srgbClr val="C00000"/>
              </a:buClr>
              <a:buFont typeface="Wingdings" panose="05000000000000000000" pitchFamily="2" charset="2"/>
              <a:buChar char="§"/>
            </a:pPr>
            <a:r>
              <a:rPr lang="en-AU" sz="1050" b="0" i="0" u="none" strike="noStrike" baseline="0" dirty="0">
                <a:solidFill>
                  <a:srgbClr val="000000"/>
                </a:solidFill>
                <a:latin typeface="Arial" panose="020B0604020202020204" pitchFamily="34" charset="0"/>
              </a:rPr>
              <a:t>To be eligible for DGR endorsement, the organisation’s activities must fall under one of the 52 recognised DGR heads.  Some of the DGR heads overlap with charity subtypes, while others are distinct categories (noting the charity subtypes are generally broader than the DGR heads). </a:t>
            </a:r>
          </a:p>
          <a:p>
            <a:pPr marL="285750" indent="-285750">
              <a:buClr>
                <a:srgbClr val="C00000"/>
              </a:buClr>
              <a:buFont typeface="Wingdings" panose="05000000000000000000" pitchFamily="2" charset="2"/>
              <a:buChar char="§"/>
            </a:pPr>
            <a:r>
              <a:rPr lang="en-AU" sz="1050" dirty="0">
                <a:solidFill>
                  <a:srgbClr val="000000"/>
                </a:solidFill>
                <a:latin typeface="Arial" panose="020B0604020202020204" pitchFamily="34" charset="0"/>
              </a:rPr>
              <a:t>The DGR categories are quite specific in how they work, and the governing document will need to be carefully drafted to ensure the charitable objects reflect the intended mission and are also best aligned with the relevant category of DGR endorsement and the governing document reflects requirements for DGR endorsed entities (eg around distribution of surplus assets on winding up or revocation of DGR endorsement).</a:t>
            </a:r>
          </a:p>
          <a:p>
            <a:pPr marL="285750" indent="-285750">
              <a:buClr>
                <a:srgbClr val="C00000"/>
              </a:buClr>
              <a:buFont typeface="Wingdings" panose="05000000000000000000" pitchFamily="2" charset="2"/>
              <a:buChar char="§"/>
            </a:pPr>
            <a:r>
              <a:rPr lang="en-AU" sz="1050" b="0" i="0" u="none" strike="noStrike" baseline="0" dirty="0">
                <a:solidFill>
                  <a:srgbClr val="000000"/>
                </a:solidFill>
                <a:latin typeface="Arial" panose="020B0604020202020204" pitchFamily="34" charset="0"/>
              </a:rPr>
              <a:t>Depending on the charitable subtype, a business plan may be required to show that the organisation has concrete plans to deliver on its mission.</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20</a:t>
            </a:fld>
            <a:endParaRPr lang="en-US"/>
          </a:p>
        </p:txBody>
      </p:sp>
    </p:spTree>
    <p:extLst>
      <p:ext uri="{BB962C8B-B14F-4D97-AF65-F5344CB8AC3E}">
        <p14:creationId xmlns:p14="http://schemas.microsoft.com/office/powerpoint/2010/main" val="78469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22</a:t>
            </a:fld>
            <a:endParaRPr lang="en-US"/>
          </a:p>
        </p:txBody>
      </p:sp>
    </p:spTree>
    <p:extLst>
      <p:ext uri="{BB962C8B-B14F-4D97-AF65-F5344CB8AC3E}">
        <p14:creationId xmlns:p14="http://schemas.microsoft.com/office/powerpoint/2010/main" val="1941485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23</a:t>
            </a:fld>
            <a:endParaRPr lang="en-US"/>
          </a:p>
        </p:txBody>
      </p:sp>
    </p:spTree>
    <p:extLst>
      <p:ext uri="{BB962C8B-B14F-4D97-AF65-F5344CB8AC3E}">
        <p14:creationId xmlns:p14="http://schemas.microsoft.com/office/powerpoint/2010/main" val="180842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dirty="0">
              <a:solidFill>
                <a:schemeClr val="tx1"/>
              </a:solidFill>
              <a:latin typeface="Arial" panose="020B0604020202020204" pitchFamily="34" charset="0"/>
              <a:cs typeface="Arial" panose="020B0604020202020204" pitchFamily="34" charset="0"/>
            </a:endParaRPr>
          </a:p>
          <a:p>
            <a:pPr algn="l"/>
            <a:r>
              <a:rPr lang="en-AU" sz="2000" b="0" i="0" dirty="0">
                <a:solidFill>
                  <a:srgbClr val="333333"/>
                </a:solidFill>
                <a:effectLst/>
                <a:latin typeface="Museo_Sans500"/>
              </a:rPr>
              <a:t>Organisations may seek both verification and certification, or only one, depending on their objectives and business model (including if they intend to access opportunities under social procurement policies – noting certification is generally required to access social procurement contracts). Advantages of certification and verification may include:</a:t>
            </a:r>
          </a:p>
          <a:p>
            <a:pPr algn="l">
              <a:buFont typeface="Arial" panose="020B0604020202020204" pitchFamily="34" charset="0"/>
              <a:buChar char="•"/>
            </a:pPr>
            <a:r>
              <a:rPr lang="en-AU" sz="2000" b="1" i="0" dirty="0">
                <a:solidFill>
                  <a:srgbClr val="333333"/>
                </a:solidFill>
                <a:effectLst/>
                <a:latin typeface="Museo_Sans500"/>
              </a:rPr>
              <a:t>Enhanced Credibility and Trust: </a:t>
            </a:r>
            <a:r>
              <a:rPr lang="en-AU" sz="2000" b="0" i="0" dirty="0">
                <a:solidFill>
                  <a:srgbClr val="333333"/>
                </a:solidFill>
                <a:effectLst/>
                <a:latin typeface="Museo_Sans500"/>
              </a:rPr>
              <a:t>Certification and verification provide external validation that an enterprise is genuinely committed to social or environmental causes, helping to differentiate it from traditional businesses. This assurance can enhance the trust and brand loyalty of customers, investors and other stakeholders amidst increasing scrutiny about the integrity of business claims.</a:t>
            </a:r>
          </a:p>
          <a:p>
            <a:pPr algn="l">
              <a:buFont typeface="Arial" panose="020B0604020202020204" pitchFamily="34" charset="0"/>
              <a:buChar char="•"/>
            </a:pPr>
            <a:r>
              <a:rPr lang="en-AU" sz="2000" b="1" i="0" dirty="0">
                <a:solidFill>
                  <a:srgbClr val="333333"/>
                </a:solidFill>
                <a:effectLst/>
                <a:latin typeface="Museo_Sans500"/>
              </a:rPr>
              <a:t>Clarifying Purpose and Impact: </a:t>
            </a:r>
            <a:r>
              <a:rPr lang="en-AU" sz="2000" b="0" i="0" dirty="0">
                <a:solidFill>
                  <a:srgbClr val="333333"/>
                </a:solidFill>
                <a:effectLst/>
                <a:latin typeface="Museo_Sans500"/>
              </a:rPr>
              <a:t>The certification and verification process helps enterprises articulate their social impact model, making it easier to explain and quantify their purpose and measured impact. This can be particularly beneficial for securing funding, opportunities and support, and can enhance internal alignment to effectively communicate the enterprise's mission.</a:t>
            </a:r>
          </a:p>
          <a:p>
            <a:pPr algn="l">
              <a:buFont typeface="Arial" panose="020B0604020202020204" pitchFamily="34" charset="0"/>
              <a:buChar char="•"/>
            </a:pPr>
            <a:r>
              <a:rPr lang="en-AU" sz="2000" b="1" i="0" dirty="0">
                <a:solidFill>
                  <a:srgbClr val="333333"/>
                </a:solidFill>
                <a:effectLst/>
                <a:latin typeface="Museo_Sans500"/>
              </a:rPr>
              <a:t>Access to Networks and Growth Opportunities: </a:t>
            </a:r>
            <a:r>
              <a:rPr lang="en-AU" sz="2000" b="0" i="0" dirty="0">
                <a:solidFill>
                  <a:srgbClr val="333333"/>
                </a:solidFill>
                <a:effectLst/>
                <a:latin typeface="Museo_Sans500"/>
              </a:rPr>
              <a:t>Certified and verified SEs may gain access to expert advice, build connections and join a supportive community of like-minded businesses. This networking can lead to collaborations that drive further growth and impact.</a:t>
            </a:r>
          </a:p>
          <a:p>
            <a:pPr algn="l">
              <a:buFont typeface="Arial" panose="020B0604020202020204" pitchFamily="34" charset="0"/>
              <a:buChar char="•"/>
            </a:pPr>
            <a:r>
              <a:rPr lang="en-AU" sz="2000" b="1" i="0" dirty="0">
                <a:solidFill>
                  <a:srgbClr val="333333"/>
                </a:solidFill>
                <a:effectLst/>
                <a:latin typeface="Museo_Sans500"/>
              </a:rPr>
              <a:t>Enhanced Procurement Opportunities:</a:t>
            </a:r>
            <a:r>
              <a:rPr lang="en-AU" sz="2000" b="0" i="0" dirty="0">
                <a:solidFill>
                  <a:srgbClr val="333333"/>
                </a:solidFill>
                <a:effectLst/>
                <a:latin typeface="Museo_Sans500"/>
              </a:rPr>
              <a:t> Certified SEs are more attractive to government agencies and corporates seeking to engage in ethical procurement. Certification can also open up opportunities to contract with government and corporates under their social procurement policies (as mentioned above, social procurement policies generally require an enterprise to be certified to fit within social procurement policies). For example, 3% of the total contract spend on the Level Crossing Removal Project in Victoria is allocated to social enterprises, Indigenous businesses, and employment of disadvantaged job seekers.</a:t>
            </a:r>
          </a:p>
          <a:p>
            <a:pPr algn="l">
              <a:buFont typeface="Arial" panose="020B0604020202020204" pitchFamily="34" charset="0"/>
              <a:buChar char="•"/>
            </a:pPr>
            <a:r>
              <a:rPr lang="en-AU" sz="2000" b="1" i="0" dirty="0">
                <a:solidFill>
                  <a:srgbClr val="333333"/>
                </a:solidFill>
                <a:effectLst/>
                <a:latin typeface="Museo_Sans500"/>
              </a:rPr>
              <a:t>Increased Market Visibility: </a:t>
            </a:r>
            <a:r>
              <a:rPr lang="en-AU" sz="2000" b="0" i="0" dirty="0">
                <a:solidFill>
                  <a:srgbClr val="333333"/>
                </a:solidFill>
                <a:effectLst/>
                <a:latin typeface="Museo_Sans500"/>
              </a:rPr>
              <a:t>Certification and verification may help SEs stand out in a crowded market, serving as a powerful marketing tool and attracting mission-aligned customers and investors.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24</a:t>
            </a:fld>
            <a:endParaRPr lang="en-US"/>
          </a:p>
        </p:txBody>
      </p:sp>
    </p:spTree>
    <p:extLst>
      <p:ext uri="{BB962C8B-B14F-4D97-AF65-F5344CB8AC3E}">
        <p14:creationId xmlns:p14="http://schemas.microsoft.com/office/powerpoint/2010/main" val="58626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Scaling / Leverage question – market and ability</a:t>
            </a:r>
          </a:p>
          <a:p>
            <a:r>
              <a:rPr lang="en-AU" dirty="0"/>
              <a:t>Low margin / low barriers to entry + social primacy = no juice for ‘equity’ </a:t>
            </a:r>
          </a:p>
          <a:p>
            <a:r>
              <a:rPr lang="en-AU" dirty="0"/>
              <a:t>Market – retail / commercial?</a:t>
            </a:r>
          </a:p>
          <a:p>
            <a:r>
              <a:rPr lang="en-AU" dirty="0"/>
              <a:t>Concessional capital?</a:t>
            </a:r>
          </a:p>
          <a:p>
            <a:r>
              <a:rPr lang="en-AU" dirty="0" err="1"/>
              <a:t>Captial</a:t>
            </a:r>
            <a:r>
              <a:rPr lang="en-AU" dirty="0"/>
              <a:t> efficiency – no distributions/ no tax // grants and donations </a:t>
            </a:r>
          </a:p>
          <a:p>
            <a:r>
              <a:rPr lang="en-AU" dirty="0" err="1"/>
              <a:t>PAFs</a:t>
            </a:r>
            <a:r>
              <a:rPr lang="en-AU" dirty="0"/>
              <a:t> – DGR2 can only give to Eligible Entities = DGR1</a:t>
            </a:r>
          </a:p>
        </p:txBody>
      </p:sp>
      <p:sp>
        <p:nvSpPr>
          <p:cNvPr id="4" name="Slide Number Placeholder 3"/>
          <p:cNvSpPr>
            <a:spLocks noGrp="1"/>
          </p:cNvSpPr>
          <p:nvPr>
            <p:ph type="sldNum" sz="quarter" idx="5"/>
          </p:nvPr>
        </p:nvSpPr>
        <p:spPr/>
        <p:txBody>
          <a:bodyPr/>
          <a:lstStyle/>
          <a:p>
            <a:fld id="{0A17DEA4-314F-8640-9911-0668D5E7E4D6}" type="slidenum">
              <a:rPr lang="en-US" smtClean="0"/>
              <a:t>4</a:t>
            </a:fld>
            <a:endParaRPr lang="en-US"/>
          </a:p>
        </p:txBody>
      </p:sp>
    </p:spTree>
    <p:extLst>
      <p:ext uri="{BB962C8B-B14F-4D97-AF65-F5344CB8AC3E}">
        <p14:creationId xmlns:p14="http://schemas.microsoft.com/office/powerpoint/2010/main" val="122160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dirty="0">
              <a:solidFill>
                <a:schemeClr val="tx1"/>
              </a:solidFill>
              <a:latin typeface="Arial" panose="020B0604020202020204" pitchFamily="34" charset="0"/>
              <a:cs typeface="Arial" panose="020B0604020202020204" pitchFamily="34" charset="0"/>
            </a:endParaRPr>
          </a:p>
          <a:p>
            <a:pPr algn="l"/>
            <a:r>
              <a:rPr lang="en-AU" sz="2000" b="0" i="0" dirty="0">
                <a:solidFill>
                  <a:srgbClr val="333333"/>
                </a:solidFill>
                <a:effectLst/>
                <a:latin typeface="Museo_Sans500"/>
              </a:rPr>
              <a:t>There can be a range of benefits associated with B Corp certification. Certification enhances an entity's reputation and attracts people who are seeking meaningful work. It also opens doors to a community of like-minded businesses and consumers who prioritise purpose alongside profit. B Corp certification can also be a differentiator in a crowded market, appealing to a growing demographic of conscious consumers. Advantages of certification may include:</a:t>
            </a:r>
          </a:p>
          <a:p>
            <a:pPr algn="l">
              <a:buFont typeface="Arial" panose="020B0604020202020204" pitchFamily="34" charset="0"/>
              <a:buChar char="•"/>
            </a:pPr>
            <a:r>
              <a:rPr lang="en-AU" sz="2000" b="1" i="0" dirty="0">
                <a:solidFill>
                  <a:srgbClr val="333333"/>
                </a:solidFill>
                <a:effectLst/>
                <a:latin typeface="Museo_Sans500"/>
              </a:rPr>
              <a:t>Enhanced Reputation:</a:t>
            </a:r>
            <a:r>
              <a:rPr lang="en-AU" sz="2000" b="0" i="0" dirty="0">
                <a:solidFill>
                  <a:srgbClr val="333333"/>
                </a:solidFill>
                <a:effectLst/>
                <a:latin typeface="Museo_Sans500"/>
              </a:rPr>
              <a:t> B Corp certification signals to consumers, investors and other stakeholders that an entity is dedicated to sustainable and ethical business practices, enhancing its reputation and credibility.</a:t>
            </a:r>
          </a:p>
          <a:p>
            <a:pPr algn="l">
              <a:buFont typeface="Arial" panose="020B0604020202020204" pitchFamily="34" charset="0"/>
              <a:buChar char="•"/>
            </a:pPr>
            <a:r>
              <a:rPr lang="en-AU" sz="2000" b="1" i="0" dirty="0">
                <a:solidFill>
                  <a:srgbClr val="333333"/>
                </a:solidFill>
                <a:effectLst/>
                <a:latin typeface="Museo_Sans500"/>
              </a:rPr>
              <a:t>Access to a Global Network: </a:t>
            </a:r>
            <a:r>
              <a:rPr lang="en-AU" sz="2000" b="0" i="0" dirty="0">
                <a:solidFill>
                  <a:srgbClr val="333333"/>
                </a:solidFill>
                <a:effectLst/>
                <a:latin typeface="Museo_Sans500"/>
              </a:rPr>
              <a:t>B Corps become part of a global community of businesses committed to using capital as a force for good, providing opportunities for shared learning and collective impact.</a:t>
            </a:r>
          </a:p>
          <a:p>
            <a:pPr algn="l">
              <a:buFont typeface="Arial" panose="020B0604020202020204" pitchFamily="34" charset="0"/>
              <a:buChar char="•"/>
            </a:pPr>
            <a:r>
              <a:rPr lang="en-AU" sz="2000" b="1" i="0" dirty="0">
                <a:solidFill>
                  <a:srgbClr val="333333"/>
                </a:solidFill>
                <a:effectLst/>
                <a:latin typeface="Museo_Sans500"/>
              </a:rPr>
              <a:t>Improved Performance: </a:t>
            </a:r>
            <a:r>
              <a:rPr lang="en-AU" sz="2000" b="0" i="0" dirty="0">
                <a:solidFill>
                  <a:srgbClr val="333333"/>
                </a:solidFill>
                <a:effectLst/>
                <a:latin typeface="Museo_Sans500"/>
              </a:rPr>
              <a:t>The rigorous B-Impact Assessment process encourages entities to identify areas for improvement, leading to better overall business practices.</a:t>
            </a:r>
          </a:p>
          <a:p>
            <a:pPr algn="l">
              <a:buFont typeface="Arial" panose="020B0604020202020204" pitchFamily="34" charset="0"/>
              <a:buChar char="•"/>
            </a:pPr>
            <a:r>
              <a:rPr lang="en-AU" sz="2000" b="1" i="0" dirty="0">
                <a:solidFill>
                  <a:srgbClr val="333333"/>
                </a:solidFill>
                <a:effectLst/>
                <a:latin typeface="Museo_Sans500"/>
              </a:rPr>
              <a:t>Attracting Talent and Investment: </a:t>
            </a:r>
            <a:r>
              <a:rPr lang="en-AU" sz="2000" b="0" i="0" dirty="0">
                <a:solidFill>
                  <a:srgbClr val="333333"/>
                </a:solidFill>
                <a:effectLst/>
                <a:latin typeface="Museo_Sans500"/>
              </a:rPr>
              <a:t>Certification helps attract employees who are motivated by purpose-driven work and impact investors that are interested in sustainable and ethical investments.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25</a:t>
            </a:fld>
            <a:endParaRPr lang="en-US"/>
          </a:p>
        </p:txBody>
      </p:sp>
    </p:spTree>
    <p:extLst>
      <p:ext uri="{BB962C8B-B14F-4D97-AF65-F5344CB8AC3E}">
        <p14:creationId xmlns:p14="http://schemas.microsoft.com/office/powerpoint/2010/main" val="254589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Arial" panose="020B0604020202020204" pitchFamily="34" charset="0"/>
                <a:ea typeface="SimSun" panose="02010600030101010101" pitchFamily="2" charset="-122"/>
              </a:rPr>
              <a:t>While there can be a number of benefits to operating a hybrid model (particularly in enabling an organisation to maximise fundraising capacity by accessing the full spectrum of capital sources), there are also a number of important considerations to be aware of.  In particular:</a:t>
            </a:r>
            <a:endParaRPr lang="en-AU" sz="1800" dirty="0">
              <a:effectLst/>
              <a:latin typeface="Calibri" panose="020F0502020204030204" pitchFamily="34" charset="0"/>
              <a:ea typeface="SimSun" panose="02010600030101010101" pitchFamily="2" charset="-122"/>
            </a:endParaRPr>
          </a:p>
          <a:p>
            <a:pPr marL="342900" lvl="0" indent="-342900">
              <a:buFont typeface="Symbol" panose="05050102010706020507" pitchFamily="18" charset="2"/>
              <a:buChar char=""/>
              <a:tabLst>
                <a:tab pos="457200" algn="l"/>
              </a:tabLst>
            </a:pPr>
            <a:r>
              <a:rPr lang="en-AU" sz="1800" dirty="0">
                <a:solidFill>
                  <a:srgbClr val="000000"/>
                </a:solidFill>
                <a:effectLst/>
                <a:latin typeface="Arial" panose="020B0604020202020204" pitchFamily="34" charset="0"/>
                <a:ea typeface="Times New Roman" panose="02020603050405020304" pitchFamily="18" charset="0"/>
              </a:rPr>
              <a:t>the need to consider the ownership / control structure (eg founder / NFP share ownership in the for-profit or other models) and how the entities will work together (ideally, an agreement between the entities should be prepared for accountability and transparency);</a:t>
            </a:r>
            <a:endParaRPr lang="en-AU" sz="1800" dirty="0">
              <a:solidFill>
                <a:srgbClr val="000000"/>
              </a:solidFill>
              <a:effectLst/>
              <a:latin typeface="Calibri" panose="020F0502020204030204" pitchFamily="34" charset="0"/>
              <a:ea typeface="SimSun" panose="02010600030101010101" pitchFamily="2" charset="-122"/>
            </a:endParaRPr>
          </a:p>
          <a:p>
            <a:pPr marL="342900" lvl="0" indent="-342900">
              <a:buFont typeface="Symbol" panose="05050102010706020507" pitchFamily="18" charset="2"/>
              <a:buChar char=""/>
              <a:tabLst>
                <a:tab pos="457200" algn="l"/>
              </a:tabLst>
            </a:pPr>
            <a:r>
              <a:rPr lang="en-AU" sz="1800" dirty="0">
                <a:solidFill>
                  <a:srgbClr val="000000"/>
                </a:solidFill>
                <a:effectLst/>
                <a:latin typeface="Arial" panose="020B0604020202020204" pitchFamily="34" charset="0"/>
                <a:ea typeface="Times New Roman" panose="02020603050405020304" pitchFamily="18" charset="0"/>
              </a:rPr>
              <a:t>the NFP entity cannot be used to raise funds that are transferred to the for-profit to create private benefit;</a:t>
            </a:r>
            <a:endParaRPr lang="en-AU" sz="1800" dirty="0">
              <a:solidFill>
                <a:srgbClr val="000000"/>
              </a:solidFill>
              <a:effectLst/>
              <a:latin typeface="Calibri" panose="020F0502020204030204" pitchFamily="34" charset="0"/>
              <a:ea typeface="SimSun" panose="02010600030101010101" pitchFamily="2" charset="-122"/>
            </a:endParaRPr>
          </a:p>
          <a:p>
            <a:pPr marL="342900" lvl="0" indent="-342900">
              <a:buFont typeface="Symbol" panose="05050102010706020507" pitchFamily="18" charset="2"/>
              <a:buChar char=""/>
              <a:tabLst>
                <a:tab pos="457200" algn="l"/>
              </a:tabLst>
            </a:pPr>
            <a:r>
              <a:rPr lang="en-AU" sz="1800" dirty="0">
                <a:solidFill>
                  <a:srgbClr val="000000"/>
                </a:solidFill>
                <a:effectLst/>
                <a:latin typeface="Arial" panose="020B0604020202020204" pitchFamily="34" charset="0"/>
                <a:ea typeface="Times New Roman" panose="02020603050405020304" pitchFamily="18" charset="0"/>
              </a:rPr>
              <a:t>the NFP needs to engage with the for-profit entity at an arm’s length, or will need member approval for related party transactions (and there would also be implications from a charity law perspective); and</a:t>
            </a:r>
            <a:endParaRPr lang="en-AU" sz="1800" dirty="0">
              <a:solidFill>
                <a:srgbClr val="000000"/>
              </a:solidFill>
              <a:effectLst/>
              <a:latin typeface="Calibri" panose="020F0502020204030204" pitchFamily="34" charset="0"/>
              <a:ea typeface="SimSun" panose="02010600030101010101" pitchFamily="2" charset="-122"/>
            </a:endParaRPr>
          </a:p>
          <a:p>
            <a:pPr marL="342900" lvl="0" indent="-342900">
              <a:buFont typeface="Symbol" panose="05050102010706020507" pitchFamily="18" charset="2"/>
              <a:buChar char=""/>
              <a:tabLst>
                <a:tab pos="457200" algn="l"/>
              </a:tabLst>
            </a:pPr>
            <a:r>
              <a:rPr lang="en-AU" sz="1800" dirty="0">
                <a:solidFill>
                  <a:srgbClr val="000000"/>
                </a:solidFill>
                <a:effectLst/>
                <a:latin typeface="Arial" panose="020B0604020202020204" pitchFamily="34" charset="0"/>
                <a:ea typeface="Times New Roman" panose="02020603050405020304" pitchFamily="18" charset="0"/>
              </a:rPr>
              <a:t>any actual, potential or perceived conflicts of interest will need to be appropriately disclosed and managed.</a:t>
            </a:r>
            <a:endParaRPr lang="en-AU" sz="1800" dirty="0">
              <a:solidFill>
                <a:srgbClr val="000000"/>
              </a:solidFill>
              <a:effectLst/>
              <a:latin typeface="Calibri" panose="020F0502020204030204" pitchFamily="34" charset="0"/>
              <a:ea typeface="SimSun" panose="02010600030101010101" pitchFamily="2" charset="-122"/>
            </a:endParaRPr>
          </a:p>
          <a:p>
            <a:endParaRPr lang="en-AU" dirty="0"/>
          </a:p>
          <a:p>
            <a:r>
              <a:rPr lang="en-AU" dirty="0"/>
              <a:t>All activities can be run out of one entity, so the question is the ‘why’ for the structure and rationale.</a:t>
            </a:r>
          </a:p>
        </p:txBody>
      </p:sp>
      <p:sp>
        <p:nvSpPr>
          <p:cNvPr id="4" name="Slide Number Placeholder 3"/>
          <p:cNvSpPr>
            <a:spLocks noGrp="1"/>
          </p:cNvSpPr>
          <p:nvPr>
            <p:ph type="sldNum" sz="quarter" idx="5"/>
          </p:nvPr>
        </p:nvSpPr>
        <p:spPr/>
        <p:txBody>
          <a:bodyPr/>
          <a:lstStyle/>
          <a:p>
            <a:fld id="{0A17DEA4-314F-8640-9911-0668D5E7E4D6}" type="slidenum">
              <a:rPr lang="en-US" smtClean="0"/>
              <a:t>27</a:t>
            </a:fld>
            <a:endParaRPr lang="en-US"/>
          </a:p>
        </p:txBody>
      </p:sp>
    </p:spTree>
    <p:extLst>
      <p:ext uri="{BB962C8B-B14F-4D97-AF65-F5344CB8AC3E}">
        <p14:creationId xmlns:p14="http://schemas.microsoft.com/office/powerpoint/2010/main" val="1338366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Symbol" panose="05050102010706020507" pitchFamily="18" charset="2"/>
              <a:buNone/>
              <a:tabLst/>
              <a:defRPr/>
            </a:pPr>
            <a:endPar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You can consider whether any of the red flags explored on this slide are present when deciding whether to incubate an organisation using a hybrid model.</a:t>
            </a:r>
          </a:p>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Some of these red flags may be particularly relevant in the context of ‘sister’ entities, for example assessing whether there are major funding transfers from the NFP to FP (to ensure the NFP is not being used as a ‘mere conduit’).  This risk (and some other risks) are lowered in other hybrid models, such as the parent / subsidiary model as, where the FP is a wholly-owned subsidiary, all profits are filtered back to the NFP which is a mission-locked entity and is required to use all funds in furtherance of its mission.</a:t>
            </a:r>
          </a:p>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Red flags include:</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1 - </a:t>
            </a:r>
            <a:r>
              <a:rPr lang="en-AU" sz="1000" dirty="0">
                <a:solidFill>
                  <a:schemeClr val="tx1"/>
                </a:solidFill>
                <a:latin typeface="Arial" panose="020B0604020202020204" pitchFamily="34" charset="0"/>
                <a:cs typeface="Arial" panose="020B0604020202020204" pitchFamily="34" charset="0"/>
              </a:rPr>
              <a:t>Insufficient resources to administer two entities and deal with two different regulatory regimes </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2 - </a:t>
            </a:r>
            <a:r>
              <a:rPr lang="en-AU" sz="1000" dirty="0">
                <a:solidFill>
                  <a:schemeClr val="tx1"/>
                </a:solidFill>
                <a:latin typeface="Arial" panose="020B0604020202020204" pitchFamily="34" charset="0"/>
                <a:cs typeface="Arial" panose="020B0604020202020204" pitchFamily="34" charset="0"/>
              </a:rPr>
              <a:t>Major cash transfers from NFP to FP (using the NFP as a ‘mere conduit’)</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3 - </a:t>
            </a:r>
            <a:r>
              <a:rPr lang="en-AU" sz="1000" dirty="0">
                <a:solidFill>
                  <a:schemeClr val="tx1"/>
                </a:solidFill>
                <a:latin typeface="Arial" panose="020B0604020202020204" pitchFamily="34" charset="0"/>
                <a:cs typeface="Arial" panose="020B0604020202020204" pitchFamily="34" charset="0"/>
              </a:rPr>
              <a:t>Transactions between the FP and NFP that are not an on arm’s length basis (or terms more favourable to the NFP)</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latin typeface="Arial" panose="020B0604020202020204" pitchFamily="34" charset="0"/>
                <a:cs typeface="Arial" panose="020B0604020202020204" pitchFamily="34" charset="0"/>
              </a:rPr>
              <a:t>4 - Ineffective use of shared services (see 2 and 3) </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latin typeface="Arial" panose="020B0604020202020204" pitchFamily="34" charset="0"/>
                <a:cs typeface="Arial" panose="020B0604020202020204" pitchFamily="34" charset="0"/>
              </a:rPr>
              <a:t>5 - ATO and ACNC scrutiny regarding hybrid models and Fringe Benefits Tax exemption</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latin typeface="Arial" panose="020B0604020202020204" pitchFamily="34" charset="0"/>
                <a:cs typeface="Arial" panose="020B0604020202020204" pitchFamily="34" charset="0"/>
              </a:rPr>
              <a:t>6 - Conflicts of interest and related party transactions</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latin typeface="Arial" panose="020B0604020202020204" pitchFamily="34" charset="0"/>
                <a:cs typeface="Arial" panose="020B0604020202020204" pitchFamily="34" charset="0"/>
              </a:rPr>
              <a:t>7 - Absence of independent directors</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latin typeface="Arial" panose="020B0604020202020204" pitchFamily="34" charset="0"/>
                <a:cs typeface="Arial" panose="020B0604020202020204" pitchFamily="34" charset="0"/>
              </a:rPr>
              <a:t>8 - Lack of information / documentation about the relationship between the entities</a:t>
            </a:r>
          </a:p>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latin typeface="Arial" panose="020B0604020202020204" pitchFamily="34" charset="0"/>
                <a:cs typeface="Arial" panose="020B0604020202020204" pitchFamily="34" charset="0"/>
              </a:rPr>
              <a:t>These are explored in more detail in Annexure 3 (see also detail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If a ‘red flag’ is present this may not necessarily mean funding cannot be provided.  PRF may ask for more information to assess whether the hybrid has strong governance systems and request certain safeguarding measures are implemented before granting funding (such as introducing a Conflict of Interest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dirty="0">
                <a:solidFill>
                  <a:schemeClr val="tx1"/>
                </a:solidFill>
                <a:latin typeface="Arial" panose="020B0604020202020204" pitchFamily="34" charset="0"/>
                <a:cs typeface="Arial" panose="020B0604020202020204" pitchFamily="34" charset="0"/>
              </a:rPr>
              <a:t>Red flag 1 - Insufficient resources to administer two entities + manage multiple regulatory regimes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dirty="0">
              <a:solidFill>
                <a:schemeClr val="tx1"/>
              </a:solidFill>
              <a:latin typeface="Arial" panose="020B0604020202020204" pitchFamily="34" charset="0"/>
              <a:cs typeface="Arial" panose="020B0604020202020204" pitchFamily="34" charset="0"/>
            </a:endParaRPr>
          </a:p>
          <a:p>
            <a:pPr marL="171450" lvl="0" indent="-171450" algn="l" defTabSz="488950">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cs typeface="Arial" panose="020B0604020202020204" pitchFamily="34" charset="0"/>
              </a:rPr>
              <a:t>Organisations using a hybrid model generally need to mange two distinct regulatory regimes and regulatory frameworks.</a:t>
            </a:r>
            <a:endParaRPr lang="en-US" sz="1000" kern="1200" dirty="0">
              <a:solidFill>
                <a:schemeClr val="tx1"/>
              </a:solidFill>
              <a:latin typeface="Arial" panose="020B0604020202020204" pitchFamily="34" charset="0"/>
              <a:cs typeface="Arial" panose="020B0604020202020204" pitchFamily="34" charset="0"/>
            </a:endParaRPr>
          </a:p>
          <a:p>
            <a:pPr marL="171450" lvl="0" indent="-171450" algn="l" defTabSz="488950">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cs typeface="Arial" panose="020B0604020202020204" pitchFamily="34" charset="0"/>
              </a:rPr>
              <a:t>If a company limited by guarantee that is a registered charity is used for the NFP and a proprietary company limited by shares is used for the FP, the regulators will be ASIC and the ACNC.</a:t>
            </a:r>
          </a:p>
          <a:p>
            <a:pPr marL="171450" lvl="0" indent="-171450" algn="l" defTabSz="488950">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cs typeface="Arial" panose="020B0604020202020204" pitchFamily="34" charset="0"/>
              </a:rPr>
              <a:t>The organisation will need to have processes in place to ensure it is aware of, and has implemented mechanisms to comply with, its regulatory obligations under both the ASIC and ACNC frameworks (including reporting and notification obligations).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kern="1200" dirty="0">
                <a:solidFill>
                  <a:schemeClr val="tx1"/>
                </a:solidFill>
                <a:latin typeface="Arial" panose="020B0604020202020204" pitchFamily="34" charset="0"/>
                <a:ea typeface="+mn-ea"/>
                <a:cs typeface="Arial" panose="020B0604020202020204" pitchFamily="34" charset="0"/>
              </a:rPr>
              <a:t>Red flag 2 - Major cash transfers from NFP to FP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88950" rtl="0" eaLnBrk="1" latinLnBrk="0" hangingPunct="1">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A NFP is required to use all income and assets in furtherance of the mission.  It cannot be used as a ‘mere conduit’ to move funds obtained by the charity into the FP.  There should be a clear logic for how the mission of the NFP is amplified using the hybrid model. </a:t>
            </a:r>
            <a:endParaRPr lang="en-US" sz="1000"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8895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If the NFP is making payments to the FP, these should be for a legitimate purpose (for example, payments at an arm’s length at market rates for services provided by the FP to the NFP).  These should be documented for transparency and both entities should keep records of the transactions.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kern="1200" dirty="0">
                <a:solidFill>
                  <a:schemeClr val="tx1"/>
                </a:solidFill>
                <a:latin typeface="Arial" panose="020B0604020202020204" pitchFamily="34" charset="0"/>
                <a:ea typeface="+mn-ea"/>
                <a:cs typeface="Arial" panose="020B0604020202020204" pitchFamily="34" charset="0"/>
              </a:rPr>
              <a:t>Red flag 3 – Transactions that are not on an arm’s length basis</a:t>
            </a:r>
            <a:endParaRPr lang="en-US" sz="1000" b="1" i="1" kern="1200" dirty="0">
              <a:solidFill>
                <a:schemeClr val="tx1"/>
              </a:solidFill>
              <a:latin typeface="Arial" panose="020B0604020202020204" pitchFamily="34" charset="0"/>
              <a:ea typeface="+mn-ea"/>
              <a:cs typeface="Arial" panose="020B0604020202020204" pitchFamily="34" charset="0"/>
            </a:endParaRPr>
          </a:p>
          <a:p>
            <a:endParaRPr lang="en-AU" sz="1000" dirty="0">
              <a:solidFill>
                <a:schemeClr val="tx1"/>
              </a:solidFill>
              <a:latin typeface="Arial" panose="020B0604020202020204" pitchFamily="34" charset="0"/>
              <a:cs typeface="Arial" panose="020B0604020202020204" pitchFamily="34" charset="0"/>
            </a:endParaRPr>
          </a:p>
          <a:p>
            <a:pPr marL="171450" lvl="0" indent="-171450" algn="l" defTabSz="488950" rtl="0" eaLnBrk="1" latinLnBrk="0" hangingPunct="1">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Any payments from the FP to NFP should be at an arm’s length (or on terms more favourable to the NFP).  For example, the FP might provide back-office support either on market rates or at a discounted rate.  However, the FP cannot charge more than reasonable market rates as this may indicate the NFP is being used to move funds into the FP.</a:t>
            </a:r>
            <a:endParaRPr lang="en-US" sz="1000"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8895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If the NFP is a company limited by guarantee, it will need to obtain member approval for transactions that are not on an arm’s length basis.</a:t>
            </a:r>
          </a:p>
          <a:p>
            <a:pPr marL="0" lvl="0" indent="0" algn="l" defTabSz="488950" rtl="0" eaLnBrk="1" latinLnBrk="0" hangingPunct="1">
              <a:lnSpc>
                <a:spcPct val="90000"/>
              </a:lnSpc>
              <a:spcBef>
                <a:spcPct val="0"/>
              </a:spcBef>
              <a:spcAft>
                <a:spcPct val="15000"/>
              </a:spcAft>
              <a:buFont typeface="Arial" panose="020B0604020202020204" pitchFamily="34" charset="0"/>
              <a:buNone/>
            </a:pPr>
            <a:endParaRPr lang="en-US" sz="10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dirty="0">
                <a:solidFill>
                  <a:schemeClr val="tx1"/>
                </a:solidFill>
                <a:latin typeface="Arial" panose="020B0604020202020204" pitchFamily="34" charset="0"/>
                <a:cs typeface="Arial" panose="020B0604020202020204" pitchFamily="34" charset="0"/>
              </a:rPr>
              <a:t>Red flag 4 - </a:t>
            </a:r>
            <a:r>
              <a:rPr lang="en-AU" sz="1000" b="1" i="1" kern="1200" dirty="0">
                <a:solidFill>
                  <a:schemeClr val="tx1"/>
                </a:solidFill>
                <a:latin typeface="Arial" panose="020B0604020202020204" pitchFamily="34" charset="0"/>
                <a:cs typeface="Arial" panose="020B0604020202020204" pitchFamily="34" charset="0"/>
              </a:rPr>
              <a:t>Ineffective use of shared services </a:t>
            </a:r>
            <a:endParaRPr lang="en-AU" sz="1000" b="1" i="1" dirty="0">
              <a:solidFill>
                <a:schemeClr val="tx1"/>
              </a:solidFill>
              <a:latin typeface="Arial" panose="020B0604020202020204" pitchFamily="34" charset="0"/>
              <a:cs typeface="Arial" panose="020B0604020202020204" pitchFamily="34" charset="0"/>
            </a:endParaRPr>
          </a:p>
          <a:p>
            <a:endParaRPr lang="en-AU" sz="1000" dirty="0">
              <a:solidFill>
                <a:schemeClr val="tx1"/>
              </a:solidFill>
              <a:latin typeface="Arial" panose="020B0604020202020204" pitchFamily="34" charset="0"/>
              <a:cs typeface="Arial" panose="020B0604020202020204" pitchFamily="34" charset="0"/>
            </a:endParaRPr>
          </a:p>
          <a:p>
            <a:pPr marL="171450" lvl="0" indent="-171450" algn="l" defTabSz="444500">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In a hybrid model, it makes sense (and is common) for resources to be shared amongst the group for ease of administration and capital efficiency.</a:t>
            </a:r>
            <a:endParaRPr lang="en-US" sz="1000"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44500">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For example, organisations using a hybrid model might engage one firm of accountants to provide accountancy services to both entities, or one entity might provide back office / administration support of the entire group. </a:t>
            </a:r>
            <a:endParaRPr lang="en-US" sz="1000"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44500">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This allows the organisation to maximise resources the resources available to advance the mission. </a:t>
            </a:r>
            <a:endParaRPr lang="en-US" sz="1000" kern="1200" dirty="0">
              <a:solidFill>
                <a:schemeClr val="tx1"/>
              </a:solidFill>
              <a:latin typeface="Arial" panose="020B0604020202020204" pitchFamily="34" charset="0"/>
              <a:ea typeface="+mn-ea"/>
              <a:cs typeface="Arial" panose="020B0604020202020204" pitchFamily="34" charset="0"/>
            </a:endParaRPr>
          </a:p>
          <a:p>
            <a:endParaRPr lang="en-AU"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dirty="0">
                <a:solidFill>
                  <a:schemeClr val="tx1"/>
                </a:solidFill>
                <a:latin typeface="Arial" panose="020B0604020202020204" pitchFamily="34" charset="0"/>
                <a:cs typeface="Arial" panose="020B0604020202020204" pitchFamily="34" charset="0"/>
              </a:rPr>
              <a:t>Red flag 5 - </a:t>
            </a:r>
            <a:r>
              <a:rPr lang="en-AU" sz="1000" b="1" i="1" kern="1200" dirty="0">
                <a:solidFill>
                  <a:schemeClr val="tx1"/>
                </a:solidFill>
                <a:latin typeface="Arial" panose="020B0604020202020204" pitchFamily="34" charset="0"/>
                <a:cs typeface="Arial" panose="020B0604020202020204" pitchFamily="34" charset="0"/>
              </a:rPr>
              <a:t>ACNC and ATO scrutiny regarding hybrid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kern="1200" dirty="0">
              <a:solidFill>
                <a:schemeClr val="tx1"/>
              </a:solidFill>
              <a:latin typeface="Arial" panose="020B0604020202020204" pitchFamily="34" charset="0"/>
              <a:cs typeface="Arial" panose="020B0604020202020204" pitchFamily="34" charset="0"/>
            </a:endParaRP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The ATO and ACNC have recently been scrutinising hybrid social enterprise models in greater detail including:</a:t>
            </a:r>
            <a:endParaRPr lang="en-US" sz="1000" kern="1200" dirty="0">
              <a:solidFill>
                <a:schemeClr val="tx1"/>
              </a:solidFill>
              <a:latin typeface="Arial" panose="020B0604020202020204" pitchFamily="34" charset="0"/>
              <a:ea typeface="+mn-ea"/>
              <a:cs typeface="Arial" panose="020B0604020202020204" pitchFamily="34" charset="0"/>
            </a:endParaRPr>
          </a:p>
          <a:p>
            <a:pPr marL="628650" lvl="1"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whether the NFP will confer a private benefit on the FP;</a:t>
            </a:r>
          </a:p>
          <a:p>
            <a:pPr marL="628650" lvl="1"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anti-avoidance issues regarding the fringe benefits tax exemption; and</a:t>
            </a:r>
          </a:p>
          <a:p>
            <a:pPr marL="628650" lvl="1"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anti-avoidance issues regarding the provision of funds from the NFP to the FP entity. </a:t>
            </a: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From 2023, charities are required to report on related party transactions in their Annual Information Statement.</a:t>
            </a: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To address any concerns that may be raised, o</a:t>
            </a:r>
            <a:r>
              <a:rPr lang="en-US" sz="1000" kern="1200" dirty="0">
                <a:solidFill>
                  <a:schemeClr val="tx1"/>
                </a:solidFill>
                <a:latin typeface="Arial" panose="020B0604020202020204" pitchFamily="34" charset="0"/>
                <a:ea typeface="+mn-ea"/>
                <a:cs typeface="Arial" panose="020B0604020202020204" pitchFamily="34" charset="0"/>
              </a:rPr>
              <a:t>rganisations will need to be able to demonstrate the rationale for the hybrid model and that there are transparent processes in place to ensure appropriate independence, good governance and arm’s length transactions.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dirty="0">
                <a:solidFill>
                  <a:schemeClr val="tx1"/>
                </a:solidFill>
                <a:latin typeface="Arial" panose="020B0604020202020204" pitchFamily="34" charset="0"/>
                <a:cs typeface="Arial" panose="020B0604020202020204" pitchFamily="34" charset="0"/>
              </a:rPr>
              <a:t>Red flag 6 – </a:t>
            </a:r>
            <a:r>
              <a:rPr lang="en-AU" sz="1000" b="1" i="1" kern="1200" dirty="0">
                <a:solidFill>
                  <a:schemeClr val="tx1"/>
                </a:solidFill>
                <a:latin typeface="Arial" panose="020B0604020202020204" pitchFamily="34" charset="0"/>
                <a:cs typeface="Arial" panose="020B0604020202020204" pitchFamily="34" charset="0"/>
              </a:rPr>
              <a:t>Conflicts of interest and related party transactions</a:t>
            </a:r>
            <a:endParaRPr lang="en-AU" sz="1000" b="1" i="1" dirty="0">
              <a:solidFill>
                <a:schemeClr val="tx1"/>
              </a:solidFill>
              <a:latin typeface="Arial" panose="020B0604020202020204" pitchFamily="34" charset="0"/>
              <a:cs typeface="Arial" panose="020B0604020202020204" pitchFamily="34" charset="0"/>
            </a:endParaRPr>
          </a:p>
          <a:p>
            <a:endParaRPr lang="en-AU" sz="1000" dirty="0">
              <a:solidFill>
                <a:schemeClr val="tx1"/>
              </a:solidFill>
              <a:latin typeface="Arial" panose="020B0604020202020204" pitchFamily="34" charset="0"/>
              <a:cs typeface="Arial" panose="020B0604020202020204" pitchFamily="34" charset="0"/>
            </a:endParaRP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Any actual, potential or perceived conflicts of interest must be disclosed.  Directors should not vote on matters where there is a conflict unless the Board has determined it is appropriate for the director to vote.</a:t>
            </a: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Conflict of interest policies can be adopted to set out how conflicts of interest will be identified, disclosed and managed (including in a group context).</a:t>
            </a: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US" sz="1000" kern="1200" dirty="0">
                <a:solidFill>
                  <a:schemeClr val="tx1"/>
                </a:solidFill>
                <a:latin typeface="Arial" panose="020B0604020202020204" pitchFamily="34" charset="0"/>
                <a:ea typeface="+mn-ea"/>
                <a:cs typeface="Arial" panose="020B0604020202020204" pitchFamily="34" charset="0"/>
              </a:rPr>
              <a:t>Any NFP directors must ensure that they do not use their position, or information obtained through their position, to cause detriment to the NFP.</a:t>
            </a:r>
          </a:p>
          <a:p>
            <a:pPr marL="0" lvl="0" indent="0" algn="l" defTabSz="444500" rtl="0" eaLnBrk="1" latinLnBrk="0" hangingPunct="1">
              <a:lnSpc>
                <a:spcPct val="90000"/>
              </a:lnSpc>
              <a:spcBef>
                <a:spcPct val="0"/>
              </a:spcBef>
              <a:spcAft>
                <a:spcPct val="15000"/>
              </a:spcAft>
              <a:buFont typeface="Arial" panose="020B0604020202020204" pitchFamily="34" charset="0"/>
              <a:buNone/>
            </a:pPr>
            <a:endParaRPr lang="en-US" sz="10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dirty="0">
                <a:solidFill>
                  <a:schemeClr val="tx1"/>
                </a:solidFill>
                <a:latin typeface="Arial" panose="020B0604020202020204" pitchFamily="34" charset="0"/>
                <a:cs typeface="Arial" panose="020B0604020202020204" pitchFamily="34" charset="0"/>
              </a:rPr>
              <a:t>Red flag 7 - Absence of independent directors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dirty="0">
              <a:solidFill>
                <a:schemeClr val="tx1"/>
              </a:solidFill>
              <a:latin typeface="Arial" panose="020B0604020202020204" pitchFamily="34" charset="0"/>
              <a:cs typeface="Arial" panose="020B0604020202020204" pitchFamily="34" charset="0"/>
            </a:endParaRPr>
          </a:p>
          <a:p>
            <a:pPr marL="171450" lvl="0" indent="-171450" algn="l" defTabSz="444500">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In a hybrid model, independent directors can assist in safeguarding against risk of the hybrid model being abused (eg by the NFP being used as a </a:t>
            </a:r>
            <a:r>
              <a:rPr lang="en-AU" sz="1000" dirty="0">
                <a:solidFill>
                  <a:schemeClr val="tx1"/>
                </a:solidFill>
                <a:latin typeface="Arial" panose="020B0604020202020204" pitchFamily="34" charset="0"/>
                <a:cs typeface="Arial" panose="020B0604020202020204" pitchFamily="34" charset="0"/>
              </a:rPr>
              <a:t>‘mere conduit’ / to confer private benefit on the FP).</a:t>
            </a:r>
            <a:endParaRPr lang="en-AU" sz="1000"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44500">
              <a:lnSpc>
                <a:spcPct val="90000"/>
              </a:lnSpc>
              <a:spcBef>
                <a:spcPct val="0"/>
              </a:spcBef>
              <a:spcAft>
                <a:spcPct val="15000"/>
              </a:spcAft>
              <a:buFont typeface="Arial" panose="020B0604020202020204" pitchFamily="34" charset="0"/>
              <a:buChar char="•"/>
            </a:pPr>
            <a:r>
              <a:rPr lang="en-AU" sz="1000" dirty="0">
                <a:solidFill>
                  <a:schemeClr val="tx1"/>
                </a:solidFill>
                <a:latin typeface="Arial" panose="020B0604020202020204" pitchFamily="34" charset="0"/>
                <a:cs typeface="Arial" panose="020B0604020202020204" pitchFamily="34" charset="0"/>
              </a:rPr>
              <a:t>In a hybrid model, the NFP is often structured as a company limited by guarantee which requires a minimum of three directors.  The ACNC generally expects charities to have a minimum of three directors to assist in safeguarding public funds and managing any conflicts of interest.</a:t>
            </a:r>
            <a:endParaRPr lang="en-AU" sz="1000" kern="1200" dirty="0">
              <a:solidFill>
                <a:schemeClr val="tx1"/>
              </a:solidFill>
              <a:latin typeface="Arial" panose="020B0604020202020204" pitchFamily="34" charset="0"/>
              <a:ea typeface="+mn-ea"/>
              <a:cs typeface="Arial" panose="020B0604020202020204" pitchFamily="34" charset="0"/>
            </a:endParaRPr>
          </a:p>
          <a:p>
            <a:pPr marL="171450" lvl="0" indent="-171450" algn="l" defTabSz="444500">
              <a:lnSpc>
                <a:spcPct val="90000"/>
              </a:lnSpc>
              <a:spcBef>
                <a:spcPct val="0"/>
              </a:spcBef>
              <a:spcAft>
                <a:spcPct val="15000"/>
              </a:spcAft>
              <a:buFont typeface="Arial" panose="020B0604020202020204" pitchFamily="34" charset="0"/>
              <a:buChar char="•"/>
            </a:pPr>
            <a:r>
              <a:rPr lang="en-AU" sz="1000" dirty="0">
                <a:solidFill>
                  <a:schemeClr val="tx1"/>
                </a:solidFill>
                <a:latin typeface="Arial" panose="020B0604020202020204" pitchFamily="34" charset="0"/>
                <a:cs typeface="Arial" panose="020B0604020202020204" pitchFamily="34" charset="0"/>
              </a:rPr>
              <a:t>Given this requirement, the NFP Board is often more fulsome than the FP Board (which may comprise a single director), and should include independent directors.  If there are no independent directors on the NFP Board, this may be a red flag as it could result in challenges managing conflicts and lowered safeguards against the hybrid model being misused.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1" dirty="0">
                <a:solidFill>
                  <a:schemeClr val="tx1"/>
                </a:solidFill>
                <a:latin typeface="Arial" panose="020B0604020202020204" pitchFamily="34" charset="0"/>
                <a:cs typeface="Arial" panose="020B0604020202020204" pitchFamily="34" charset="0"/>
              </a:rPr>
              <a:t>Red flag 8 - </a:t>
            </a:r>
            <a:r>
              <a:rPr lang="en-AU" sz="1000" b="1" i="1" kern="1200" dirty="0">
                <a:solidFill>
                  <a:schemeClr val="tx1"/>
                </a:solidFill>
                <a:latin typeface="Arial" panose="020B0604020202020204" pitchFamily="34" charset="0"/>
                <a:cs typeface="Arial" panose="020B0604020202020204" pitchFamily="34" charset="0"/>
              </a:rPr>
              <a:t>Lack of information / documentation about the </a:t>
            </a:r>
            <a:r>
              <a:rPr lang="en-AU" sz="1000" b="1" i="1" dirty="0">
                <a:solidFill>
                  <a:schemeClr val="tx1"/>
                </a:solidFill>
                <a:latin typeface="Arial" panose="020B0604020202020204" pitchFamily="34" charset="0"/>
                <a:cs typeface="Arial" panose="020B0604020202020204" pitchFamily="34" charset="0"/>
              </a:rPr>
              <a:t>relationship between the entities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i="1" dirty="0">
              <a:solidFill>
                <a:schemeClr val="tx1"/>
              </a:solidFill>
              <a:latin typeface="Arial" panose="020B0604020202020204" pitchFamily="34" charset="0"/>
              <a:cs typeface="Arial" panose="020B0604020202020204" pitchFamily="34" charset="0"/>
            </a:endParaRP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The organisation should be able to clearly articulate the ‘why’ for the hybrid model and how it amplifies the overall mission.  It should also be able to explain the intended role / activities of each entity and how the entities will work together (including any envisaged shared services arrangements).</a:t>
            </a:r>
          </a:p>
          <a:p>
            <a:pPr marL="171450" lvl="0" indent="-171450" algn="l" defTabSz="444500" rtl="0" eaLnBrk="1" latinLnBrk="0" hangingPunct="1">
              <a:lnSpc>
                <a:spcPct val="90000"/>
              </a:lnSpc>
              <a:spcBef>
                <a:spcPct val="0"/>
              </a:spcBef>
              <a:spcAft>
                <a:spcPct val="15000"/>
              </a:spcAft>
              <a:buFont typeface="Arial" panose="020B0604020202020204" pitchFamily="34" charset="0"/>
              <a:buChar char="•"/>
            </a:pPr>
            <a:r>
              <a:rPr lang="en-AU" sz="1000" kern="1200" dirty="0">
                <a:solidFill>
                  <a:schemeClr val="tx1"/>
                </a:solidFill>
                <a:latin typeface="Arial" panose="020B0604020202020204" pitchFamily="34" charset="0"/>
                <a:ea typeface="+mn-ea"/>
                <a:cs typeface="Arial" panose="020B0604020202020204" pitchFamily="34" charset="0"/>
              </a:rPr>
              <a:t>Lack of information on the ‘why’ for the hybrid model and how the entities will work together may be a red flag.  Similarly, lack of documentation between the entities (such as a shared services agreement) may demonstrate lack of understanding of how the organisations will work together and potentially increased risk of the hybrid structure being misused.</a:t>
            </a: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endParaRPr lang="en-AU" sz="1000" dirty="0">
              <a:solidFill>
                <a:schemeClr val="bg1"/>
              </a:solidFill>
            </a:endParaRPr>
          </a:p>
          <a:p>
            <a:pPr marL="800100" marR="0" lvl="1"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endParaRPr lang="en-AU" sz="1000" dirty="0">
              <a:solidFill>
                <a:schemeClr val="bg1"/>
              </a:solidFill>
            </a:endParaRPr>
          </a:p>
          <a:p>
            <a:pPr marL="800100" lvl="1" indent="-342900">
              <a:spcAft>
                <a:spcPts val="1000"/>
              </a:spcAft>
              <a:buFont typeface="Symbol" panose="05050102010706020507" pitchFamily="18" charset="2"/>
              <a:buChar char=""/>
            </a:pPr>
            <a:endParaRPr lang="en-AU" sz="1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29</a:t>
            </a:fld>
            <a:endParaRPr lang="en-US"/>
          </a:p>
        </p:txBody>
      </p:sp>
    </p:spTree>
    <p:extLst>
      <p:ext uri="{BB962C8B-B14F-4D97-AF65-F5344CB8AC3E}">
        <p14:creationId xmlns:p14="http://schemas.microsoft.com/office/powerpoint/2010/main" val="4051106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Social Impact Bonds - </a:t>
            </a:r>
            <a:r>
              <a:rPr lang="en-AU" sz="1200" b="0" i="0" dirty="0">
                <a:solidFill>
                  <a:srgbClr val="000000"/>
                </a:solidFill>
                <a:effectLst/>
              </a:rPr>
              <a:t>Share of savings – counterfactual / avoided. </a:t>
            </a:r>
          </a:p>
          <a:p>
            <a:endParaRPr lang="en-AU" sz="1200" b="0" i="0" dirty="0">
              <a:solidFill>
                <a:srgbClr val="000000"/>
              </a:solidFill>
              <a:effectLst/>
            </a:endParaRPr>
          </a:p>
          <a:p>
            <a:r>
              <a:rPr lang="en-AU" sz="1200" b="0" i="0" dirty="0">
                <a:solidFill>
                  <a:srgbClr val="000000"/>
                </a:solidFill>
                <a:effectLst/>
              </a:rPr>
              <a:t>Benevolent Society SIB -  th</a:t>
            </a:r>
            <a:r>
              <a:rPr lang="en-AU" dirty="0"/>
              <a:t>e overall weighted average Performance Percentage (used to measure Investor Returns) achieved across the full 5 years of The Benevolent Society Social Benefit Bond (2013-2018) is 16%</a:t>
            </a:r>
          </a:p>
        </p:txBody>
      </p:sp>
      <p:sp>
        <p:nvSpPr>
          <p:cNvPr id="4" name="Slide Number Placeholder 3"/>
          <p:cNvSpPr>
            <a:spLocks noGrp="1"/>
          </p:cNvSpPr>
          <p:nvPr>
            <p:ph type="sldNum" sz="quarter" idx="5"/>
          </p:nvPr>
        </p:nvSpPr>
        <p:spPr/>
        <p:txBody>
          <a:bodyPr/>
          <a:lstStyle/>
          <a:p>
            <a:fld id="{0A17DEA4-314F-8640-9911-0668D5E7E4D6}" type="slidenum">
              <a:rPr lang="en-US" smtClean="0"/>
              <a:t>33</a:t>
            </a:fld>
            <a:endParaRPr lang="en-US"/>
          </a:p>
        </p:txBody>
      </p:sp>
    </p:spTree>
    <p:extLst>
      <p:ext uri="{BB962C8B-B14F-4D97-AF65-F5344CB8AC3E}">
        <p14:creationId xmlns:p14="http://schemas.microsoft.com/office/powerpoint/2010/main" val="783865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as a Board member what should be on your radar?  When you’re in Board meetings and on a day to day basis, what should you look out for – as a matter of risk management, as a value creation opportunity or to improve the effectiveness of the organisation in achieving its mission.</a:t>
            </a:r>
          </a:p>
          <a:p>
            <a:endParaRPr lang="en-AU" dirty="0"/>
          </a:p>
          <a:p>
            <a:r>
              <a:rPr lang="en-AU" dirty="0"/>
              <a:t>This framework is useful in breaking things down.  An organisation is a way of bringing, people, ideas, money and other capital together around a common purpose – a means of combining commitments from stakeholders.  </a:t>
            </a:r>
          </a:p>
          <a:p>
            <a:endParaRPr lang="en-AU" dirty="0"/>
          </a:p>
          <a:p>
            <a:r>
              <a:rPr lang="en-AU" dirty="0"/>
              <a:t>The governance framework is the means of setting the strategy, rationalising and coordinating and reporting on the outcomes against the strategy – within a risk tolerance and regulatory environment.</a:t>
            </a:r>
          </a:p>
          <a:p>
            <a:endParaRPr lang="en-AU" dirty="0"/>
          </a:p>
          <a:p>
            <a:r>
              <a:rPr lang="en-AU" dirty="0"/>
              <a:t>So we have Your Organisation – looking at the WHY of strategy and governance; Your Assets -the resources available to achieve the WHY or mission; YOUR RISKS looking at the regulatory framework for the enterprise; the risks associated with the activities – how those risks are identified and strategies developed for mitigation, including the use of appropriate insurances; and FINALLY,, YOUR REPORTING – how you measure and report on the impacts of the use of the resources, the activities to achieve the mission and how you tell the stories and report back to stakeholders.  </a:t>
            </a:r>
          </a:p>
          <a:p>
            <a:endParaRPr lang="en-AU" dirty="0"/>
          </a:p>
          <a:p>
            <a:r>
              <a:rPr lang="en-AU" dirty="0"/>
              <a:t>This last element will be critical to keeping and retaining support and social licence – and increasingly, philanthropists and funders need to understand your WHY and the IMPACTS being made in deciding how to invest their scarce capital.</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37</a:t>
            </a:fld>
            <a:endParaRPr lang="en-US" dirty="0"/>
          </a:p>
        </p:txBody>
      </p:sp>
    </p:spTree>
    <p:extLst>
      <p:ext uri="{BB962C8B-B14F-4D97-AF65-F5344CB8AC3E}">
        <p14:creationId xmlns:p14="http://schemas.microsoft.com/office/powerpoint/2010/main" val="1703491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Everything comes down to governance, stewardship, leadership.</a:t>
            </a:r>
          </a:p>
          <a:p>
            <a:endParaRPr lang="en-AU" dirty="0"/>
          </a:p>
          <a:p>
            <a:r>
              <a:rPr lang="en-AU" dirty="0"/>
              <a:t>The quality of governance is critical to all elements of society – and over the years we have seen many failures, as well examples of great leadership.</a:t>
            </a:r>
          </a:p>
          <a:p>
            <a:endParaRPr lang="en-AU" dirty="0"/>
          </a:p>
          <a:p>
            <a:r>
              <a:rPr lang="en-AU" dirty="0"/>
              <a:t>As we just noted, a company or organisation brings together various commitments and assets – or forms of capital – human, intellectual, financial, natural or environmental and social.  These mirror the stakeholders in an organisation which has a mission to serve.   Typically it serves customers, with employees and volunteers there to deliver those services in a manner which builds brand and customer loyalty – this customer centricity produces revenues to pay wages, suppliers, creditors, society and the like, as well as profits to sustain the business or mission and reward providers of financial capital.</a:t>
            </a:r>
          </a:p>
          <a:p>
            <a:endParaRPr lang="en-AU" dirty="0"/>
          </a:p>
          <a:p>
            <a:r>
              <a:rPr lang="en-AU" dirty="0"/>
              <a:t>Accordingly, this stakeholder model duly considers, balances and rewards various interests.  This model is equally applicable to NFPs, which have a social primacy model – delivering public value through positive social and environmental impacts.</a:t>
            </a:r>
          </a:p>
          <a:p>
            <a:endParaRPr lang="en-AU" dirty="0"/>
          </a:p>
          <a:p>
            <a:r>
              <a:rPr lang="en-AU" dirty="0"/>
              <a:t>The role of the Board is to steward the operations in a manner that allows the organisation to meet its mission over the desired time horizon and in the best interests of members – this is the basic fiduciary duty.  Clearly, the interests of members in a purpose based entity revolve around delivering on that purpose or mission – the objects for which the entity has been established.  </a:t>
            </a:r>
          </a:p>
          <a:p>
            <a:endParaRPr lang="en-AU" dirty="0"/>
          </a:p>
          <a:p>
            <a:r>
              <a:rPr lang="en-AU" dirty="0"/>
              <a:t>Given that the organisation operates in a wider social context, a holistic consideration of purpose and members’ interests must include a due regard to the interests of other stakeholders.  Failure to do so renders the organisation unbalanced and susceptible to risk from a dissatisfied stakeholder group and may undermine longer term sustainability. </a:t>
            </a:r>
          </a:p>
          <a:p>
            <a:endParaRPr lang="en-AU" dirty="0"/>
          </a:p>
          <a:p>
            <a:r>
              <a:rPr lang="en-AU" dirty="0"/>
              <a:t>In the second part of this session we will look in more detail at good governance principles and how these might be applied in the “real world” context.</a:t>
            </a:r>
          </a:p>
          <a:p>
            <a:endParaRPr lang="en-AU" dirty="0"/>
          </a:p>
          <a:p>
            <a:r>
              <a:rPr lang="en-AU" dirty="0"/>
              <a:t>Many of the governance principles reflect idealised situations – and we need to respond and adapt to the specific situations we find ourselves in.</a:t>
            </a:r>
          </a:p>
          <a:p>
            <a:endParaRPr lang="en-AU" dirty="0"/>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38</a:t>
            </a:fld>
            <a:endParaRPr lang="en-US" dirty="0"/>
          </a:p>
        </p:txBody>
      </p:sp>
    </p:spTree>
    <p:extLst>
      <p:ext uri="{BB962C8B-B14F-4D97-AF65-F5344CB8AC3E}">
        <p14:creationId xmlns:p14="http://schemas.microsoft.com/office/powerpoint/2010/main" val="3417634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will focus now on the more operational aspects of what “good governance” looks like, by looking at the basic principles, but also within the context of organisations which might have the hallmarks of a start up, a small business or otherwise being resource constrained.</a:t>
            </a:r>
          </a:p>
          <a:p>
            <a:endParaRPr lang="en-AU" dirty="0"/>
          </a:p>
          <a:p>
            <a:r>
              <a:rPr lang="en-AU" dirty="0"/>
              <a:t>We have already touched on the nature of the organisations you will be working with – these are “for purpose entities”, typically small businesses, with limited human and financial capital – with limited access to markets for further financial capital - and a bunch of enthusiastic and passionate board members, staff and volunteers.</a:t>
            </a:r>
          </a:p>
          <a:p>
            <a:endParaRPr lang="en-AU" dirty="0"/>
          </a:p>
          <a:p>
            <a:r>
              <a:rPr lang="en-AU" dirty="0"/>
              <a:t>We have also looked at your role in this environment as an Observer – and how this is a learning experience.  You may be asked to join the board during or after the Program.</a:t>
            </a:r>
          </a:p>
          <a:p>
            <a:endParaRPr lang="en-AU" dirty="0"/>
          </a:p>
          <a:p>
            <a:r>
              <a:rPr lang="en-AU" dirty="0"/>
              <a:t>This Program aims to provide you with a basic framework to understand your role as an Observer - and as a possible director -- and to provide you with some initial resources for that task.  There are other resources and teachings available to you on this learning journey.  Some of these are referenced in the slides at the end of this presentation.</a:t>
            </a:r>
          </a:p>
          <a:p>
            <a:endParaRPr lang="en-AU" dirty="0"/>
          </a:p>
          <a:p>
            <a:r>
              <a:rPr lang="en-AU" dirty="0"/>
              <a:t>The Governance Standards reflect broad fiduciary concepts and are “common sense” based – and the ACNC website, as well as Justice Connect’s NFP Law and other resources referred to will be invaluable in filling knowledge gaps.  </a:t>
            </a:r>
          </a:p>
          <a:p>
            <a:endParaRPr lang="en-AU" dirty="0"/>
          </a:p>
          <a:p>
            <a:r>
              <a:rPr lang="en-AU" dirty="0"/>
              <a:t>Your mentors and sponsoring organisations are also there to support you to make the most of the experience.  Don’t be afraid to ask for support or ask questions. </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39</a:t>
            </a:fld>
            <a:endParaRPr lang="en-US" dirty="0"/>
          </a:p>
        </p:txBody>
      </p:sp>
    </p:spTree>
    <p:extLst>
      <p:ext uri="{BB962C8B-B14F-4D97-AF65-F5344CB8AC3E}">
        <p14:creationId xmlns:p14="http://schemas.microsoft.com/office/powerpoint/2010/main" val="2475990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sets out the basic concepts of an organisation structure and the division of responsibility for driving the organisation to meet its mission, as well as the way accountability is achieved.</a:t>
            </a:r>
          </a:p>
          <a:p>
            <a:endParaRPr lang="en-AU" dirty="0"/>
          </a:p>
          <a:p>
            <a:r>
              <a:rPr lang="en-AU" dirty="0"/>
              <a:t>It contemplates the 3 parts of an organisation, being:</a:t>
            </a:r>
          </a:p>
          <a:p>
            <a:pPr marL="171450" indent="-171450">
              <a:buFont typeface="Arial" panose="020B0604020202020204" pitchFamily="34" charset="0"/>
              <a:buChar char="•"/>
            </a:pPr>
            <a:r>
              <a:rPr lang="en-AU" dirty="0"/>
              <a:t>The members – who typically appoint the Board</a:t>
            </a:r>
          </a:p>
          <a:p>
            <a:pPr marL="171450" indent="-171450">
              <a:buFont typeface="Arial" panose="020B0604020202020204" pitchFamily="34" charset="0"/>
              <a:buChar char="•"/>
            </a:pPr>
            <a:r>
              <a:rPr lang="en-AU" dirty="0"/>
              <a:t>The management – responsible for execution; and</a:t>
            </a:r>
          </a:p>
          <a:p>
            <a:pPr marL="171450" indent="-171450">
              <a:buFont typeface="Arial" panose="020B0604020202020204" pitchFamily="34" charset="0"/>
              <a:buChar char="•"/>
            </a:pPr>
            <a:r>
              <a:rPr lang="en-AU" dirty="0"/>
              <a:t>The Board – appointed by the members and who set strategy and ensure management is accountable for managing the activities to meet strategy</a:t>
            </a:r>
          </a:p>
          <a:p>
            <a:pPr marL="171450" indent="-171450">
              <a:buFont typeface="Arial" panose="020B0604020202020204" pitchFamily="34" charset="0"/>
              <a:buChar char="•"/>
            </a:pPr>
            <a:endParaRPr lang="en-AU" dirty="0"/>
          </a:p>
          <a:p>
            <a:r>
              <a:rPr lang="en-AU" dirty="0"/>
              <a:t>The ACNC sets out some common responsibilities for NFPs which flow into the Governance Standards which we will reflect on shortly. </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40</a:t>
            </a:fld>
            <a:endParaRPr lang="en-US" dirty="0"/>
          </a:p>
        </p:txBody>
      </p:sp>
    </p:spTree>
    <p:extLst>
      <p:ext uri="{BB962C8B-B14F-4D97-AF65-F5344CB8AC3E}">
        <p14:creationId xmlns:p14="http://schemas.microsoft.com/office/powerpoint/2010/main" val="3167075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43</a:t>
            </a:fld>
            <a:endParaRPr lang="en-US" dirty="0"/>
          </a:p>
        </p:txBody>
      </p:sp>
    </p:spTree>
    <p:extLst>
      <p:ext uri="{BB962C8B-B14F-4D97-AF65-F5344CB8AC3E}">
        <p14:creationId xmlns:p14="http://schemas.microsoft.com/office/powerpoint/2010/main" val="1635073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useful framework developed by Prof Robert Tricker in the mid 1990s.</a:t>
            </a:r>
          </a:p>
          <a:p>
            <a:endParaRPr lang="en-AU" dirty="0"/>
          </a:p>
          <a:p>
            <a:r>
              <a:rPr lang="en-AU" dirty="0"/>
              <a:t>It is helpful in reflecting internally and externally focussed aspects of the Board’s role, as well as the time horizons.</a:t>
            </a:r>
          </a:p>
          <a:p>
            <a:endParaRPr lang="en-AU" dirty="0"/>
          </a:p>
          <a:p>
            <a:r>
              <a:rPr lang="en-AU" dirty="0"/>
              <a:t>It also reflects the dynamic of how strategy and performance are coordinated with the CEO and management.</a:t>
            </a:r>
          </a:p>
          <a:p>
            <a:endParaRPr lang="en-AU" dirty="0"/>
          </a:p>
          <a:p>
            <a:r>
              <a:rPr lang="en-AU" dirty="0"/>
              <a:t>There is the historic or present elements of day to day monitoring and measurements to ensure compliance and reporting and the more strategic forward looking policy and strategy setting, as well as scenario testing to ensure the longer term sustainability of the organisation in changing times and markets.</a:t>
            </a:r>
          </a:p>
          <a:p>
            <a:endParaRPr lang="en-AU" dirty="0"/>
          </a:p>
          <a:p>
            <a:r>
              <a:rPr lang="en-AU" dirty="0"/>
              <a:t>The framework also reflects the internal mechanisms of the organisation – in supervision and policy setting; in comparison to the outward facing elements of articulating vision and strategy and providing accountability against that stated mission.</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44</a:t>
            </a:fld>
            <a:endParaRPr lang="en-US" dirty="0"/>
          </a:p>
        </p:txBody>
      </p:sp>
    </p:spTree>
    <p:extLst>
      <p:ext uri="{BB962C8B-B14F-4D97-AF65-F5344CB8AC3E}">
        <p14:creationId xmlns:p14="http://schemas.microsoft.com/office/powerpoint/2010/main" val="2318743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Scaling / Leverage question – market and ability</a:t>
            </a:r>
          </a:p>
          <a:p>
            <a:r>
              <a:rPr lang="en-AU" dirty="0"/>
              <a:t>Low margin / low barriers to entry + social primacy = no juice for ‘equity’ </a:t>
            </a:r>
          </a:p>
          <a:p>
            <a:r>
              <a:rPr lang="en-AU" dirty="0"/>
              <a:t>Market – retail / commercial?</a:t>
            </a:r>
          </a:p>
          <a:p>
            <a:r>
              <a:rPr lang="en-AU" dirty="0"/>
              <a:t>Concessional capital?</a:t>
            </a:r>
          </a:p>
          <a:p>
            <a:r>
              <a:rPr lang="en-AU" dirty="0" err="1"/>
              <a:t>Captial</a:t>
            </a:r>
            <a:r>
              <a:rPr lang="en-AU" dirty="0"/>
              <a:t> efficiency – no distributions/ no tax // grants and donations </a:t>
            </a:r>
          </a:p>
          <a:p>
            <a:r>
              <a:rPr lang="en-AU" dirty="0" err="1"/>
              <a:t>PAFs</a:t>
            </a:r>
            <a:r>
              <a:rPr lang="en-AU" dirty="0"/>
              <a:t> – DGR2 can only give to Eligible Entities = DGR1</a:t>
            </a:r>
          </a:p>
        </p:txBody>
      </p:sp>
      <p:sp>
        <p:nvSpPr>
          <p:cNvPr id="4" name="Slide Number Placeholder 3"/>
          <p:cNvSpPr>
            <a:spLocks noGrp="1"/>
          </p:cNvSpPr>
          <p:nvPr>
            <p:ph type="sldNum" sz="quarter" idx="5"/>
          </p:nvPr>
        </p:nvSpPr>
        <p:spPr/>
        <p:txBody>
          <a:bodyPr/>
          <a:lstStyle/>
          <a:p>
            <a:fld id="{0A17DEA4-314F-8640-9911-0668D5E7E4D6}" type="slidenum">
              <a:rPr lang="en-US" smtClean="0"/>
              <a:t>5</a:t>
            </a:fld>
            <a:endParaRPr lang="en-US"/>
          </a:p>
        </p:txBody>
      </p:sp>
    </p:spTree>
    <p:extLst>
      <p:ext uri="{BB962C8B-B14F-4D97-AF65-F5344CB8AC3E}">
        <p14:creationId xmlns:p14="http://schemas.microsoft.com/office/powerpoint/2010/main" val="2590382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reflects the Corporations Act and general law fiduciary duties. </a:t>
            </a:r>
          </a:p>
          <a:p>
            <a:r>
              <a:rPr lang="en-AU" dirty="0"/>
              <a:t>We characterise these duties as TRUST and LOYALTY &amp; COMPETENCE or ATTENTIVENESS.  The relevant duties require directors to </a:t>
            </a:r>
            <a:r>
              <a:rPr lang="en-AU" i="1" dirty="0"/>
              <a:t>prioritise and pursue</a:t>
            </a:r>
            <a:r>
              <a:rPr lang="en-AU" dirty="0"/>
              <a:t> the best interests of the company, rather than testing whether those interests have in fact been achieved. In that pursuit, directors must act honestly, in good faith, and with the level of competence imposed by the duty of due care and diligence.</a:t>
            </a:r>
          </a:p>
          <a:p>
            <a:endParaRPr lang="en-AU" dirty="0"/>
          </a:p>
          <a:p>
            <a:r>
              <a:rPr lang="en-AU" b="1" dirty="0"/>
              <a:t>The question whether a director has taken all reasonable steps to be in a position to guide and manage the company involves the general elements of 'robust process’</a:t>
            </a:r>
            <a:r>
              <a:rPr lang="en-AU" dirty="0"/>
              <a:t>.  These include:</a:t>
            </a:r>
          </a:p>
          <a:p>
            <a:pPr lvl="0"/>
            <a:r>
              <a:rPr lang="en-AU" dirty="0"/>
              <a:t>* the proactive acquisition and maintenance of relevant knowledge (including making enquiries of management and/or independent experts where this is warranted), </a:t>
            </a:r>
          </a:p>
          <a:p>
            <a:pPr lvl="0"/>
            <a:r>
              <a:rPr lang="en-AU" dirty="0"/>
              <a:t>* active monitoring of the corporation’s affairs, and </a:t>
            </a:r>
          </a:p>
          <a:p>
            <a:pPr marL="171450" lvl="0" indent="-171450">
              <a:buFont typeface="Arial" panose="020B0604020202020204" pitchFamily="34" charset="0"/>
              <a:buChar char="•"/>
            </a:pPr>
            <a:r>
              <a:rPr lang="en-AU" dirty="0"/>
              <a:t>an independent and critical evaluation of the matters for which they are responsible.  </a:t>
            </a:r>
          </a:p>
          <a:p>
            <a:pPr marL="171450" lvl="0" indent="-171450">
              <a:buFont typeface="Arial" panose="020B0604020202020204" pitchFamily="34" charset="0"/>
              <a:buChar char="•"/>
            </a:pPr>
            <a:endParaRPr lang="en-AU" dirty="0"/>
          </a:p>
          <a:p>
            <a:pPr lvl="0"/>
            <a:r>
              <a:rPr lang="en-AU" dirty="0"/>
              <a:t>We break the elements of this robust process into the 5 Es…</a:t>
            </a:r>
            <a:r>
              <a:rPr lang="en-AU" b="1" dirty="0"/>
              <a:t>Educate</a:t>
            </a:r>
            <a:r>
              <a:rPr lang="en-AU" dirty="0"/>
              <a:t> yourself about the organisation (its financial operations and environment – develop “alarm bell” knowledge)..</a:t>
            </a:r>
            <a:r>
              <a:rPr lang="en-AU" b="1" dirty="0"/>
              <a:t>Enquire</a:t>
            </a:r>
            <a:r>
              <a:rPr lang="en-AU" dirty="0"/>
              <a:t> (of management and independent experts where warranted)..</a:t>
            </a:r>
            <a:r>
              <a:rPr lang="en-AU" b="1" dirty="0"/>
              <a:t>Examine</a:t>
            </a:r>
            <a:r>
              <a:rPr lang="en-AU" dirty="0"/>
              <a:t> (actively consider board papers and reports).. </a:t>
            </a:r>
            <a:r>
              <a:rPr lang="en-AU" b="1" dirty="0"/>
              <a:t>Evaluate </a:t>
            </a:r>
            <a:r>
              <a:rPr lang="en-AU" dirty="0"/>
              <a:t>(the info contained in the board papers and other reports and actively apply independent judgment) and </a:t>
            </a:r>
            <a:r>
              <a:rPr lang="en-AU" b="1" dirty="0"/>
              <a:t>Express (</a:t>
            </a:r>
            <a:r>
              <a:rPr lang="en-AU" dirty="0"/>
              <a:t>actively and constructively participate in appropriate discussion of management / delegate advice and, where necessary, the assumptions on which such advice has been based).</a:t>
            </a:r>
          </a:p>
          <a:p>
            <a:r>
              <a:rPr lang="en-AU" dirty="0"/>
              <a:t>It is worth noting that the business judgment rule – provides board members with a safe harbour in relation to the duty of care and provides that a director is taken to satisfy the requirements of due care and diligence (and their equivalents duties at common law and in equity) if an officer, relevantly: </a:t>
            </a:r>
          </a:p>
          <a:p>
            <a:pPr>
              <a:tabLst>
                <a:tab pos="360000" algn="l"/>
              </a:tabLst>
            </a:pPr>
            <a:r>
              <a:rPr lang="en-AU" dirty="0"/>
              <a:t>(a)	makes a judgment in good faith for a proper purpose;</a:t>
            </a:r>
          </a:p>
          <a:p>
            <a:pPr>
              <a:tabLst>
                <a:tab pos="360000" algn="l"/>
              </a:tabLst>
            </a:pPr>
            <a:r>
              <a:rPr lang="en-AU" dirty="0"/>
              <a:t>(b)	is free of material conflicts;</a:t>
            </a:r>
          </a:p>
          <a:p>
            <a:pPr>
              <a:tabLst>
                <a:tab pos="360000" algn="l"/>
              </a:tabLst>
            </a:pPr>
            <a:r>
              <a:rPr lang="en-AU" dirty="0"/>
              <a:t>(c)	informs themselves about the subject matters of the judgment to the extent they reasonably believe to be appropriate; and</a:t>
            </a:r>
          </a:p>
          <a:p>
            <a:pPr>
              <a:tabLst>
                <a:tab pos="360000" algn="l"/>
              </a:tabLst>
            </a:pPr>
            <a:r>
              <a:rPr lang="en-AU" dirty="0"/>
              <a:t>(d)	rationally believes that the judgment is in the best interests of the corporation.</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45</a:t>
            </a:fld>
            <a:endParaRPr lang="en-US" dirty="0"/>
          </a:p>
        </p:txBody>
      </p:sp>
    </p:spTree>
    <p:extLst>
      <p:ext uri="{BB962C8B-B14F-4D97-AF65-F5344CB8AC3E}">
        <p14:creationId xmlns:p14="http://schemas.microsoft.com/office/powerpoint/2010/main" val="4083841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is taken from the ACNC’s Governance for Good which is a very useful handout and required reading.  You can download it from the ACNC’s website.</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46</a:t>
            </a:fld>
            <a:endParaRPr lang="en-US" dirty="0"/>
          </a:p>
        </p:txBody>
      </p:sp>
    </p:spTree>
    <p:extLst>
      <p:ext uri="{BB962C8B-B14F-4D97-AF65-F5344CB8AC3E}">
        <p14:creationId xmlns:p14="http://schemas.microsoft.com/office/powerpoint/2010/main" val="2098143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1000"/>
              </a:spcAft>
              <a:buFont typeface="Symbol" panose="05050102010706020507" pitchFamily="18" charset="2"/>
              <a:buNone/>
            </a:pPr>
            <a:endParaRPr lang="en-AU" sz="1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47</a:t>
            </a:fld>
            <a:endParaRPr lang="en-US"/>
          </a:p>
        </p:txBody>
      </p:sp>
    </p:spTree>
    <p:extLst>
      <p:ext uri="{BB962C8B-B14F-4D97-AF65-F5344CB8AC3E}">
        <p14:creationId xmlns:p14="http://schemas.microsoft.com/office/powerpoint/2010/main" val="2174533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48</a:t>
            </a:fld>
            <a:endParaRPr lang="en-US"/>
          </a:p>
        </p:txBody>
      </p:sp>
    </p:spTree>
    <p:extLst>
      <p:ext uri="{BB962C8B-B14F-4D97-AF65-F5344CB8AC3E}">
        <p14:creationId xmlns:p14="http://schemas.microsoft.com/office/powerpoint/2010/main" val="1375980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Consequences of breach of directors’ duties</a:t>
            </a:r>
          </a:p>
          <a:p>
            <a:endParaRPr lang="en-AU" dirty="0"/>
          </a:p>
          <a:p>
            <a:pPr algn="l" fontAlgn="base"/>
            <a:r>
              <a:rPr lang="en-AU" b="0" i="0" dirty="0">
                <a:solidFill>
                  <a:srgbClr val="333333"/>
                </a:solidFill>
                <a:effectLst/>
                <a:latin typeface="Arial" panose="020B0604020202020204" pitchFamily="34" charset="0"/>
              </a:rPr>
              <a:t>Breaching director duties under the Corporations Act can carry significant sanctions, including personal liability for directors. A failure to prevent insolvent trading, for example, may result in civil penalties of up to $200,000, criminal charges (with possible imprisonment of up to five years) – which </a:t>
            </a:r>
            <a:r>
              <a:rPr lang="en-AU" dirty="0">
                <a:solidFill>
                  <a:srgbClr val="333333"/>
                </a:solidFill>
              </a:rPr>
              <a:t>applies to charities. </a:t>
            </a:r>
          </a:p>
          <a:p>
            <a:pPr algn="l" fontAlgn="base"/>
            <a:endParaRPr lang="en-AU" dirty="0">
              <a:solidFill>
                <a:srgbClr val="333333"/>
              </a:solidFill>
            </a:endParaRPr>
          </a:p>
          <a:p>
            <a:pPr algn="l" fontAlgn="base"/>
            <a:r>
              <a:rPr lang="en-AU" dirty="0">
                <a:solidFill>
                  <a:srgbClr val="333333"/>
                </a:solidFill>
              </a:rPr>
              <a:t>N</a:t>
            </a:r>
            <a:r>
              <a:rPr lang="en-AU" b="0" i="0" dirty="0">
                <a:solidFill>
                  <a:srgbClr val="333333"/>
                </a:solidFill>
                <a:effectLst/>
                <a:latin typeface="Arial" panose="020B0604020202020204" pitchFamily="34" charset="0"/>
              </a:rPr>
              <a:t>on-compliance with the ACNC Act and Governance Standards can empower the Commissioner to enter into enforceable undertakings, provide directions and potentially revoke charity status of the relevant charity. The ACNC is also empowered to suspend and remove individual directors .</a:t>
            </a:r>
          </a:p>
          <a:p>
            <a:pPr algn="l" fontAlgn="base"/>
            <a:endParaRPr lang="en-AU" b="0" i="0" dirty="0">
              <a:solidFill>
                <a:srgbClr val="333333"/>
              </a:solidFill>
              <a:effectLst/>
              <a:latin typeface="Arial" panose="020B0604020202020204" pitchFamily="34" charset="0"/>
            </a:endParaRPr>
          </a:p>
          <a:p>
            <a:pPr algn="l" fontAlgn="base"/>
            <a:r>
              <a:rPr lang="en-AU" b="0" i="0" dirty="0">
                <a:solidFill>
                  <a:srgbClr val="333333"/>
                </a:solidFill>
                <a:effectLst/>
                <a:latin typeface="Arial" panose="020B0604020202020204" pitchFamily="34" charset="0"/>
              </a:rPr>
              <a:t>Director misconduct can also result in significant commercial and reputational consequences with potential loss of government funding, donor disenchantment, loss of assets for charitable purposes as well as damage to reputation.</a:t>
            </a:r>
          </a:p>
          <a:p>
            <a:endParaRPr lang="en-AU" dirty="0"/>
          </a:p>
        </p:txBody>
      </p:sp>
      <p:sp>
        <p:nvSpPr>
          <p:cNvPr id="4" name="Slide Number Placeholder 3"/>
          <p:cNvSpPr>
            <a:spLocks noGrp="1"/>
          </p:cNvSpPr>
          <p:nvPr>
            <p:ph type="sldNum" sz="quarter" idx="5"/>
          </p:nvPr>
        </p:nvSpPr>
        <p:spPr/>
        <p:txBody>
          <a:bodyPr/>
          <a:lstStyle/>
          <a:p>
            <a:fld id="{A01A5E84-9EC8-402E-B59B-589B597FD3E0}" type="slidenum">
              <a:rPr lang="en-AU" smtClean="0"/>
              <a:t>52</a:t>
            </a:fld>
            <a:endParaRPr lang="en-AU"/>
          </a:p>
        </p:txBody>
      </p:sp>
    </p:spTree>
    <p:extLst>
      <p:ext uri="{BB962C8B-B14F-4D97-AF65-F5344CB8AC3E}">
        <p14:creationId xmlns:p14="http://schemas.microsoft.com/office/powerpoint/2010/main" val="4229777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Consequences of breach of directors’ duties</a:t>
            </a:r>
          </a:p>
          <a:p>
            <a:endParaRPr lang="en-AU" dirty="0"/>
          </a:p>
          <a:p>
            <a:pPr algn="l" fontAlgn="base"/>
            <a:r>
              <a:rPr lang="en-AU" b="0" i="0" dirty="0">
                <a:solidFill>
                  <a:srgbClr val="333333"/>
                </a:solidFill>
                <a:effectLst/>
                <a:latin typeface="Arial" panose="020B0604020202020204" pitchFamily="34" charset="0"/>
              </a:rPr>
              <a:t>Breaching director duties under the Corporations Act can carry significant sanctions, including personal liability for directors. A failure to prevent insolvent trading, for example, may result in civil penalties of up to $200,000, criminal charges (with possible imprisonment of up to five years) – which </a:t>
            </a:r>
            <a:r>
              <a:rPr lang="en-AU" dirty="0">
                <a:solidFill>
                  <a:srgbClr val="333333"/>
                </a:solidFill>
              </a:rPr>
              <a:t>applies to charities. </a:t>
            </a:r>
          </a:p>
          <a:p>
            <a:pPr algn="l" fontAlgn="base"/>
            <a:endParaRPr lang="en-AU" dirty="0">
              <a:solidFill>
                <a:srgbClr val="333333"/>
              </a:solidFill>
            </a:endParaRPr>
          </a:p>
          <a:p>
            <a:pPr algn="l" fontAlgn="base"/>
            <a:r>
              <a:rPr lang="en-AU" dirty="0">
                <a:solidFill>
                  <a:srgbClr val="333333"/>
                </a:solidFill>
              </a:rPr>
              <a:t>N</a:t>
            </a:r>
            <a:r>
              <a:rPr lang="en-AU" b="0" i="0" dirty="0">
                <a:solidFill>
                  <a:srgbClr val="333333"/>
                </a:solidFill>
                <a:effectLst/>
                <a:latin typeface="Arial" panose="020B0604020202020204" pitchFamily="34" charset="0"/>
              </a:rPr>
              <a:t>on-compliance with the ACNC Act and Governance Standards can empower the Commissioner to enter into enforceable undertakings, provide directions and potentially revoke charity status of the relevant charity. The ACNC is also empowered to suspend and remove individual directors .</a:t>
            </a:r>
          </a:p>
          <a:p>
            <a:pPr algn="l" fontAlgn="base"/>
            <a:endParaRPr lang="en-AU" b="0" i="0" dirty="0">
              <a:solidFill>
                <a:srgbClr val="333333"/>
              </a:solidFill>
              <a:effectLst/>
              <a:latin typeface="Arial" panose="020B0604020202020204" pitchFamily="34" charset="0"/>
            </a:endParaRPr>
          </a:p>
          <a:p>
            <a:pPr algn="l" fontAlgn="base"/>
            <a:r>
              <a:rPr lang="en-AU" b="0" i="0" dirty="0">
                <a:solidFill>
                  <a:srgbClr val="333333"/>
                </a:solidFill>
                <a:effectLst/>
                <a:latin typeface="Arial" panose="020B0604020202020204" pitchFamily="34" charset="0"/>
              </a:rPr>
              <a:t>Director misconduct can also result in significant commercial and reputational consequences with potential loss of government funding, donor disenchantment, loss of assets for charitable purposes as well as damage to reputation.</a:t>
            </a:r>
          </a:p>
          <a:p>
            <a:endParaRPr lang="en-AU" dirty="0"/>
          </a:p>
        </p:txBody>
      </p:sp>
      <p:sp>
        <p:nvSpPr>
          <p:cNvPr id="4" name="Slide Number Placeholder 3"/>
          <p:cNvSpPr>
            <a:spLocks noGrp="1"/>
          </p:cNvSpPr>
          <p:nvPr>
            <p:ph type="sldNum" sz="quarter" idx="5"/>
          </p:nvPr>
        </p:nvSpPr>
        <p:spPr/>
        <p:txBody>
          <a:bodyPr/>
          <a:lstStyle/>
          <a:p>
            <a:fld id="{A01A5E84-9EC8-402E-B59B-589B597FD3E0}" type="slidenum">
              <a:rPr lang="en-AU" smtClean="0"/>
              <a:t>53</a:t>
            </a:fld>
            <a:endParaRPr lang="en-AU"/>
          </a:p>
        </p:txBody>
      </p:sp>
    </p:spTree>
    <p:extLst>
      <p:ext uri="{BB962C8B-B14F-4D97-AF65-F5344CB8AC3E}">
        <p14:creationId xmlns:p14="http://schemas.microsoft.com/office/powerpoint/2010/main" val="683551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Consequences of breach of directors’ duties</a:t>
            </a:r>
          </a:p>
          <a:p>
            <a:endParaRPr lang="en-AU" dirty="0"/>
          </a:p>
          <a:p>
            <a:pPr algn="l" fontAlgn="base"/>
            <a:r>
              <a:rPr lang="en-AU" b="0" i="0" dirty="0">
                <a:solidFill>
                  <a:srgbClr val="333333"/>
                </a:solidFill>
                <a:effectLst/>
                <a:latin typeface="Arial" panose="020B0604020202020204" pitchFamily="34" charset="0"/>
              </a:rPr>
              <a:t>Breaching director duties under the Corporations Act can carry significant sanctions, including personal liability for directors. A failure to prevent insolvent trading, for example, may result in civil penalties of up to $200,000, criminal charges (with possible imprisonment of up to five years) – which </a:t>
            </a:r>
            <a:r>
              <a:rPr lang="en-AU" dirty="0">
                <a:solidFill>
                  <a:srgbClr val="333333"/>
                </a:solidFill>
              </a:rPr>
              <a:t>applies to charities. </a:t>
            </a:r>
          </a:p>
          <a:p>
            <a:pPr algn="l" fontAlgn="base"/>
            <a:endParaRPr lang="en-AU" dirty="0">
              <a:solidFill>
                <a:srgbClr val="333333"/>
              </a:solidFill>
            </a:endParaRPr>
          </a:p>
          <a:p>
            <a:pPr algn="l" fontAlgn="base"/>
            <a:r>
              <a:rPr lang="en-AU" dirty="0">
                <a:solidFill>
                  <a:srgbClr val="333333"/>
                </a:solidFill>
              </a:rPr>
              <a:t>N</a:t>
            </a:r>
            <a:r>
              <a:rPr lang="en-AU" b="0" i="0" dirty="0">
                <a:solidFill>
                  <a:srgbClr val="333333"/>
                </a:solidFill>
                <a:effectLst/>
                <a:latin typeface="Arial" panose="020B0604020202020204" pitchFamily="34" charset="0"/>
              </a:rPr>
              <a:t>on-compliance with the ACNC Act and Governance Standards can empower the Commissioner to enter into enforceable undertakings, provide directions and potentially revoke charity status of the relevant charity. The ACNC is also empowered to suspend and remove individual directors .</a:t>
            </a:r>
          </a:p>
          <a:p>
            <a:pPr algn="l" fontAlgn="base"/>
            <a:endParaRPr lang="en-AU" b="0" i="0" dirty="0">
              <a:solidFill>
                <a:srgbClr val="333333"/>
              </a:solidFill>
              <a:effectLst/>
              <a:latin typeface="Arial" panose="020B0604020202020204" pitchFamily="34" charset="0"/>
            </a:endParaRPr>
          </a:p>
          <a:p>
            <a:pPr algn="l" fontAlgn="base"/>
            <a:r>
              <a:rPr lang="en-AU" b="0" i="0" dirty="0">
                <a:solidFill>
                  <a:srgbClr val="333333"/>
                </a:solidFill>
                <a:effectLst/>
                <a:latin typeface="Arial" panose="020B0604020202020204" pitchFamily="34" charset="0"/>
              </a:rPr>
              <a:t>Director misconduct can also result in significant commercial and reputational consequences with potential loss of government funding, donor disenchantment, loss of assets for charitable purposes as well as damage to reputation.</a:t>
            </a:r>
          </a:p>
          <a:p>
            <a:endParaRPr lang="en-AU" dirty="0"/>
          </a:p>
        </p:txBody>
      </p:sp>
      <p:sp>
        <p:nvSpPr>
          <p:cNvPr id="4" name="Slide Number Placeholder 3"/>
          <p:cNvSpPr>
            <a:spLocks noGrp="1"/>
          </p:cNvSpPr>
          <p:nvPr>
            <p:ph type="sldNum" sz="quarter" idx="5"/>
          </p:nvPr>
        </p:nvSpPr>
        <p:spPr/>
        <p:txBody>
          <a:bodyPr/>
          <a:lstStyle/>
          <a:p>
            <a:fld id="{A01A5E84-9EC8-402E-B59B-589B597FD3E0}" type="slidenum">
              <a:rPr lang="en-AU" smtClean="0"/>
              <a:t>54</a:t>
            </a:fld>
            <a:endParaRPr lang="en-AU"/>
          </a:p>
        </p:txBody>
      </p:sp>
    </p:spTree>
    <p:extLst>
      <p:ext uri="{BB962C8B-B14F-4D97-AF65-F5344CB8AC3E}">
        <p14:creationId xmlns:p14="http://schemas.microsoft.com/office/powerpoint/2010/main" val="21973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Understanding risk in an organisation is critical. </a:t>
            </a:r>
          </a:p>
          <a:p>
            <a:endParaRPr lang="en-AU" dirty="0"/>
          </a:p>
          <a:p>
            <a:r>
              <a:rPr lang="en-AU" dirty="0"/>
              <a:t>There are a number of different types of risk – operating, strategic, finance, governance.  Systems need to be developed to identify, classify and mitigate or eliminate risk.</a:t>
            </a:r>
          </a:p>
          <a:p>
            <a:endParaRPr lang="en-AU" dirty="0"/>
          </a:p>
          <a:p>
            <a:r>
              <a:rPr lang="en-AU" dirty="0"/>
              <a:t>Risk includes compliance with directors’ duties – ACNC Governance Standards.  Insolvent trading- consider the cash flow test.</a:t>
            </a:r>
          </a:p>
        </p:txBody>
      </p:sp>
      <p:sp>
        <p:nvSpPr>
          <p:cNvPr id="4" name="Slide Number Placeholder 3"/>
          <p:cNvSpPr>
            <a:spLocks noGrp="1"/>
          </p:cNvSpPr>
          <p:nvPr>
            <p:ph type="sldNum" sz="quarter" idx="5"/>
          </p:nvPr>
        </p:nvSpPr>
        <p:spPr/>
        <p:txBody>
          <a:bodyPr/>
          <a:lstStyle/>
          <a:p>
            <a:fld id="{0A17DEA4-314F-8640-9911-0668D5E7E4D6}" type="slidenum">
              <a:rPr lang="en-US" smtClean="0"/>
              <a:t>55</a:t>
            </a:fld>
            <a:endParaRPr lang="en-US" dirty="0"/>
          </a:p>
        </p:txBody>
      </p:sp>
    </p:spTree>
    <p:extLst>
      <p:ext uri="{BB962C8B-B14F-4D97-AF65-F5344CB8AC3E}">
        <p14:creationId xmlns:p14="http://schemas.microsoft.com/office/powerpoint/2010/main" val="3298273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management of risk is not linear or a standalone piece. It is a journey that will be unique for each organisation. </a:t>
            </a:r>
          </a:p>
          <a:p>
            <a:endParaRPr lang="en-AU" dirty="0"/>
          </a:p>
          <a:p>
            <a:r>
              <a:rPr lang="en-AU" dirty="0"/>
              <a:t>A framework for risk management comprises many interconnected parts. When integrated into existing governance structures and processes, they work together to deliver a robust approach to decision-making and activity that supports each organisation’s strategic objectives.</a:t>
            </a:r>
          </a:p>
          <a:p>
            <a:endParaRPr lang="en-AU" dirty="0"/>
          </a:p>
          <a:p>
            <a:r>
              <a:rPr lang="en-AU" dirty="0"/>
              <a:t>This would include understanding the regulatory framework for the industry sector in which it operates – this would go to risk management.  Are there particular risks inherent in the industry or business model?</a:t>
            </a:r>
          </a:p>
          <a:p>
            <a:endParaRPr lang="en-AU" dirty="0"/>
          </a:p>
          <a:p>
            <a:r>
              <a:rPr lang="en-AU" dirty="0"/>
              <a:t>Does the organisation have a RM Framework, a risk appetite statement, a Risk Register and Skills Matrix for the Board.  </a:t>
            </a:r>
          </a:p>
          <a:p>
            <a:endParaRPr lang="en-AU" dirty="0"/>
          </a:p>
          <a:p>
            <a:r>
              <a:rPr lang="en-AU" dirty="0"/>
              <a:t>Workplace, health and safety, social media, technology and cyber risk should also feature.  WWC checks if children are involved, data handling and privacy policies.</a:t>
            </a:r>
          </a:p>
          <a:p>
            <a:endParaRPr lang="en-AU" dirty="0"/>
          </a:p>
          <a:p>
            <a:r>
              <a:rPr lang="en-AU" dirty="0"/>
              <a:t>D&amp;O insurance for officers, and insurances appropriate to the Business.</a:t>
            </a:r>
          </a:p>
          <a:p>
            <a:endParaRPr lang="en-AU" dirty="0"/>
          </a:p>
          <a:p>
            <a:r>
              <a:rPr lang="en-AU" dirty="0"/>
              <a:t>The ACNC corporate governance framework is a given.</a:t>
            </a:r>
          </a:p>
        </p:txBody>
      </p:sp>
      <p:sp>
        <p:nvSpPr>
          <p:cNvPr id="4" name="Slide Number Placeholder 3"/>
          <p:cNvSpPr>
            <a:spLocks noGrp="1"/>
          </p:cNvSpPr>
          <p:nvPr>
            <p:ph type="sldNum" sz="quarter" idx="5"/>
          </p:nvPr>
        </p:nvSpPr>
        <p:spPr/>
        <p:txBody>
          <a:bodyPr/>
          <a:lstStyle/>
          <a:p>
            <a:fld id="{0A17DEA4-314F-8640-9911-0668D5E7E4D6}" type="slidenum">
              <a:rPr lang="en-US" smtClean="0"/>
              <a:t>56</a:t>
            </a:fld>
            <a:endParaRPr lang="en-US" dirty="0"/>
          </a:p>
        </p:txBody>
      </p:sp>
    </p:spTree>
    <p:extLst>
      <p:ext uri="{BB962C8B-B14F-4D97-AF65-F5344CB8AC3E}">
        <p14:creationId xmlns:p14="http://schemas.microsoft.com/office/powerpoint/2010/main" val="3017249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Questions?</a:t>
            </a:r>
          </a:p>
          <a:p>
            <a:endParaRPr lang="en-AU" dirty="0"/>
          </a:p>
        </p:txBody>
      </p:sp>
      <p:sp>
        <p:nvSpPr>
          <p:cNvPr id="4" name="Slide Number Placeholder 3"/>
          <p:cNvSpPr>
            <a:spLocks noGrp="1"/>
          </p:cNvSpPr>
          <p:nvPr>
            <p:ph type="sldNum" sz="quarter" idx="5"/>
          </p:nvPr>
        </p:nvSpPr>
        <p:spPr/>
        <p:txBody>
          <a:bodyPr/>
          <a:lstStyle/>
          <a:p>
            <a:fld id="{ABEAAF76-9C45-49A2-8A72-FE78FC2F0B6E}" type="slidenum">
              <a:rPr lang="en-AU" smtClean="0"/>
              <a:t>57</a:t>
            </a:fld>
            <a:endParaRPr lang="en-AU"/>
          </a:p>
        </p:txBody>
      </p:sp>
    </p:spTree>
    <p:extLst>
      <p:ext uri="{BB962C8B-B14F-4D97-AF65-F5344CB8AC3E}">
        <p14:creationId xmlns:p14="http://schemas.microsoft.com/office/powerpoint/2010/main" val="2187855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AU" i="1" dirty="0"/>
              <a:t>This spectrum is used by Social Traders to characterise for purpose and for profit entities and identify the characteristics of social enterprise that it uses for its certification framework in building the National social procurement market – it has some 350 registered social enterprises, 300 of which are NFPs and a large portfolio of registered government and corporate clients wanting to use their purchasing power for good.  Some governments have mandated social procurement targets for their suppliers, including the Cth government with its indigenous procurement policy, where 3% of infrastructure spend is required to go to indigenous businesses.  Typically, 3 models of SE’s – first direct benefit, second cross subsidy and 3</a:t>
            </a:r>
            <a:r>
              <a:rPr lang="en-AU" i="1" baseline="30000" dirty="0"/>
              <a:t>rd</a:t>
            </a:r>
            <a:r>
              <a:rPr lang="en-AU" i="1" dirty="0"/>
              <a:t> a donation model.</a:t>
            </a:r>
          </a:p>
          <a:p>
            <a:pPr defTabSz="922630">
              <a:defRPr/>
            </a:pPr>
            <a:endParaRPr lang="en-AU" i="1" dirty="0"/>
          </a:p>
          <a:p>
            <a:pPr defTabSz="922630">
              <a:defRPr/>
            </a:pPr>
            <a:r>
              <a:rPr lang="en-AU" i="1" dirty="0"/>
              <a:t>In Australia there is no legal form for a social enterprise or benefit corporation – predominantly 2 forms CLS AND CLG.  OTHER JURISDICTIONS have Benefit Cos,  Community Interest Corps or other forms which blend mission and profit.</a:t>
            </a:r>
          </a:p>
          <a:p>
            <a:pPr defTabSz="922630">
              <a:defRPr/>
            </a:pPr>
            <a:endParaRPr lang="en-AU" i="1" dirty="0"/>
          </a:p>
          <a:p>
            <a:pPr defTabSz="922630">
              <a:defRPr/>
            </a:pPr>
            <a:r>
              <a:rPr lang="en-AU" i="1" dirty="0"/>
              <a:t>At the left side of the spectrum we have community ‘for purpose’ organisations – NFP’s with mission and asset locks – at the right end, ‘for profit’ or private wealth creation entities which can distribute profits and capital to shareholders.  In the middle are social enterprises which derive most of their revenue from trading activities.  These can be NFP or FP – but they have a social mission as the primary object and use their resources in satisfaction of that mission.  This is entrenched within constitutions and, with FPs also in shareholders agreements.  Another sub-set is the B Corp which is to the right of SE’s and are for profit entities with E and/or S missions and duties and reporting aligned to satisfaction of the mission.  There are some 2,000 globally, including over 100 in Australia trading with a B Corp certification from B Lab. As FP’s, Bcorps can raise equity capital and in fact there are a number of listed B Corps, including Aust Ethical in Aust.  For profit, SE’s can raise equity or impact investment, but the requirement to reinvest a majority of profits limits the usual pool of PE, VC and equity investors.</a:t>
            </a:r>
          </a:p>
          <a:p>
            <a:pPr defTabSz="922630">
              <a:defRPr/>
            </a:pPr>
            <a:r>
              <a:rPr lang="en-AU" i="1" dirty="0"/>
              <a:t>In fact, B LAB which certifies B Corps has had a submission with Fed Treasury since Feb 2017 for recognition of  B Co entity – with modified fiduciary duty – a +ve requirement to take account of ESG/stakeholder factors + benefit reporting and limited standing for ASIC and others to enforce the duty.</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6</a:t>
            </a:fld>
            <a:endParaRPr lang="en-US" dirty="0"/>
          </a:p>
        </p:txBody>
      </p:sp>
    </p:spTree>
    <p:extLst>
      <p:ext uri="{BB962C8B-B14F-4D97-AF65-F5344CB8AC3E}">
        <p14:creationId xmlns:p14="http://schemas.microsoft.com/office/powerpoint/2010/main" val="2400980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Case studies – 12 minutes (4 minutes each)</a:t>
            </a:r>
          </a:p>
          <a:p>
            <a:pPr marL="0" lvl="0" indent="0">
              <a:spcAft>
                <a:spcPts val="1000"/>
              </a:spcAft>
              <a:buFont typeface="Symbol" panose="05050102010706020507" pitchFamily="18" charset="2"/>
              <a:buNone/>
            </a:pPr>
            <a:endPar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The next few slides explore a few different hybrid models, specifically:</a:t>
            </a:r>
          </a:p>
          <a:p>
            <a:pPr lvl="1">
              <a:buFont typeface="Arial" panose="020B0604020202020204" pitchFamily="34" charset="0"/>
              <a:buChar char="•"/>
            </a:pPr>
            <a:r>
              <a:rPr lang="en-AU" sz="1000" dirty="0">
                <a:solidFill>
                  <a:schemeClr val="tx1"/>
                </a:solidFill>
                <a:latin typeface="Arial" panose="020B0604020202020204" pitchFamily="34" charset="0"/>
                <a:cs typeface="Arial" panose="020B0604020202020204" pitchFamily="34" charset="0"/>
              </a:rPr>
              <a:t>WISE Pathway model (in WISE context, NFP provides training/ wrap around support and employment pathway into FP commercial business</a:t>
            </a:r>
          </a:p>
          <a:p>
            <a:pPr lvl="1">
              <a:buFont typeface="Arial" panose="020B0604020202020204" pitchFamily="34" charset="0"/>
              <a:buChar char="•"/>
            </a:pPr>
            <a:r>
              <a:rPr lang="en-AU" sz="1000" dirty="0">
                <a:solidFill>
                  <a:schemeClr val="tx1"/>
                </a:solidFill>
                <a:latin typeface="Arial" panose="020B0604020202020204" pitchFamily="34" charset="0"/>
                <a:cs typeface="Arial" panose="020B0604020202020204" pitchFamily="34" charset="0"/>
              </a:rPr>
              <a:t>Donation model (FP donates profits to NFP)</a:t>
            </a:r>
          </a:p>
          <a:p>
            <a:pPr lvl="1">
              <a:buFont typeface="Arial" panose="020B0604020202020204" pitchFamily="34" charset="0"/>
              <a:buChar char="•"/>
            </a:pPr>
            <a:r>
              <a:rPr lang="en-AU" sz="1000" dirty="0">
                <a:solidFill>
                  <a:schemeClr val="tx1"/>
                </a:solidFill>
                <a:latin typeface="Arial" panose="020B0604020202020204" pitchFamily="34" charset="0"/>
                <a:cs typeface="Arial" panose="020B0604020202020204" pitchFamily="34" charset="0"/>
              </a:rPr>
              <a:t>Parent/ subsidiary model (NFP owns part or all shares in FP)</a:t>
            </a:r>
            <a:endPar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Understand PRF generally sees ‘sister entities’ in a hybrid context rather than the parent / subsidiary model.</a:t>
            </a:r>
          </a:p>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Case Study 1 and 2 explore two different iterations of a ‘sister entity’ hybrid model.</a:t>
            </a:r>
          </a:p>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As will be explored in the ‘red flag’ section, some red flags / risks may be particularly relevant in the context of ‘sister’ entities, for example assessing whether there are major funding transfers from the NFP to FP (to ensure the NFP is not being used as a ‘mere conduit’).  This risk (and some other risks) are lowered in other hybrid models, such as the parent / subsidiary model as, where the Pty Ltd is a wholly-owned subsidiary, all profits are filtered back to the NFP which is a mission-locked entity and is required to use all funds in furtherance of its mission.</a:t>
            </a:r>
          </a:p>
          <a:p>
            <a:pPr marL="342900" lvl="0" indent="-342900">
              <a:spcAft>
                <a:spcPts val="1000"/>
              </a:spcAft>
              <a:buFont typeface="Symbol" panose="05050102010706020507" pitchFamily="18" charset="2"/>
              <a:buChar char=""/>
            </a:pPr>
            <a:endPar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0" lvl="0" indent="0">
              <a:spcAft>
                <a:spcPts val="1000"/>
              </a:spcAft>
              <a:buFont typeface="Symbol" panose="05050102010706020507" pitchFamily="18" charset="2"/>
              <a:buNone/>
            </a:pPr>
            <a:r>
              <a:rPr lang="en-AU" sz="10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WISE pathway model</a:t>
            </a:r>
          </a:p>
          <a:p>
            <a:pPr marL="0" lvl="0" indent="0">
              <a:spcAft>
                <a:spcPts val="1000"/>
              </a:spcAft>
              <a:buFont typeface="Symbol" panose="05050102010706020507" pitchFamily="18" charset="2"/>
              <a:buNone/>
            </a:pPr>
            <a:endParaRPr lang="en-AU" sz="10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Arial" panose="020B0604020202020204" pitchFamily="34" charset="0"/>
              </a:rPr>
              <a:t>This slide illustrates the WISE pathway model (eg Confit, Banksia Impact / Scriibed, Meals with Impact)</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Arial" panose="020B0604020202020204" pitchFamily="34" charset="0"/>
              </a:rPr>
              <a:t>In this model the NFP engages marginalised cohorts and provides mentoring and training, to assist participants move into employment (either with the associated FP or with other third party employers).</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Arial" panose="020B0604020202020204" pitchFamily="34" charset="0"/>
              </a:rPr>
              <a:t>The NFP often continues to provide wrap around support to marginalised cohorts after they have moved into employment.</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Arial" panose="020B0604020202020204" pitchFamily="34" charset="0"/>
              </a:rPr>
              <a:t>The FP runs a commercial business (eg in the case of Confit, a gym) which generates employment opportunities for cohorts supported by the NFP.</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Arial" panose="020B0604020202020204" pitchFamily="34" charset="0"/>
              </a:rPr>
              <a:t>As the FP creates employment opportunities for marginalised cohorts, it is often itself a social enterprise.  In this model the NFP is not generally a SE as it does not have a trading model, but it may be if there is a trading element to its operations (and the majority of income comes from this trading activity).</a:t>
            </a:r>
          </a:p>
          <a:p>
            <a:pPr marL="0" lvl="0" indent="0">
              <a:spcAft>
                <a:spcPts val="1000"/>
              </a:spcAft>
              <a:buFont typeface="Symbol" panose="05050102010706020507" pitchFamily="18" charset="2"/>
              <a:buNone/>
            </a:pPr>
            <a:endParaRPr lang="en-AU" sz="1000" b="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59</a:t>
            </a:fld>
            <a:endParaRPr lang="en-US"/>
          </a:p>
        </p:txBody>
      </p:sp>
    </p:spTree>
    <p:extLst>
      <p:ext uri="{BB962C8B-B14F-4D97-AF65-F5344CB8AC3E}">
        <p14:creationId xmlns:p14="http://schemas.microsoft.com/office/powerpoint/2010/main" val="88475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Case studies – 12 minutes (4 minutes each)</a:t>
            </a:r>
          </a:p>
          <a:p>
            <a:pPr marL="171450" lvl="0" indent="-171450">
              <a:spcAft>
                <a:spcPts val="1000"/>
              </a:spcAft>
              <a:buFont typeface="Arial" panose="020B0604020202020204" pitchFamily="34" charset="0"/>
              <a:buChar char="•"/>
            </a:pPr>
            <a:endPar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a:p>
            <a:pPr marL="171450" lvl="0" indent="-171450">
              <a:spcAft>
                <a:spcPts val="1000"/>
              </a:spcAft>
              <a:buFont typeface="Arial" panose="020B0604020202020204" pitchFamily="34" charset="0"/>
              <a:buChar char="•"/>
            </a:pP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It is possible for a hybrid model to involve a parent / subsidiary relationship, in which the NFP holds 50-100% of shares in the FP.</a:t>
            </a:r>
          </a:p>
          <a:p>
            <a:pPr marL="171450" lvl="0" indent="-171450">
              <a:spcAft>
                <a:spcPts val="1000"/>
              </a:spcAft>
              <a:buFont typeface="Arial" panose="020B0604020202020204" pitchFamily="34" charset="0"/>
              <a:buChar char="•"/>
            </a:pP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As explored in other slides, this does mitigate some of the risks associated with the ‘sister entity’ hybrid model as, particularly if the NFP holds 100% of shares in the FP, profits flow back to the NFP (which as a mission locked vehicle must use the funds in furtherance of its mission).  Where the FP is wholly-owned, it functions itself as a pseudo-NFP.  There is therefore less risk of the NFP being used as a mere conduit to move funds into the FP that may be used to confer private benefit. </a:t>
            </a:r>
          </a:p>
          <a:p>
            <a:pPr marL="171450" lvl="0" indent="-171450">
              <a:spcAft>
                <a:spcPts val="1000"/>
              </a:spcAft>
              <a:buFont typeface="Arial" panose="020B0604020202020204" pitchFamily="34" charset="0"/>
              <a:buChar char="•"/>
            </a:pP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In this model, the FP (assuming it has a trading model) generally meets the requirements for certification as an SE given the flow of profits into the NFP as parent entity.</a:t>
            </a:r>
          </a:p>
          <a:p>
            <a:pPr marL="171450" lvl="0" indent="-171450">
              <a:spcAft>
                <a:spcPts val="1000"/>
              </a:spcAft>
              <a:buFont typeface="Arial" panose="020B0604020202020204" pitchFamily="34" charset="0"/>
              <a:buChar char="•"/>
            </a:pP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This case study illustrates a NFP holding shares in a FP.  If the relationship is switched (</a:t>
            </a:r>
            <a:r>
              <a:rPr lang="en-AU" sz="1000" dirty="0" err="1">
                <a:solidFill>
                  <a:schemeClr val="tx1"/>
                </a:solidFill>
                <a:effectLst/>
                <a:latin typeface="Arial" panose="020B0604020202020204" pitchFamily="34" charset="0"/>
                <a:ea typeface="SimSun" panose="02010600030101010101" pitchFamily="2" charset="-122"/>
                <a:cs typeface="Times New Roman" panose="02020603050405020304" pitchFamily="18" charset="0"/>
              </a:rPr>
              <a:t>ie</a:t>
            </a: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 the FP holds shares in the NFP), it is important to be aware that the NFP cannot make distributions back to the FP as parent as it is a mission-locked vehicle and must use all funds in furtherance of the mission.</a:t>
            </a:r>
          </a:p>
          <a:p>
            <a:pPr marL="171450" lvl="0" indent="-171450">
              <a:spcAft>
                <a:spcPts val="1000"/>
              </a:spcAft>
              <a:buFont typeface="Arial" panose="020B0604020202020204" pitchFamily="34" charset="0"/>
              <a:buChar char="•"/>
            </a:pP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A key rationale in use of this model may be risk management (eg a NFP may spin out a particular commercial business line into a separate FP entity to quarantine risk (or potentially attract investment), with profits flowing back to the NFP as member).</a:t>
            </a:r>
          </a:p>
          <a:p>
            <a:pPr marL="171450" lvl="0" indent="-171450">
              <a:spcAft>
                <a:spcPts val="1000"/>
              </a:spcAft>
              <a:buFont typeface="Arial" panose="020B0604020202020204" pitchFamily="34" charset="0"/>
              <a:buChar char="•"/>
            </a:pPr>
            <a:endPar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en-AU" sz="1000" b="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These case studies illustrate a few examples of hybrid models but there are other iterations of a hybrid model, and an organisation may have elements of multiple models explored (eg the FP may create employment opportunities and also donate a portion of profits to the NFP).</a:t>
            </a:r>
          </a:p>
          <a:p>
            <a:pPr marL="0" lvl="0" indent="0">
              <a:spcAft>
                <a:spcPts val="1000"/>
              </a:spcAft>
              <a:buFont typeface="Arial" panose="020B0604020202020204" pitchFamily="34" charset="0"/>
              <a:buNone/>
            </a:pPr>
            <a:endParaRPr lang="en-AU" sz="10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60</a:t>
            </a:fld>
            <a:endParaRPr lang="en-US"/>
          </a:p>
        </p:txBody>
      </p:sp>
    </p:spTree>
    <p:extLst>
      <p:ext uri="{BB962C8B-B14F-4D97-AF65-F5344CB8AC3E}">
        <p14:creationId xmlns:p14="http://schemas.microsoft.com/office/powerpoint/2010/main" val="4137825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1000"/>
              </a:spcAft>
              <a:buClrTx/>
              <a:buSzTx/>
              <a:buFont typeface="Symbol" panose="05050102010706020507" pitchFamily="18" charset="2"/>
              <a:buChar char=""/>
              <a:tabLst/>
              <a:defRPr/>
            </a:pPr>
            <a:r>
              <a:rPr lang="en-AU" sz="1000" dirty="0">
                <a:solidFill>
                  <a:schemeClr val="tx1"/>
                </a:solidFill>
                <a:effectLst/>
                <a:latin typeface="Arial" panose="020B0604020202020204" pitchFamily="34" charset="0"/>
                <a:ea typeface="SimSun" panose="02010600030101010101" pitchFamily="2" charset="-122"/>
                <a:cs typeface="Arial" panose="020B0604020202020204" pitchFamily="34" charset="0"/>
              </a:rPr>
              <a:t>Case studies – 12 minutes (4 minutes each)</a:t>
            </a:r>
          </a:p>
          <a:p>
            <a:pPr marL="342900" lvl="0" indent="-342900">
              <a:spcAft>
                <a:spcPts val="1000"/>
              </a:spcAft>
              <a:buFont typeface="Symbol" panose="05050102010706020507" pitchFamily="18" charset="2"/>
              <a:buChar char=""/>
            </a:pPr>
            <a:endPar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a:spcAft>
                <a:spcPts val="1000"/>
              </a:spcAft>
              <a:buFont typeface="Symbol" panose="05050102010706020507" pitchFamily="18" charset="2"/>
              <a:buChar char=""/>
            </a:pPr>
            <a:r>
              <a:rPr lang="en-AU" sz="1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This slide illustrates anther ‘sister entity’ hybrid model (understand PRF generally sees ‘sister entity’ models and is particularly interested in the risks in this context).</a:t>
            </a:r>
          </a:p>
          <a:p>
            <a:pPr marL="0" lvl="0" indent="0">
              <a:spcAft>
                <a:spcPts val="1000"/>
              </a:spcAft>
              <a:buFont typeface="Symbol" panose="05050102010706020507" pitchFamily="18" charset="2"/>
              <a:buNone/>
            </a:pPr>
            <a:endParaRPr lang="en-AU" sz="1000" b="1"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a:p>
            <a:pPr marL="0" lvl="0" indent="0">
              <a:spcAft>
                <a:spcPts val="1000"/>
              </a:spcAft>
              <a:buFont typeface="Symbol" panose="05050102010706020507" pitchFamily="18" charset="2"/>
              <a:buNone/>
            </a:pPr>
            <a:r>
              <a:rPr lang="en-AU" sz="1000" b="1"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Donation model</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This model involves the FP running a commercial business (for example selling goods or services) and donating a portion of profits to the NFP to further its mission.</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For example, Two Good Co, PlateitForward (though these also have elements of the WISE Pathway Model).</a:t>
            </a:r>
          </a:p>
          <a:p>
            <a:pPr marL="171450" lvl="0" indent="-171450">
              <a:spcAft>
                <a:spcPts val="1000"/>
              </a:spcAft>
              <a:buFont typeface="Arial" panose="020B0604020202020204" pitchFamily="34" charset="0"/>
              <a:buChar char="•"/>
            </a:pPr>
            <a:r>
              <a:rPr lang="en-AU" sz="1000" b="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rPr>
              <a:t>In both the donation model and WISE pathway model (explored on the previous page) it is best practice for the organisations to enter into an agreement setting out the terms on which they will work together to further the shared mission, respective responsibilities of the entities, any shared services etc.  As explored later, this is a key ‘green flag’ as it shows the organisation has clarity on how the entities in the hybrid model intend to work together and this has been documented for transparency.</a:t>
            </a:r>
          </a:p>
          <a:p>
            <a:pPr marL="0" lvl="0" indent="0">
              <a:spcAft>
                <a:spcPts val="1000"/>
              </a:spcAft>
              <a:buFont typeface="Symbol" panose="05050102010706020507" pitchFamily="18" charset="2"/>
              <a:buNone/>
            </a:pPr>
            <a:endParaRPr lang="en-AU" sz="1000" b="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61</a:t>
            </a:fld>
            <a:endParaRPr lang="en-US"/>
          </a:p>
        </p:txBody>
      </p:sp>
    </p:spTree>
    <p:extLst>
      <p:ext uri="{BB962C8B-B14F-4D97-AF65-F5344CB8AC3E}">
        <p14:creationId xmlns:p14="http://schemas.microsoft.com/office/powerpoint/2010/main" val="266297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builds on the different corporate models and the blend of purpose and profit and analyses available funding sources and risk / return profiles.</a:t>
            </a:r>
          </a:p>
          <a:p>
            <a:endParaRPr lang="en-AU" dirty="0"/>
          </a:p>
          <a:p>
            <a:r>
              <a:rPr lang="en-AU" dirty="0"/>
              <a:t>Grants and donations being the primary source of funding for NFPs, with trading activities and revenues as social business models emerge which can support low cost debt funding, albeit there is a dearth of this type of funding available – as major funders require track record, trading history and often security, usually real property if available.  As member based organisations, they can typically charge annual member subscriptions, but do not have the luxury of issuing equity or shares to raise capital to operate and scale business models.</a:t>
            </a:r>
          </a:p>
          <a:p>
            <a:endParaRPr lang="en-AU" dirty="0"/>
          </a:p>
          <a:p>
            <a:r>
              <a:rPr lang="en-AU" dirty="0"/>
              <a:t>Individual donors and some foundations require Deductible Gift Recipient (DGR) status which is only available to some charities (PBI, health promotion, harm prevention, some culture and arts organisations and registered environmental charities).  Charities also have the benefit of income tax exemptions and other tax concessions.  Corporate donors can typically claim a tax deduction for sponsorships and donations as a business expense. </a:t>
            </a:r>
          </a:p>
          <a:p>
            <a:endParaRPr lang="en-AU" dirty="0"/>
          </a:p>
          <a:p>
            <a:r>
              <a:rPr lang="en-AU" dirty="0"/>
              <a:t>Trading revenues, Equity and debt capital from banks and other financial institutions are the main source of funding for for-profit entities – which do not have the benefit of DGR or other tax concessions, but have the ability to issue shares to raise equity capital.</a:t>
            </a:r>
          </a:p>
          <a:p>
            <a:endParaRPr lang="en-AU" dirty="0"/>
          </a:p>
          <a:p>
            <a:r>
              <a:rPr lang="en-AU" dirty="0"/>
              <a:t>Often NFPs look to blended finance options where philanthropic support catalyses the ability to raise debt (with grants mimicking an equity buffer), but the truth is that raising impact investment is a tough gig for start ups, let alone NFPs and social enterprises wanting to expand business.</a:t>
            </a:r>
          </a:p>
          <a:p>
            <a:endParaRPr lang="en-AU" dirty="0"/>
          </a:p>
          <a:p>
            <a:r>
              <a:rPr lang="en-AU" dirty="0"/>
              <a:t>There are a limited number of Foundations, like Westpac, Ramsey, AMP, English and others providing capital to scale social enterprises, let alone specific social finance organisations.  The impact investment market was valued at $30 billion at the end of 2021 according to RIAA data.  The recent emergence of Sustainability Linked Loans in the institutional markets might provide scope for SEs which can demonstrate value to corporates and help lower their debt funding costs  </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7</a:t>
            </a:fld>
            <a:endParaRPr lang="en-US" dirty="0"/>
          </a:p>
        </p:txBody>
      </p:sp>
    </p:spTree>
    <p:extLst>
      <p:ext uri="{BB962C8B-B14F-4D97-AF65-F5344CB8AC3E}">
        <p14:creationId xmlns:p14="http://schemas.microsoft.com/office/powerpoint/2010/main" val="44782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400" dirty="0">
                <a:effectLst/>
                <a:latin typeface="Arial" panose="020B0604020202020204" pitchFamily="34" charset="0"/>
                <a:ea typeface="SimSun" panose="02010600030101010101" pitchFamily="2" charset="-122"/>
                <a:cs typeface="Arial" panose="020B0604020202020204" pitchFamily="34" charset="0"/>
              </a:rPr>
              <a:t>Charitable Purpose:  Relief of Poverty // Education // 4 – expanded to 12. </a:t>
            </a:r>
            <a:r>
              <a:rPr lang="en-AU" sz="2000" b="0" i="0" dirty="0">
                <a:solidFill>
                  <a:srgbClr val="212529"/>
                </a:solidFill>
                <a:effectLst/>
                <a:latin typeface="Open Sans" panose="020B0606030504020204" pitchFamily="34" charset="0"/>
              </a:rPr>
              <a:t>The </a:t>
            </a:r>
            <a:r>
              <a:rPr lang="en-AU" sz="2000" b="0" i="1" dirty="0">
                <a:solidFill>
                  <a:srgbClr val="212529"/>
                </a:solidFill>
                <a:effectLst/>
                <a:latin typeface="Open Sans" panose="020B0606030504020204" pitchFamily="34" charset="0"/>
              </a:rPr>
              <a:t>Charities Act 2013</a:t>
            </a:r>
            <a:r>
              <a:rPr lang="en-AU" sz="2000" b="0" i="0" dirty="0">
                <a:solidFill>
                  <a:srgbClr val="212529"/>
                </a:solidFill>
                <a:effectLst/>
                <a:latin typeface="Open Sans" panose="020B0606030504020204" pitchFamily="34" charset="0"/>
              </a:rPr>
              <a:t> (</a:t>
            </a:r>
            <a:r>
              <a:rPr lang="en-AU" sz="2000" b="0" i="0" dirty="0" err="1">
                <a:solidFill>
                  <a:srgbClr val="212529"/>
                </a:solidFill>
                <a:effectLst/>
                <a:latin typeface="Open Sans" panose="020B0606030504020204" pitchFamily="34" charset="0"/>
              </a:rPr>
              <a:t>Cth</a:t>
            </a:r>
            <a:r>
              <a:rPr lang="en-AU" sz="2000" b="0" i="0" dirty="0">
                <a:solidFill>
                  <a:srgbClr val="212529"/>
                </a:solidFill>
                <a:effectLst/>
                <a:latin typeface="Open Sans" panose="020B0606030504020204" pitchFamily="34" charset="0"/>
              </a:rPr>
              <a:t>) lists twelve charitable purposes:</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health</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education</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social or public welfare</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religion</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culture</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promoting reconciliation, mutual respect and tolerance between groups of individuals that are in Australia</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promoting or protecting human rights</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the security or safety of Australia or the Australian public</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preventing or relieving the suffering of animals</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advancing the natural environment</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other similar purposes ‘beneficial to the general public’, and</a:t>
            </a:r>
          </a:p>
          <a:p>
            <a:pPr algn="l">
              <a:buFont typeface="Arial" panose="020B0604020202020204" pitchFamily="34" charset="0"/>
              <a:buChar char="•"/>
            </a:pPr>
            <a:r>
              <a:rPr lang="en-AU" sz="2000" b="0" i="0" dirty="0">
                <a:solidFill>
                  <a:srgbClr val="212529"/>
                </a:solidFill>
                <a:effectLst/>
                <a:latin typeface="Open Sans" panose="020B0606030504020204" pitchFamily="34" charset="0"/>
              </a:rPr>
              <a:t>promoting or opposing a change to any matter established by law, policy or practice in the Commonwealth, a state, a territory or another country (where that change furthers or opposes one or more of the purposes above)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effectLst/>
              <a:latin typeface="Arial" panose="020B0604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dirty="0" err="1">
                <a:effectLst/>
                <a:latin typeface="Arial" panose="020B0604020202020204" pitchFamily="34" charset="0"/>
                <a:ea typeface="SimSun" panose="02010600030101010101" pitchFamily="2" charset="-122"/>
                <a:cs typeface="Arial" panose="020B0604020202020204" pitchFamily="34" charset="0"/>
              </a:rPr>
              <a:t>DGR</a:t>
            </a:r>
            <a:r>
              <a:rPr lang="en-AU" sz="1400" b="1" dirty="0">
                <a:effectLst/>
                <a:latin typeface="Arial" panose="020B0604020202020204" pitchFamily="34" charset="0"/>
                <a:ea typeface="SimSun" panose="02010600030101010101" pitchFamily="2" charset="-122"/>
                <a:cs typeface="Arial" panose="020B0604020202020204" pitchFamily="34" charset="0"/>
              </a:rPr>
              <a:t> heads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1" dirty="0">
              <a:effectLst/>
              <a:latin typeface="Arial" panose="020B0604020202020204" pitchFamily="34" charset="0"/>
              <a:ea typeface="SimSun" panose="02010600030101010101" pitchFamily="2" charset="-122"/>
              <a:cs typeface="Arial" panose="020B0604020202020204" pitchFamily="34" charset="0"/>
            </a:endParaRPr>
          </a:p>
          <a:p>
            <a:pPr algn="l"/>
            <a:r>
              <a:rPr lang="en-AU" sz="1400" b="0" dirty="0">
                <a:effectLst/>
                <a:latin typeface="Arial" panose="020B0604020202020204" pitchFamily="34" charset="0"/>
                <a:ea typeface="SimSun" panose="02010600030101010101" pitchFamily="2" charset="-122"/>
                <a:cs typeface="Arial" panose="020B0604020202020204" pitchFamily="34" charset="0"/>
              </a:rPr>
              <a:t>There are 52 </a:t>
            </a:r>
            <a:r>
              <a:rPr lang="en-AU" sz="1400" b="0" dirty="0" err="1">
                <a:effectLst/>
                <a:latin typeface="Arial" panose="020B0604020202020204" pitchFamily="34" charset="0"/>
                <a:ea typeface="SimSun" panose="02010600030101010101" pitchFamily="2" charset="-122"/>
                <a:cs typeface="Arial" panose="020B0604020202020204" pitchFamily="34" charset="0"/>
              </a:rPr>
              <a:t>DGR</a:t>
            </a:r>
            <a:r>
              <a:rPr lang="en-AU" sz="1400" b="0" dirty="0">
                <a:effectLst/>
                <a:latin typeface="Arial" panose="020B0604020202020204" pitchFamily="34" charset="0"/>
                <a:ea typeface="SimSun" panose="02010600030101010101" pitchFamily="2" charset="-122"/>
                <a:cs typeface="Arial" panose="020B0604020202020204" pitchFamily="34" charset="0"/>
              </a:rPr>
              <a:t> </a:t>
            </a:r>
            <a:r>
              <a:rPr lang="en-AU" sz="2000" b="0" i="0" dirty="0">
                <a:solidFill>
                  <a:srgbClr val="333333"/>
                </a:solidFill>
                <a:effectLst/>
                <a:latin typeface="Inter"/>
              </a:rPr>
              <a:t>endorsement categories, each with specific criteria. Eligibility is based on the organisation's purpose or the purpose of a fund, authority or institution it operates.</a:t>
            </a:r>
            <a:r>
              <a:rPr lang="en-AU" sz="1400" b="0" i="0" dirty="0">
                <a:solidFill>
                  <a:srgbClr val="333333"/>
                </a:solidFill>
                <a:effectLst/>
                <a:latin typeface="Arial" panose="020B0604020202020204" pitchFamily="34" charset="0"/>
                <a:ea typeface="SimSun" panose="02010600030101010101" pitchFamily="2" charset="-122"/>
                <a:cs typeface="Arial" panose="020B0604020202020204" pitchFamily="34" charset="0"/>
              </a:rPr>
              <a:t> </a:t>
            </a:r>
            <a:r>
              <a:rPr lang="en-AU" sz="2000" b="0" i="0" dirty="0" err="1">
                <a:solidFill>
                  <a:srgbClr val="333333"/>
                </a:solidFill>
                <a:effectLst/>
                <a:latin typeface="Inter"/>
              </a:rPr>
              <a:t>DGRs</a:t>
            </a:r>
            <a:r>
              <a:rPr lang="en-AU" sz="2000" b="0" i="0" dirty="0">
                <a:solidFill>
                  <a:srgbClr val="333333"/>
                </a:solidFill>
                <a:effectLst/>
                <a:latin typeface="Inter"/>
              </a:rPr>
              <a:t> are grouped in tables in the tax law</a:t>
            </a:r>
            <a:r>
              <a:rPr lang="en-AU" sz="1400" b="0" i="0" dirty="0">
                <a:solidFill>
                  <a:srgbClr val="333333"/>
                </a:solidFill>
                <a:effectLst/>
                <a:latin typeface="Arial" panose="020B0604020202020204" pitchFamily="34" charset="0"/>
                <a:ea typeface="SimSun" panose="02010600030101010101" pitchFamily="2" charset="-122"/>
                <a:cs typeface="Arial" panose="020B0604020202020204" pitchFamily="34" charset="0"/>
              </a:rPr>
              <a:t>. </a:t>
            </a:r>
            <a:r>
              <a:rPr lang="en-AU" sz="2000" b="0" i="0" dirty="0">
                <a:effectLst/>
                <a:latin typeface="Inter"/>
              </a:rPr>
              <a:t>The </a:t>
            </a:r>
            <a:r>
              <a:rPr lang="en-AU" sz="2000" b="0" i="0" dirty="0" err="1">
                <a:effectLst/>
                <a:latin typeface="Inter"/>
              </a:rPr>
              <a:t>DGR</a:t>
            </a:r>
            <a:r>
              <a:rPr lang="en-AU" sz="2000" b="0" i="0" dirty="0">
                <a:effectLst/>
                <a:latin typeface="Inter"/>
              </a:rPr>
              <a:t> table list the endorsement categories and are grouped as follows: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0" dirty="0">
              <a:effectLst/>
              <a:latin typeface="Arial" panose="020B0604020202020204" pitchFamily="34" charset="0"/>
              <a:ea typeface="SimSun" panose="02010600030101010101" pitchFamily="2"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welfare and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Defence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the family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international affairs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sports and recreation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cultural organisations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fire and emergency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dirty="0">
                <a:effectLst/>
                <a:latin typeface="Arial" panose="020B0604020202020204" pitchFamily="34" charset="0"/>
                <a:ea typeface="SimSun" panose="02010600030101010101" pitchFamily="2" charset="-122"/>
                <a:cs typeface="Arial" panose="020B0604020202020204" pitchFamily="34" charset="0"/>
              </a:rPr>
              <a:t>ancillary funds.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8</a:t>
            </a:fld>
            <a:endParaRPr lang="en-US"/>
          </a:p>
        </p:txBody>
      </p:sp>
    </p:spTree>
    <p:extLst>
      <p:ext uri="{BB962C8B-B14F-4D97-AF65-F5344CB8AC3E}">
        <p14:creationId xmlns:p14="http://schemas.microsoft.com/office/powerpoint/2010/main" val="3403491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AU" sz="1200" dirty="0">
                <a:solidFill>
                  <a:schemeClr val="tx1"/>
                </a:solidFill>
              </a:rPr>
              <a:t>There are common myths about </a:t>
            </a:r>
            <a:r>
              <a:rPr lang="en-AU" sz="1200" dirty="0" err="1">
                <a:solidFill>
                  <a:schemeClr val="tx1"/>
                </a:solidFill>
              </a:rPr>
              <a:t>NFP’s</a:t>
            </a:r>
            <a:r>
              <a:rPr lang="en-AU" sz="1200" dirty="0">
                <a:solidFill>
                  <a:schemeClr val="tx1"/>
                </a:solidFill>
              </a:rPr>
              <a:t> </a:t>
            </a:r>
          </a:p>
          <a:p>
            <a:pPr>
              <a:buFont typeface="Arial" panose="020B0604020202020204" pitchFamily="34" charset="0"/>
              <a:buNone/>
            </a:pPr>
            <a:endParaRPr lang="en-AU" sz="1200" dirty="0">
              <a:solidFill>
                <a:schemeClr val="tx1"/>
              </a:solidFill>
            </a:endParaRPr>
          </a:p>
          <a:p>
            <a:pPr>
              <a:buFont typeface="Arial" panose="020B0604020202020204" pitchFamily="34" charset="0"/>
              <a:buNone/>
            </a:pPr>
            <a:r>
              <a:rPr lang="en-AU" sz="1200" dirty="0">
                <a:solidFill>
                  <a:schemeClr val="tx1"/>
                </a:solidFill>
              </a:rPr>
              <a:t>These misconceptions may lead to a decision to establish the wrong entity type (for example, setting up a FP entity due to the misconception that a NFP cannot run a commercial business or make a profit), and later seeking to set up a NFP (whether to access philanthropic funding, obtain tax concessions or for another reason).  </a:t>
            </a:r>
          </a:p>
          <a:p>
            <a:pPr>
              <a:buFont typeface="Arial" panose="020B0604020202020204" pitchFamily="34" charset="0"/>
              <a:buNone/>
            </a:pPr>
            <a:endParaRPr lang="en-AU" sz="1200" dirty="0">
              <a:solidFill>
                <a:schemeClr val="tx1"/>
              </a:solidFill>
            </a:endParaRPr>
          </a:p>
          <a:p>
            <a:pPr>
              <a:buFont typeface="Arial" panose="020B0604020202020204" pitchFamily="34" charset="0"/>
              <a:buNone/>
            </a:pPr>
            <a:r>
              <a:rPr lang="en-AU" sz="1200" dirty="0">
                <a:solidFill>
                  <a:schemeClr val="tx1"/>
                </a:solidFill>
              </a:rPr>
              <a:t>This may involve setting up a separate NFP or converting the FP to a NFP (which while possible, is relatively uncommon and may result in questions as to why a FP vehicle is being used for a NFP entity).  </a:t>
            </a:r>
          </a:p>
          <a:p>
            <a:pPr>
              <a:buFont typeface="Arial" panose="020B0604020202020204" pitchFamily="34" charset="0"/>
              <a:buNone/>
            </a:pPr>
            <a:endParaRPr lang="en-AU" sz="1200" dirty="0">
              <a:solidFill>
                <a:schemeClr val="tx1"/>
              </a:solidFill>
            </a:endParaRPr>
          </a:p>
          <a:p>
            <a:pPr>
              <a:buFont typeface="Arial" panose="020B0604020202020204" pitchFamily="34" charset="0"/>
              <a:buNone/>
            </a:pPr>
            <a:r>
              <a:rPr lang="en-AU" sz="1200" dirty="0">
                <a:solidFill>
                  <a:schemeClr val="tx1"/>
                </a:solidFill>
              </a:rPr>
              <a:t>The best approach is to set up the most appropriate structure from the outset, and this section of the presentation is intended to help SE’s make a fully informed decision on right structure for the business.</a:t>
            </a:r>
          </a:p>
          <a:p>
            <a:endParaRPr lang="en-AU" dirty="0"/>
          </a:p>
        </p:txBody>
      </p:sp>
      <p:sp>
        <p:nvSpPr>
          <p:cNvPr id="4" name="Slide Number Placeholder 3"/>
          <p:cNvSpPr>
            <a:spLocks noGrp="1"/>
          </p:cNvSpPr>
          <p:nvPr>
            <p:ph type="sldNum" sz="quarter" idx="5"/>
          </p:nvPr>
        </p:nvSpPr>
        <p:spPr/>
        <p:txBody>
          <a:bodyPr/>
          <a:lstStyle/>
          <a:p>
            <a:fld id="{0A17DEA4-314F-8640-9911-0668D5E7E4D6}" type="slidenum">
              <a:rPr lang="en-US" smtClean="0"/>
              <a:t>9</a:t>
            </a:fld>
            <a:endParaRPr lang="en-US"/>
          </a:p>
        </p:txBody>
      </p:sp>
    </p:spTree>
    <p:extLst>
      <p:ext uri="{BB962C8B-B14F-4D97-AF65-F5344CB8AC3E}">
        <p14:creationId xmlns:p14="http://schemas.microsoft.com/office/powerpoint/2010/main" val="4132380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err="1">
                <a:solidFill>
                  <a:schemeClr val="tx1"/>
                </a:solidFill>
              </a:rPr>
              <a:t>NFPs</a:t>
            </a:r>
            <a:r>
              <a:rPr lang="en-AU" sz="2800" dirty="0">
                <a:solidFill>
                  <a:schemeClr val="tx1"/>
                </a:solidFill>
              </a:rPr>
              <a:t> are constitutionally precluded from making distributions to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chemeClr val="tx1"/>
                </a:solidFill>
              </a:rPr>
              <a:t>The term ‘not-for-profit’ is on one level a misnomer as </a:t>
            </a:r>
            <a:r>
              <a:rPr lang="en-AU" sz="2800" dirty="0" err="1">
                <a:solidFill>
                  <a:schemeClr val="tx1"/>
                </a:solidFill>
              </a:rPr>
              <a:t>NFPs</a:t>
            </a:r>
            <a:r>
              <a:rPr lang="en-AU" sz="2800" dirty="0">
                <a:solidFill>
                  <a:schemeClr val="tx1"/>
                </a:solidFill>
              </a:rPr>
              <a:t> are not prevented from </a:t>
            </a:r>
            <a:r>
              <a:rPr lang="en-AU" sz="2800" i="1" dirty="0">
                <a:solidFill>
                  <a:schemeClr val="tx1"/>
                </a:solidFill>
              </a:rPr>
              <a:t>making</a:t>
            </a:r>
            <a:r>
              <a:rPr lang="en-AU" sz="2800" dirty="0">
                <a:solidFill>
                  <a:schemeClr val="tx1"/>
                </a:solidFill>
              </a:rPr>
              <a:t> a profit (the term does not apply to the ability for the organisation to </a:t>
            </a:r>
            <a:r>
              <a:rPr lang="en-AU" sz="2800" i="1" dirty="0">
                <a:solidFill>
                  <a:schemeClr val="tx1"/>
                </a:solidFill>
              </a:rPr>
              <a:t>make</a:t>
            </a:r>
            <a:r>
              <a:rPr lang="en-AU" sz="2800" dirty="0">
                <a:solidFill>
                  <a:schemeClr val="tx1"/>
                </a:solidFill>
              </a:rPr>
              <a:t> profits, but to the </a:t>
            </a:r>
            <a:r>
              <a:rPr lang="en-AU" sz="2800" i="1" dirty="0">
                <a:solidFill>
                  <a:schemeClr val="tx1"/>
                </a:solidFill>
              </a:rPr>
              <a:t>use</a:t>
            </a:r>
            <a:r>
              <a:rPr lang="en-AU" sz="2800" dirty="0">
                <a:solidFill>
                  <a:schemeClr val="tx1"/>
                </a:solidFill>
              </a:rPr>
              <a:t> of profits).</a:t>
            </a:r>
          </a:p>
          <a:p>
            <a:endParaRPr lang="en-AU"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10</a:t>
            </a:fld>
            <a:endParaRPr lang="en-US"/>
          </a:p>
        </p:txBody>
      </p:sp>
    </p:spTree>
    <p:extLst>
      <p:ext uri="{BB962C8B-B14F-4D97-AF65-F5344CB8AC3E}">
        <p14:creationId xmlns:p14="http://schemas.microsoft.com/office/powerpoint/2010/main" val="362628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000" dirty="0" err="1">
                <a:solidFill>
                  <a:schemeClr val="tx1"/>
                </a:solidFill>
              </a:rPr>
              <a:t>NFPs</a:t>
            </a:r>
            <a:r>
              <a:rPr lang="en-AU" sz="4000" dirty="0">
                <a:solidFill>
                  <a:schemeClr val="tx1"/>
                </a:solidFill>
              </a:rPr>
              <a:t> can undertake a wide variety of commercial activities – not just activities that seem to be connected to the charitable purpose. </a:t>
            </a:r>
          </a:p>
          <a:p>
            <a:endParaRPr lang="en-AU" sz="2800" dirty="0">
              <a:solidFill>
                <a:schemeClr val="tx1"/>
              </a:solidFill>
            </a:endParaRPr>
          </a:p>
          <a:p>
            <a:r>
              <a:rPr lang="en-AU" sz="2800" dirty="0">
                <a:solidFill>
                  <a:schemeClr val="tx1"/>
                </a:solidFill>
              </a:rPr>
              <a:t>For example, a 2008 High Court case (</a:t>
            </a:r>
            <a:r>
              <a:rPr lang="en-AU" sz="2800" i="1" dirty="0">
                <a:solidFill>
                  <a:schemeClr val="tx1"/>
                </a:solidFill>
              </a:rPr>
              <a:t>Word Investments</a:t>
            </a:r>
            <a:r>
              <a:rPr lang="en-AU" sz="2800" dirty="0">
                <a:solidFill>
                  <a:schemeClr val="tx1"/>
                </a:solidFill>
              </a:rPr>
              <a:t>) found that a charity which was established to provide support to religious/ evangelical charities was permitted to run a funeral business and other commercial businesses, provided its income was used in furtherance of its charitable purpose. </a:t>
            </a:r>
          </a:p>
          <a:p>
            <a:endParaRPr lang="en-AU" sz="2800" dirty="0">
              <a:solidFill>
                <a:schemeClr val="tx1"/>
              </a:solidFill>
              <a:highlight>
                <a:srgbClr val="FFFF00"/>
              </a:highlight>
            </a:endParaRPr>
          </a:p>
          <a:p>
            <a:pPr lvl="0" algn="l" defTabSz="488950">
              <a:lnSpc>
                <a:spcPct val="90000"/>
              </a:lnSpc>
              <a:spcBef>
                <a:spcPct val="0"/>
              </a:spcBef>
              <a:spcAft>
                <a:spcPct val="15000"/>
              </a:spcAft>
            </a:pPr>
            <a:r>
              <a:rPr lang="en-US" sz="1800" kern="1200" dirty="0">
                <a:solidFill>
                  <a:srgbClr val="000000">
                    <a:hueOff val="0"/>
                    <a:satOff val="0"/>
                    <a:lumOff val="0"/>
                    <a:alphaOff val="0"/>
                  </a:srgbClr>
                </a:solidFill>
                <a:latin typeface="Arial"/>
                <a:ea typeface="+mn-ea"/>
                <a:cs typeface="+mn-cs"/>
              </a:rPr>
              <a:t>Many people assume that if an </a:t>
            </a:r>
            <a:r>
              <a:rPr lang="en-US" sz="1800" kern="1200" dirty="0" err="1">
                <a:solidFill>
                  <a:srgbClr val="000000">
                    <a:hueOff val="0"/>
                    <a:satOff val="0"/>
                    <a:lumOff val="0"/>
                    <a:alphaOff val="0"/>
                  </a:srgbClr>
                </a:solidFill>
                <a:latin typeface="Arial"/>
                <a:ea typeface="+mn-ea"/>
                <a:cs typeface="+mn-cs"/>
              </a:rPr>
              <a:t>organisation</a:t>
            </a:r>
            <a:r>
              <a:rPr lang="en-US" sz="1800" kern="1200" dirty="0">
                <a:solidFill>
                  <a:srgbClr val="000000">
                    <a:hueOff val="0"/>
                    <a:satOff val="0"/>
                    <a:lumOff val="0"/>
                    <a:alphaOff val="0"/>
                  </a:srgbClr>
                </a:solidFill>
                <a:latin typeface="Arial"/>
                <a:ea typeface="+mn-ea"/>
                <a:cs typeface="+mn-cs"/>
              </a:rPr>
              <a:t> will have a commercial element, a separate FP entity is needed.  While a separate entity may be set up to run commercial activities for commercial or risk management reasons (such as enabling access to equity investment for risk capital or to separate operating risk associated with the commercial venture), there is no reason a </a:t>
            </a:r>
            <a:r>
              <a:rPr lang="en-US" sz="1800" kern="1200" dirty="0" err="1">
                <a:solidFill>
                  <a:srgbClr val="000000">
                    <a:hueOff val="0"/>
                    <a:satOff val="0"/>
                    <a:lumOff val="0"/>
                    <a:alphaOff val="0"/>
                  </a:srgbClr>
                </a:solidFill>
                <a:latin typeface="Arial"/>
                <a:ea typeface="+mn-ea"/>
                <a:cs typeface="+mn-cs"/>
              </a:rPr>
              <a:t>NFP</a:t>
            </a:r>
            <a:r>
              <a:rPr lang="en-US" sz="1800" kern="1200" dirty="0">
                <a:solidFill>
                  <a:srgbClr val="000000">
                    <a:hueOff val="0"/>
                    <a:satOff val="0"/>
                    <a:lumOff val="0"/>
                    <a:alphaOff val="0"/>
                  </a:srgbClr>
                </a:solidFill>
                <a:latin typeface="Arial"/>
                <a:ea typeface="+mn-ea"/>
                <a:cs typeface="+mn-cs"/>
              </a:rPr>
              <a:t> cannot run a commercial business.  The </a:t>
            </a:r>
            <a:r>
              <a:rPr lang="en-US" sz="1800" kern="1200" dirty="0" err="1">
                <a:solidFill>
                  <a:srgbClr val="000000">
                    <a:hueOff val="0"/>
                    <a:satOff val="0"/>
                    <a:lumOff val="0"/>
                    <a:alphaOff val="0"/>
                  </a:srgbClr>
                </a:solidFill>
                <a:latin typeface="Arial"/>
                <a:ea typeface="+mn-ea"/>
                <a:cs typeface="+mn-cs"/>
              </a:rPr>
              <a:t>NFP</a:t>
            </a:r>
            <a:r>
              <a:rPr lang="en-US" sz="1800" kern="1200" dirty="0">
                <a:solidFill>
                  <a:srgbClr val="000000">
                    <a:hueOff val="0"/>
                    <a:satOff val="0"/>
                    <a:lumOff val="0"/>
                    <a:alphaOff val="0"/>
                  </a:srgbClr>
                </a:solidFill>
                <a:latin typeface="Arial"/>
                <a:ea typeface="+mn-ea"/>
                <a:cs typeface="+mn-cs"/>
              </a:rPr>
              <a:t> could also run the business in the early stages to ‘test’ the model and spin it out into a separate entity in the future if needed.</a:t>
            </a:r>
          </a:p>
          <a:p>
            <a:endParaRPr lang="en-AU"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17DEA4-314F-8640-9911-0668D5E7E4D6}" type="slidenum">
              <a:rPr lang="en-US" smtClean="0"/>
              <a:t>11</a:t>
            </a:fld>
            <a:endParaRPr lang="en-US"/>
          </a:p>
        </p:txBody>
      </p:sp>
    </p:spTree>
    <p:extLst>
      <p:ext uri="{BB962C8B-B14F-4D97-AF65-F5344CB8AC3E}">
        <p14:creationId xmlns:p14="http://schemas.microsoft.com/office/powerpoint/2010/main" val="2899124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Reverse Logo">
    <p:bg>
      <p:bgPr>
        <a:solidFill>
          <a:srgbClr val="94949B"/>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B176BA6-D84B-3749-8AD6-312E33276EC6}"/>
              </a:ext>
            </a:extLst>
          </p:cNvPr>
          <p:cNvSpPr>
            <a:spLocks noGrp="1"/>
          </p:cNvSpPr>
          <p:nvPr>
            <p:ph type="pic" sz="quarter" idx="16" hasCustomPrompt="1"/>
          </p:nvPr>
        </p:nvSpPr>
        <p:spPr>
          <a:xfrm>
            <a:off x="0" y="0"/>
            <a:ext cx="12192000" cy="6858000"/>
          </a:xfrm>
          <a:noFill/>
        </p:spPr>
        <p:txBody>
          <a:bodyPr anchor="ctr">
            <a:normAutofit/>
          </a:bodyPr>
          <a:lstStyle>
            <a:lvl1pPr marL="0" indent="0" algn="ctr">
              <a:buNone/>
              <a:defRPr sz="1000"/>
            </a:lvl1pPr>
          </a:lstStyle>
          <a:p>
            <a:r>
              <a:rPr lang="en-US" dirty="0"/>
              <a:t>BACKGROUND PICTURE</a:t>
            </a:r>
          </a:p>
        </p:txBody>
      </p:sp>
      <p:sp>
        <p:nvSpPr>
          <p:cNvPr id="24" name="Text Placeholder 23">
            <a:extLst>
              <a:ext uri="{FF2B5EF4-FFF2-40B4-BE49-F238E27FC236}">
                <a16:creationId xmlns:a16="http://schemas.microsoft.com/office/drawing/2014/main" id="{0B0C0CDF-E372-8044-9788-A8769AC61222}"/>
              </a:ext>
            </a:extLst>
          </p:cNvPr>
          <p:cNvSpPr>
            <a:spLocks noGrp="1"/>
          </p:cNvSpPr>
          <p:nvPr>
            <p:ph type="body" sz="quarter" idx="25" hasCustomPrompt="1"/>
          </p:nvPr>
        </p:nvSpPr>
        <p:spPr>
          <a:xfrm>
            <a:off x="352800" y="0"/>
            <a:ext cx="5112000" cy="6858000"/>
          </a:xfrm>
          <a:blipFill>
            <a:blip r:embed="rId2"/>
            <a:stretch>
              <a:fillRect/>
            </a:stretch>
          </a:blipFill>
        </p:spPr>
        <p:txBody>
          <a:bodyPr/>
          <a:lstStyle>
            <a:lvl1pPr marL="0" indent="0">
              <a:buNone/>
              <a:defRPr/>
            </a:lvl1pPr>
          </a:lstStyle>
          <a:p>
            <a:pPr lvl="0"/>
            <a:r>
              <a:rPr lang="en-US" dirty="0"/>
              <a:t> </a:t>
            </a:r>
          </a:p>
        </p:txBody>
      </p:sp>
      <p:sp>
        <p:nvSpPr>
          <p:cNvPr id="13" name="Title 1">
            <a:extLst>
              <a:ext uri="{FF2B5EF4-FFF2-40B4-BE49-F238E27FC236}">
                <a16:creationId xmlns:a16="http://schemas.microsoft.com/office/drawing/2014/main" id="{167E5FD5-460C-2048-AA50-168EF3623A3C}"/>
              </a:ext>
            </a:extLst>
          </p:cNvPr>
          <p:cNvSpPr>
            <a:spLocks noGrp="1"/>
          </p:cNvSpPr>
          <p:nvPr>
            <p:ph type="ctrTitle"/>
          </p:nvPr>
        </p:nvSpPr>
        <p:spPr>
          <a:xfrm>
            <a:off x="590843" y="358775"/>
            <a:ext cx="3383280" cy="1547397"/>
          </a:xfrm>
          <a:prstGeom prst="rect">
            <a:avLst/>
          </a:prstGeom>
        </p:spPr>
        <p:txBody>
          <a:bodyPr anchor="b">
            <a:normAutofit/>
          </a:bodyPr>
          <a:lstStyle>
            <a:lvl1pPr algn="l">
              <a:defRPr sz="2400" b="1">
                <a:solidFill>
                  <a:schemeClr val="bg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FF1DD59A-053D-0E41-8DA8-76979B8E2A76}"/>
              </a:ext>
            </a:extLst>
          </p:cNvPr>
          <p:cNvSpPr>
            <a:spLocks noGrp="1"/>
          </p:cNvSpPr>
          <p:nvPr>
            <p:ph type="subTitle" idx="1"/>
          </p:nvPr>
        </p:nvSpPr>
        <p:spPr>
          <a:xfrm>
            <a:off x="583809" y="2053883"/>
            <a:ext cx="3397348" cy="1048044"/>
          </a:xfrm>
        </p:spPr>
        <p:txBody>
          <a:bodyPr>
            <a:normAutofit/>
          </a:bodyPr>
          <a:lstStyle>
            <a:lvl1pPr marL="0" indent="0" algn="l">
              <a:buNone/>
              <a:defRPr sz="1800">
                <a:solidFill>
                  <a:srgbClr val="FBC9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ext Placeholder 15">
            <a:extLst>
              <a:ext uri="{FF2B5EF4-FFF2-40B4-BE49-F238E27FC236}">
                <a16:creationId xmlns:a16="http://schemas.microsoft.com/office/drawing/2014/main" id="{AF492244-DC4E-7D47-A80D-7C00CF162E20}"/>
              </a:ext>
            </a:extLst>
          </p:cNvPr>
          <p:cNvSpPr>
            <a:spLocks noGrp="1"/>
          </p:cNvSpPr>
          <p:nvPr>
            <p:ph type="body" sz="quarter" idx="13" hasCustomPrompt="1"/>
          </p:nvPr>
        </p:nvSpPr>
        <p:spPr>
          <a:xfrm>
            <a:off x="567788" y="4506912"/>
            <a:ext cx="3525910" cy="1624013"/>
          </a:xfrm>
        </p:spPr>
        <p:txBody>
          <a:bodyPr>
            <a:normAutofit/>
          </a:bodyPr>
          <a:lstStyle>
            <a:lvl1pPr marL="0" indent="0">
              <a:lnSpc>
                <a:spcPct val="110000"/>
              </a:lnSpc>
              <a:spcBef>
                <a:spcPts val="0"/>
              </a:spcBef>
              <a:spcAft>
                <a:spcPts val="0"/>
              </a:spcAft>
              <a:buNone/>
              <a:defRPr sz="1050" b="0" i="0">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buNone/>
              <a:defRPr sz="1050">
                <a:solidFill>
                  <a:schemeClr val="bg1"/>
                </a:solidFill>
              </a:defRPr>
            </a:lvl2pPr>
          </a:lstStyle>
          <a:p>
            <a:pPr lvl="0"/>
            <a:r>
              <a:rPr lang="en-GB" dirty="0" err="1"/>
              <a:t>Firstname</a:t>
            </a:r>
            <a:r>
              <a:rPr lang="en-GB" dirty="0"/>
              <a:t> </a:t>
            </a:r>
            <a:r>
              <a:rPr lang="en-GB" dirty="0" err="1"/>
              <a:t>Lastname</a:t>
            </a:r>
            <a:br>
              <a:rPr lang="en-GB" dirty="0"/>
            </a:br>
            <a:r>
              <a:rPr lang="en-GB" dirty="0"/>
              <a:t>Job title</a:t>
            </a:r>
            <a:br>
              <a:rPr lang="en-GB" dirty="0"/>
            </a:br>
            <a:r>
              <a:rPr lang="en-GB" dirty="0" err="1"/>
              <a:t>firstname.lastname@minterellison.com</a:t>
            </a:r>
            <a:endParaRPr lang="en-GB" dirty="0"/>
          </a:p>
        </p:txBody>
      </p:sp>
      <p:sp>
        <p:nvSpPr>
          <p:cNvPr id="9" name="Text Placeholder 15">
            <a:extLst>
              <a:ext uri="{FF2B5EF4-FFF2-40B4-BE49-F238E27FC236}">
                <a16:creationId xmlns:a16="http://schemas.microsoft.com/office/drawing/2014/main" id="{B9FAC5CE-19FA-DE45-B7AD-385D9BE3E590}"/>
              </a:ext>
            </a:extLst>
          </p:cNvPr>
          <p:cNvSpPr>
            <a:spLocks noGrp="1"/>
          </p:cNvSpPr>
          <p:nvPr>
            <p:ph type="body" sz="quarter" idx="21" hasCustomPrompt="1"/>
          </p:nvPr>
        </p:nvSpPr>
        <p:spPr>
          <a:xfrm>
            <a:off x="585354" y="3104707"/>
            <a:ext cx="3399949" cy="552893"/>
          </a:xfrm>
        </p:spPr>
        <p:txBody>
          <a:bodyPr anchor="ctr" anchorCtr="0">
            <a:normAutofit/>
          </a:bodyPr>
          <a:lstStyle>
            <a:lvl1pPr marL="0" indent="0">
              <a:lnSpc>
                <a:spcPct val="110000"/>
              </a:lnSpc>
              <a:spcBef>
                <a:spcPts val="0"/>
              </a:spcBef>
              <a:spcAft>
                <a:spcPts val="0"/>
              </a:spcAft>
              <a:buNone/>
              <a:defRPr sz="1400" b="0" i="0">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buNone/>
              <a:defRPr sz="1050">
                <a:solidFill>
                  <a:schemeClr val="bg1"/>
                </a:solidFill>
              </a:defRPr>
            </a:lvl2pPr>
          </a:lstStyle>
          <a:p>
            <a:pPr lvl="0"/>
            <a:r>
              <a:rPr lang="en-GB" dirty="0"/>
              <a:t>Click to add Date</a:t>
            </a:r>
          </a:p>
        </p:txBody>
      </p:sp>
      <p:sp>
        <p:nvSpPr>
          <p:cNvPr id="21" name="Text Placeholder 20">
            <a:extLst>
              <a:ext uri="{FF2B5EF4-FFF2-40B4-BE49-F238E27FC236}">
                <a16:creationId xmlns:a16="http://schemas.microsoft.com/office/drawing/2014/main" id="{37379AAB-0BDD-8B43-BE63-EFCECBB7C3BE}"/>
              </a:ext>
            </a:extLst>
          </p:cNvPr>
          <p:cNvSpPr>
            <a:spLocks noGrp="1"/>
          </p:cNvSpPr>
          <p:nvPr>
            <p:ph type="body" sz="quarter" idx="24" hasCustomPrompt="1"/>
          </p:nvPr>
        </p:nvSpPr>
        <p:spPr>
          <a:xfrm>
            <a:off x="8894400" y="0"/>
            <a:ext cx="3297600" cy="1119600"/>
          </a:xfrm>
          <a:blipFill>
            <a:blip r:embed="rId3"/>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43265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Column and two Text Columns">
    <p:spTree>
      <p:nvGrpSpPr>
        <p:cNvPr id="1" name=""/>
        <p:cNvGrpSpPr/>
        <p:nvPr/>
      </p:nvGrpSpPr>
      <p:grpSpPr>
        <a:xfrm>
          <a:off x="0" y="0"/>
          <a:ext cx="0" cy="0"/>
          <a:chOff x="0" y="0"/>
          <a:chExt cx="0" cy="0"/>
        </a:xfrm>
      </p:grpSpPr>
      <p:sp>
        <p:nvSpPr>
          <p:cNvPr id="56" name="Picture Placeholder 4">
            <a:extLst>
              <a:ext uri="{FF2B5EF4-FFF2-40B4-BE49-F238E27FC236}">
                <a16:creationId xmlns:a16="http://schemas.microsoft.com/office/drawing/2014/main" id="{682DBE56-0AA8-914E-88CA-D2F9EBAFF25F}"/>
              </a:ext>
            </a:extLst>
          </p:cNvPr>
          <p:cNvSpPr>
            <a:spLocks noGrp="1"/>
          </p:cNvSpPr>
          <p:nvPr>
            <p:ph type="pic" sz="quarter" idx="15" hasCustomPrompt="1"/>
          </p:nvPr>
        </p:nvSpPr>
        <p:spPr>
          <a:xfrm>
            <a:off x="0" y="1189038"/>
            <a:ext cx="3101975" cy="4941887"/>
          </a:xfrm>
          <a:gradFill>
            <a:gsLst>
              <a:gs pos="0">
                <a:srgbClr val="CE0E2D"/>
              </a:gs>
              <a:gs pos="100000">
                <a:srgbClr val="9B0B21"/>
              </a:gs>
            </a:gsLst>
            <a:lin ang="2700000" scaled="0"/>
          </a:gradFill>
        </p:spPr>
        <p:txBody>
          <a:bodyPr anchor="ctr">
            <a:normAutofit/>
          </a:bodyPr>
          <a:lstStyle>
            <a:lvl1pPr marL="0" indent="0" algn="ctr">
              <a:buNone/>
              <a:defRPr sz="1000">
                <a:solidFill>
                  <a:schemeClr val="accent4"/>
                </a:solidFill>
              </a:defRPr>
            </a:lvl1pPr>
          </a:lstStyle>
          <a:p>
            <a:r>
              <a:rPr lang="en-US" dirty="0"/>
              <a:t>FULL PANEL PICTURE</a:t>
            </a:r>
          </a:p>
        </p:txBody>
      </p:sp>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5E92D620-9D45-B34C-9C47-FE940FD5AEB2}"/>
              </a:ext>
            </a:extLst>
          </p:cNvPr>
          <p:cNvSpPr>
            <a:spLocks noGrp="1"/>
          </p:cNvSpPr>
          <p:nvPr>
            <p:ph sz="quarter" idx="11"/>
          </p:nvPr>
        </p:nvSpPr>
        <p:spPr>
          <a:xfrm>
            <a:off x="3349625" y="1441450"/>
            <a:ext cx="39924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Content Placeholder 6">
            <a:extLst>
              <a:ext uri="{FF2B5EF4-FFF2-40B4-BE49-F238E27FC236}">
                <a16:creationId xmlns:a16="http://schemas.microsoft.com/office/drawing/2014/main" id="{0487C046-B8DB-744F-AB20-5AFA925F5826}"/>
              </a:ext>
            </a:extLst>
          </p:cNvPr>
          <p:cNvSpPr>
            <a:spLocks noGrp="1"/>
          </p:cNvSpPr>
          <p:nvPr>
            <p:ph sz="quarter" idx="12"/>
          </p:nvPr>
        </p:nvSpPr>
        <p:spPr>
          <a:xfrm>
            <a:off x="7843969" y="1441450"/>
            <a:ext cx="39924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51FD3D29-5CCC-D142-AC51-6378AA635BD5}"/>
              </a:ext>
            </a:extLst>
          </p:cNvPr>
          <p:cNvSpPr>
            <a:spLocks noGrp="1"/>
          </p:cNvSpPr>
          <p:nvPr>
            <p:ph type="pic" sz="quarter" idx="14" hasCustomPrompt="1"/>
          </p:nvPr>
        </p:nvSpPr>
        <p:spPr>
          <a:xfrm>
            <a:off x="0" y="3660775"/>
            <a:ext cx="3101975" cy="2470150"/>
          </a:xfrm>
        </p:spPr>
        <p:txBody>
          <a:bodyPr anchor="ctr">
            <a:normAutofit/>
          </a:bodyPr>
          <a:lstStyle>
            <a:lvl1pPr marL="0" marR="0" indent="0" algn="ctr" defTabSz="914400" rtl="0" eaLnBrk="1" fontAlgn="auto" latinLnBrk="0" hangingPunct="1">
              <a:lnSpc>
                <a:spcPct val="100000"/>
              </a:lnSpc>
              <a:spcBef>
                <a:spcPts val="1000"/>
              </a:spcBef>
              <a:spcAft>
                <a:spcPts val="300"/>
              </a:spcAft>
              <a:buClr>
                <a:srgbClr val="CE0E2D"/>
              </a:buClr>
              <a:buSzPct val="130000"/>
              <a:buFont typeface="System Font Regular"/>
              <a:buNone/>
              <a:tabLst/>
              <a:defRPr sz="1000">
                <a:solidFill>
                  <a:schemeClr val="accent4"/>
                </a:solidFill>
              </a:defRPr>
            </a:lvl1pPr>
          </a:lstStyle>
          <a:p>
            <a:pPr marL="0" marR="0" lvl="0" indent="0" algn="ctr" defTabSz="914400" rtl="0" eaLnBrk="1" fontAlgn="auto" latinLnBrk="0" hangingPunct="1">
              <a:lnSpc>
                <a:spcPct val="100000"/>
              </a:lnSpc>
              <a:spcBef>
                <a:spcPts val="1000"/>
              </a:spcBef>
              <a:spcAft>
                <a:spcPts val="300"/>
              </a:spcAft>
              <a:buClr>
                <a:srgbClr val="CE0E2D"/>
              </a:buClr>
              <a:buSzPct val="130000"/>
              <a:buFont typeface="System Font Regular"/>
              <a:buNone/>
              <a:tabLst/>
              <a:defRPr/>
            </a:pPr>
            <a:r>
              <a:rPr lang="en-US" dirty="0"/>
              <a:t>BOTTOM HALF PICTURE</a:t>
            </a:r>
          </a:p>
        </p:txBody>
      </p:sp>
      <p:sp>
        <p:nvSpPr>
          <p:cNvPr id="4" name="Footer Placeholder 3">
            <a:extLst>
              <a:ext uri="{FF2B5EF4-FFF2-40B4-BE49-F238E27FC236}">
                <a16:creationId xmlns:a16="http://schemas.microsoft.com/office/drawing/2014/main" id="{3F5E9411-CE85-C44A-AD7D-6BF0FFBC8849}"/>
              </a:ext>
            </a:extLst>
          </p:cNvPr>
          <p:cNvSpPr>
            <a:spLocks noGrp="1"/>
          </p:cNvSpPr>
          <p:nvPr>
            <p:ph type="ftr" sz="quarter" idx="16"/>
          </p:nvPr>
        </p:nvSpPr>
        <p:spPr/>
        <p:txBody>
          <a:bodyPr/>
          <a:lstStyle/>
          <a:p>
            <a:r>
              <a:rPr lang="en-US"/>
              <a:t>Presentation Name</a:t>
            </a:r>
            <a:endParaRPr lang="en-US" dirty="0"/>
          </a:p>
        </p:txBody>
      </p:sp>
      <p:sp>
        <p:nvSpPr>
          <p:cNvPr id="11" name="TextBox 10">
            <a:extLst>
              <a:ext uri="{FF2B5EF4-FFF2-40B4-BE49-F238E27FC236}">
                <a16:creationId xmlns:a16="http://schemas.microsoft.com/office/drawing/2014/main" id="{7A040F57-8C43-8348-A8C9-0F92A1E1FBBC}"/>
              </a:ext>
            </a:extLst>
          </p:cNvPr>
          <p:cNvSpPr txBox="1"/>
          <p:nvPr/>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9C09859-9DFA-4B45-B456-A49B27ACC76C}"/>
              </a:ext>
            </a:extLst>
          </p:cNvPr>
          <p:cNvPicPr>
            <a:picLocks noChangeAspect="1"/>
          </p:cNvPicPr>
          <p:nvPr userDrawn="1"/>
        </p:nvPicPr>
        <p:blipFill>
          <a:blip r:embed="rId2"/>
          <a:stretch>
            <a:fillRect/>
          </a:stretch>
        </p:blipFill>
        <p:spPr>
          <a:xfrm>
            <a:off x="10209600" y="6412867"/>
            <a:ext cx="1614460" cy="198000"/>
          </a:xfrm>
          <a:prstGeom prst="rect">
            <a:avLst/>
          </a:prstGeom>
        </p:spPr>
      </p:pic>
      <p:sp>
        <p:nvSpPr>
          <p:cNvPr id="19" name="Content Placeholder 6">
            <a:extLst>
              <a:ext uri="{FF2B5EF4-FFF2-40B4-BE49-F238E27FC236}">
                <a16:creationId xmlns:a16="http://schemas.microsoft.com/office/drawing/2014/main" id="{654F7858-BB8C-3642-A855-F214B6CABB24}"/>
              </a:ext>
            </a:extLst>
          </p:cNvPr>
          <p:cNvSpPr>
            <a:spLocks noGrp="1"/>
          </p:cNvSpPr>
          <p:nvPr>
            <p:ph sz="quarter" idx="13"/>
          </p:nvPr>
        </p:nvSpPr>
        <p:spPr>
          <a:xfrm>
            <a:off x="352426" y="1441450"/>
            <a:ext cx="2498724" cy="1987550"/>
          </a:xfrm>
        </p:spPr>
        <p:txBody>
          <a:bodyPr/>
          <a:lstStyle>
            <a:lvl1pPr marL="285750" indent="-285750">
              <a:buClr>
                <a:schemeClr val="bg1"/>
              </a:buClr>
              <a:buFont typeface="Wingdings" pitchFamily="2" charset="2"/>
              <a:buChar char="§"/>
              <a:defRPr>
                <a:solidFill>
                  <a:schemeClr val="bg1"/>
                </a:solidFill>
              </a:defRPr>
            </a:lvl1pPr>
            <a:lvl2pPr marL="540000" indent="-270000">
              <a:buClr>
                <a:schemeClr val="bg1"/>
              </a:buClr>
              <a:buFont typeface="System Font Regular"/>
              <a:buChar char="&gt;"/>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2605017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Text Columns and Feature Column">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4BC7CB7B-B55F-574B-B365-DF44F9F835A4}"/>
              </a:ext>
            </a:extLst>
          </p:cNvPr>
          <p:cNvSpPr>
            <a:spLocks noGrp="1"/>
          </p:cNvSpPr>
          <p:nvPr>
            <p:ph type="pic" sz="quarter" idx="15" hasCustomPrompt="1"/>
          </p:nvPr>
        </p:nvSpPr>
        <p:spPr>
          <a:xfrm>
            <a:off x="9090025" y="1189038"/>
            <a:ext cx="3101975" cy="4941887"/>
          </a:xfrm>
          <a:solidFill>
            <a:srgbClr val="CAEBE8"/>
          </a:solidFill>
        </p:spPr>
        <p:txBody>
          <a:bodyPr anchor="ctr">
            <a:normAutofit/>
          </a:bodyPr>
          <a:lstStyle>
            <a:lvl1pPr marL="0" indent="0" algn="ctr">
              <a:buNone/>
              <a:defRPr sz="1000">
                <a:solidFill>
                  <a:schemeClr val="tx1">
                    <a:lumMod val="50000"/>
                    <a:lumOff val="50000"/>
                  </a:schemeClr>
                </a:solidFill>
              </a:defRPr>
            </a:lvl1pPr>
          </a:lstStyle>
          <a:p>
            <a:r>
              <a:rPr lang="en-US" dirty="0"/>
              <a:t>FULL PANEL PICTURE</a:t>
            </a:r>
          </a:p>
        </p:txBody>
      </p:sp>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5E92D620-9D45-B34C-9C47-FE940FD5AEB2}"/>
              </a:ext>
            </a:extLst>
          </p:cNvPr>
          <p:cNvSpPr>
            <a:spLocks noGrp="1"/>
          </p:cNvSpPr>
          <p:nvPr>
            <p:ph sz="quarter" idx="11"/>
          </p:nvPr>
        </p:nvSpPr>
        <p:spPr>
          <a:xfrm>
            <a:off x="352425" y="1441450"/>
            <a:ext cx="39924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Content Placeholder 6">
            <a:extLst>
              <a:ext uri="{FF2B5EF4-FFF2-40B4-BE49-F238E27FC236}">
                <a16:creationId xmlns:a16="http://schemas.microsoft.com/office/drawing/2014/main" id="{0487C046-B8DB-744F-AB20-5AFA925F5826}"/>
              </a:ext>
            </a:extLst>
          </p:cNvPr>
          <p:cNvSpPr>
            <a:spLocks noGrp="1"/>
          </p:cNvSpPr>
          <p:nvPr>
            <p:ph sz="quarter" idx="12"/>
          </p:nvPr>
        </p:nvSpPr>
        <p:spPr>
          <a:xfrm>
            <a:off x="4846769" y="1441450"/>
            <a:ext cx="39924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51FD3D29-5CCC-D142-AC51-6378AA635BD5}"/>
              </a:ext>
            </a:extLst>
          </p:cNvPr>
          <p:cNvSpPr>
            <a:spLocks noGrp="1"/>
          </p:cNvSpPr>
          <p:nvPr>
            <p:ph type="pic" sz="quarter" idx="14" hasCustomPrompt="1"/>
          </p:nvPr>
        </p:nvSpPr>
        <p:spPr>
          <a:xfrm>
            <a:off x="9090025" y="3660775"/>
            <a:ext cx="3101975" cy="2470150"/>
          </a:xfrm>
        </p:spPr>
        <p:txBody>
          <a:bodyPr anchor="ctr">
            <a:normAutofit/>
          </a:bodyPr>
          <a:lstStyle>
            <a:lvl1pPr marL="0" indent="0" algn="ctr">
              <a:buNone/>
              <a:defRPr sz="1000">
                <a:solidFill>
                  <a:schemeClr val="tx1">
                    <a:lumMod val="50000"/>
                    <a:lumOff val="50000"/>
                  </a:schemeClr>
                </a:solidFill>
              </a:defRPr>
            </a:lvl1pPr>
          </a:lstStyle>
          <a:p>
            <a:r>
              <a:rPr lang="en-US" dirty="0"/>
              <a:t>BOTTOM HALF PICTURE</a:t>
            </a:r>
          </a:p>
        </p:txBody>
      </p:sp>
      <p:sp>
        <p:nvSpPr>
          <p:cNvPr id="55" name="Content Placeholder 6">
            <a:extLst>
              <a:ext uri="{FF2B5EF4-FFF2-40B4-BE49-F238E27FC236}">
                <a16:creationId xmlns:a16="http://schemas.microsoft.com/office/drawing/2014/main" id="{F2FA39A2-0156-A94C-B522-6985CB2B0E5B}"/>
              </a:ext>
            </a:extLst>
          </p:cNvPr>
          <p:cNvSpPr>
            <a:spLocks noGrp="1"/>
          </p:cNvSpPr>
          <p:nvPr>
            <p:ph sz="quarter" idx="13"/>
          </p:nvPr>
        </p:nvSpPr>
        <p:spPr>
          <a:xfrm>
            <a:off x="9340850" y="1441450"/>
            <a:ext cx="2498724" cy="1987550"/>
          </a:xfrm>
        </p:spPr>
        <p:txBody>
          <a:bodyPr/>
          <a:lstStyle>
            <a:lvl1pPr marL="0" indent="0">
              <a:buNone/>
              <a:defRPr>
                <a:solidFill>
                  <a:srgbClr val="CE0E2D"/>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8A85619B-14A8-864A-A01E-42B1372D3A05}"/>
              </a:ext>
            </a:extLst>
          </p:cNvPr>
          <p:cNvSpPr>
            <a:spLocks noGrp="1"/>
          </p:cNvSpPr>
          <p:nvPr>
            <p:ph type="ftr" sz="quarter" idx="16"/>
          </p:nvPr>
        </p:nvSpPr>
        <p:spPr/>
        <p:txBody>
          <a:bodyPr/>
          <a:lstStyle/>
          <a:p>
            <a:r>
              <a:rPr lang="en-US"/>
              <a:t>Presentation Name</a:t>
            </a:r>
            <a:endParaRPr lang="en-US" dirty="0"/>
          </a:p>
        </p:txBody>
      </p:sp>
      <p:sp>
        <p:nvSpPr>
          <p:cNvPr id="12" name="TextBox 11">
            <a:extLst>
              <a:ext uri="{FF2B5EF4-FFF2-40B4-BE49-F238E27FC236}">
                <a16:creationId xmlns:a16="http://schemas.microsoft.com/office/drawing/2014/main" id="{915D2F5E-8EF3-4A41-8E1F-D9CB4DE8982C}"/>
              </a:ext>
            </a:extLst>
          </p:cNvPr>
          <p:cNvSpPr txBox="1"/>
          <p:nvPr/>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81FE3C9-3D5C-7741-8FC7-206D5447BD81}"/>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162950518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or Q&amp;A Slide">
    <p:bg>
      <p:bgPr>
        <a:solidFill>
          <a:schemeClr val="bg1"/>
        </a:solidFill>
        <a:effectLst/>
      </p:bgPr>
    </p:bg>
    <p:spTree>
      <p:nvGrpSpPr>
        <p:cNvPr id="1" name=""/>
        <p:cNvGrpSpPr/>
        <p:nvPr/>
      </p:nvGrpSpPr>
      <p:grpSpPr>
        <a:xfrm>
          <a:off x="0" y="0"/>
          <a:ext cx="0" cy="0"/>
          <a:chOff x="0" y="0"/>
          <a:chExt cx="0" cy="0"/>
        </a:xfrm>
      </p:grpSpPr>
      <p:sp>
        <p:nvSpPr>
          <p:cNvPr id="17" name="Picture Placeholder 14">
            <a:extLst>
              <a:ext uri="{FF2B5EF4-FFF2-40B4-BE49-F238E27FC236}">
                <a16:creationId xmlns:a16="http://schemas.microsoft.com/office/drawing/2014/main" id="{0B8A69F0-58F1-134A-BD73-F8A62F835187}"/>
              </a:ext>
            </a:extLst>
          </p:cNvPr>
          <p:cNvSpPr>
            <a:spLocks noGrp="1"/>
          </p:cNvSpPr>
          <p:nvPr>
            <p:ph type="pic" sz="quarter" idx="16" hasCustomPrompt="1"/>
          </p:nvPr>
        </p:nvSpPr>
        <p:spPr>
          <a:xfrm>
            <a:off x="3934437" y="0"/>
            <a:ext cx="8257562" cy="6127803"/>
          </a:xfrm>
          <a:noFill/>
        </p:spPr>
        <p:txBody>
          <a:bodyPr bIns="1260000" anchor="ctr">
            <a:normAutofit/>
          </a:bodyPr>
          <a:lstStyle>
            <a:lvl1pPr marL="0" indent="0" algn="ctr">
              <a:buNone/>
              <a:defRPr sz="1000"/>
            </a:lvl1pPr>
          </a:lstStyle>
          <a:p>
            <a:r>
              <a:rPr lang="en-US" dirty="0"/>
              <a:t>BACKGROUND PICTURE</a:t>
            </a:r>
          </a:p>
        </p:txBody>
      </p:sp>
      <p:sp>
        <p:nvSpPr>
          <p:cNvPr id="15" name="Text Placeholder 8">
            <a:extLst>
              <a:ext uri="{FF2B5EF4-FFF2-40B4-BE49-F238E27FC236}">
                <a16:creationId xmlns:a16="http://schemas.microsoft.com/office/drawing/2014/main" id="{7077C641-FB34-7E48-B5A3-53542F58DA5C}"/>
              </a:ext>
            </a:extLst>
          </p:cNvPr>
          <p:cNvSpPr>
            <a:spLocks noGrp="1"/>
          </p:cNvSpPr>
          <p:nvPr>
            <p:ph type="body" sz="quarter" idx="15" hasCustomPrompt="1"/>
          </p:nvPr>
        </p:nvSpPr>
        <p:spPr>
          <a:xfrm>
            <a:off x="2" y="1"/>
            <a:ext cx="6908800" cy="6858000"/>
          </a:xfrm>
          <a:blipFill>
            <a:blip r:embed="rId2"/>
            <a:stretch>
              <a:fillRect/>
            </a:stretch>
          </a:blipFill>
        </p:spPr>
        <p:txBody>
          <a:bodyPr/>
          <a:lstStyle>
            <a:lvl1pPr marL="0" indent="0">
              <a:buNone/>
              <a:defRPr/>
            </a:lvl1pPr>
          </a:lstStyle>
          <a:p>
            <a:pPr lvl="0"/>
            <a:r>
              <a:rPr lang="en-US" dirty="0"/>
              <a:t> </a:t>
            </a:r>
          </a:p>
        </p:txBody>
      </p:sp>
      <p:sp>
        <p:nvSpPr>
          <p:cNvPr id="2" name="Title 1">
            <a:extLst>
              <a:ext uri="{FF2B5EF4-FFF2-40B4-BE49-F238E27FC236}">
                <a16:creationId xmlns:a16="http://schemas.microsoft.com/office/drawing/2014/main" id="{5C6BF0AD-97AD-A540-8865-AB3D8B7D97CA}"/>
              </a:ext>
            </a:extLst>
          </p:cNvPr>
          <p:cNvSpPr>
            <a:spLocks noGrp="1"/>
          </p:cNvSpPr>
          <p:nvPr>
            <p:ph type="ctrTitle"/>
          </p:nvPr>
        </p:nvSpPr>
        <p:spPr>
          <a:xfrm>
            <a:off x="606425" y="1358501"/>
            <a:ext cx="3907518" cy="2070499"/>
          </a:xfrm>
          <a:prstGeom prst="rect">
            <a:avLst/>
          </a:prstGeom>
        </p:spPr>
        <p:txBody>
          <a:bodyPr anchor="b">
            <a:normAutofit/>
          </a:bodyPr>
          <a:lstStyle>
            <a:lvl1pPr algn="r">
              <a:lnSpc>
                <a:spcPts val="4400"/>
              </a:lnSpc>
              <a:defRPr sz="3700" b="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1A7005A-C9EC-E148-A16C-98181D27FB93}"/>
              </a:ext>
            </a:extLst>
          </p:cNvPr>
          <p:cNvSpPr>
            <a:spLocks noGrp="1"/>
          </p:cNvSpPr>
          <p:nvPr>
            <p:ph type="subTitle" idx="1"/>
          </p:nvPr>
        </p:nvSpPr>
        <p:spPr>
          <a:xfrm>
            <a:off x="4996205" y="3563332"/>
            <a:ext cx="1781667" cy="2423845"/>
          </a:xfrm>
        </p:spPr>
        <p:txBody>
          <a:bodyPr>
            <a:normAutofit/>
          </a:bodyPr>
          <a:lstStyle>
            <a:lvl1pPr marL="0" indent="0" algn="l">
              <a:lnSpc>
                <a:spcPts val="2200"/>
              </a:lnSpc>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4D513919-DDF9-0D47-9949-903BCEAAD78B}"/>
              </a:ext>
            </a:extLst>
          </p:cNvPr>
          <p:cNvSpPr>
            <a:spLocks noGrp="1"/>
          </p:cNvSpPr>
          <p:nvPr>
            <p:ph type="body" sz="quarter" idx="12" hasCustomPrompt="1"/>
          </p:nvPr>
        </p:nvSpPr>
        <p:spPr>
          <a:xfrm>
            <a:off x="605973" y="358776"/>
            <a:ext cx="3907516" cy="999725"/>
          </a:xfrm>
        </p:spPr>
        <p:txBody>
          <a:bodyPr anchor="b">
            <a:noAutofit/>
          </a:bodyPr>
          <a:lstStyle>
            <a:lvl1pPr marL="0" indent="0" algn="r">
              <a:buNone/>
              <a:defRPr sz="8000">
                <a:solidFill>
                  <a:schemeClr val="bg1"/>
                </a:solidFill>
              </a:defRPr>
            </a:lvl1pPr>
          </a:lstStyle>
          <a:p>
            <a:pPr lvl="0"/>
            <a:r>
              <a:rPr lang="en-GB" dirty="0"/>
              <a:t>#</a:t>
            </a:r>
            <a:endParaRPr lang="en-US" dirty="0"/>
          </a:p>
        </p:txBody>
      </p:sp>
      <p:sp>
        <p:nvSpPr>
          <p:cNvPr id="4" name="Footer Placeholder 3">
            <a:extLst>
              <a:ext uri="{FF2B5EF4-FFF2-40B4-BE49-F238E27FC236}">
                <a16:creationId xmlns:a16="http://schemas.microsoft.com/office/drawing/2014/main" id="{FCD33F16-0C5D-B84E-AC1D-19303AA57F5A}"/>
              </a:ext>
            </a:extLst>
          </p:cNvPr>
          <p:cNvSpPr>
            <a:spLocks noGrp="1"/>
          </p:cNvSpPr>
          <p:nvPr>
            <p:ph type="ftr" sz="quarter" idx="14"/>
          </p:nvPr>
        </p:nvSpPr>
        <p:spPr>
          <a:xfrm>
            <a:off x="759417" y="6214106"/>
            <a:ext cx="8079783" cy="416967"/>
          </a:xfrm>
        </p:spPr>
        <p:txBody>
          <a:bodyPr/>
          <a:lstStyle>
            <a:lvl1pPr>
              <a:defRPr>
                <a:solidFill>
                  <a:schemeClr val="tx1"/>
                </a:solidFill>
              </a:defRPr>
            </a:lvl1pPr>
          </a:lstStyle>
          <a:p>
            <a:r>
              <a:rPr lang="en-US"/>
              <a:t>Presentation Name</a:t>
            </a:r>
            <a:endParaRPr lang="en-US" dirty="0"/>
          </a:p>
        </p:txBody>
      </p:sp>
      <p:sp>
        <p:nvSpPr>
          <p:cNvPr id="19" name="TextBox 18">
            <a:extLst>
              <a:ext uri="{FF2B5EF4-FFF2-40B4-BE49-F238E27FC236}">
                <a16:creationId xmlns:a16="http://schemas.microsoft.com/office/drawing/2014/main" id="{B66F2CB6-A644-FC43-839B-F0C15507952D}"/>
              </a:ext>
            </a:extLst>
          </p:cNvPr>
          <p:cNvSpPr txBox="1"/>
          <p:nvPr userDrawn="1"/>
        </p:nvSpPr>
        <p:spPr>
          <a:xfrm>
            <a:off x="352425" y="6130925"/>
            <a:ext cx="437989"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898B400-AFFC-244A-B7ED-C43867BB7DDF}"/>
              </a:ext>
            </a:extLst>
          </p:cNvPr>
          <p:cNvPicPr>
            <a:picLocks noChangeAspect="1"/>
          </p:cNvPicPr>
          <p:nvPr userDrawn="1"/>
        </p:nvPicPr>
        <p:blipFill>
          <a:blip r:embed="rId3"/>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302002907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g Statement or Ques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2A0D1E-A288-B843-A95C-51D4F6AD6DA3}"/>
              </a:ext>
            </a:extLst>
          </p:cNvPr>
          <p:cNvSpPr>
            <a:spLocks noGrp="1"/>
          </p:cNvSpPr>
          <p:nvPr>
            <p:ph type="pic" sz="quarter" idx="11" hasCustomPrompt="1"/>
          </p:nvPr>
        </p:nvSpPr>
        <p:spPr>
          <a:xfrm>
            <a:off x="0" y="0"/>
            <a:ext cx="12192000" cy="6130925"/>
          </a:xfrm>
          <a:gradFill flip="none" rotWithShape="1">
            <a:gsLst>
              <a:gs pos="0">
                <a:srgbClr val="9B0B21"/>
              </a:gs>
              <a:gs pos="100000">
                <a:srgbClr val="CE0E2D"/>
              </a:gs>
            </a:gsLst>
            <a:lin ang="5400000" scaled="1"/>
            <a:tileRect/>
          </a:gradFill>
        </p:spPr>
        <p:txBody>
          <a:bodyPr anchor="ctr">
            <a:normAutofit/>
          </a:bodyPr>
          <a:lstStyle>
            <a:lvl1pPr marL="0" indent="0" algn="ctr">
              <a:buNone/>
              <a:defRPr sz="1000"/>
            </a:lvl1pPr>
          </a:lstStyle>
          <a:p>
            <a:r>
              <a:rPr lang="en-US" dirty="0"/>
              <a:t>BACKGROUND PICTURE</a:t>
            </a:r>
          </a:p>
        </p:txBody>
      </p:sp>
      <p:sp>
        <p:nvSpPr>
          <p:cNvPr id="2" name="Title 1">
            <a:extLst>
              <a:ext uri="{FF2B5EF4-FFF2-40B4-BE49-F238E27FC236}">
                <a16:creationId xmlns:a16="http://schemas.microsoft.com/office/drawing/2014/main" id="{869AAB7C-2261-BA44-821A-CDCC2A012ECA}"/>
              </a:ext>
            </a:extLst>
          </p:cNvPr>
          <p:cNvSpPr>
            <a:spLocks noGrp="1"/>
          </p:cNvSpPr>
          <p:nvPr>
            <p:ph type="title"/>
          </p:nvPr>
        </p:nvSpPr>
        <p:spPr>
          <a:xfrm>
            <a:off x="360000" y="679938"/>
            <a:ext cx="11473200" cy="2133600"/>
          </a:xfrm>
        </p:spPr>
        <p:txBody>
          <a:bodyPr anchor="b">
            <a:normAutofit/>
          </a:bodyPr>
          <a:lstStyle>
            <a:lvl1pPr algn="ctr">
              <a:defRPr sz="35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BA6D2C54-78D6-0F44-B25E-D0B88A707A62}"/>
              </a:ext>
            </a:extLst>
          </p:cNvPr>
          <p:cNvSpPr>
            <a:spLocks noGrp="1"/>
          </p:cNvSpPr>
          <p:nvPr>
            <p:ph type="ftr" sz="quarter" idx="10"/>
          </p:nvPr>
        </p:nvSpPr>
        <p:spPr/>
        <p:txBody>
          <a:bodyPr/>
          <a:lstStyle/>
          <a:p>
            <a:r>
              <a:rPr lang="en-US"/>
              <a:t>Presentation Name</a:t>
            </a:r>
            <a:endParaRPr lang="en-US" dirty="0"/>
          </a:p>
        </p:txBody>
      </p:sp>
      <p:sp>
        <p:nvSpPr>
          <p:cNvPr id="5" name="TextBox 4">
            <a:extLst>
              <a:ext uri="{FF2B5EF4-FFF2-40B4-BE49-F238E27FC236}">
                <a16:creationId xmlns:a16="http://schemas.microsoft.com/office/drawing/2014/main" id="{F97C4F6D-6AD8-F748-9FDE-791A57450B65}"/>
              </a:ext>
            </a:extLst>
          </p:cNvPr>
          <p:cNvSpPr txBox="1"/>
          <p:nvPr/>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B829270D-CC51-B641-87C8-CB36C1AAD616}"/>
              </a:ext>
            </a:extLst>
          </p:cNvPr>
          <p:cNvSpPr>
            <a:spLocks noGrp="1"/>
          </p:cNvSpPr>
          <p:nvPr>
            <p:ph type="body" sz="quarter" idx="12"/>
          </p:nvPr>
        </p:nvSpPr>
        <p:spPr>
          <a:xfrm>
            <a:off x="352425" y="3248025"/>
            <a:ext cx="11480800" cy="2632075"/>
          </a:xfrm>
        </p:spPr>
        <p:txBody>
          <a:bodyPr>
            <a:normAutofit/>
          </a:bodyPr>
          <a:lstStyle>
            <a:lvl1pPr marL="0" indent="0" algn="ctr">
              <a:buNone/>
              <a:defRPr sz="2500">
                <a:solidFill>
                  <a:schemeClr val="bg1"/>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EE5ED997-F507-9447-A192-FB7A06380CAE}"/>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263655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eature Quote Left">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EEFD3139-A707-2C43-A9A4-3F506E4278F2}"/>
              </a:ext>
            </a:extLst>
          </p:cNvPr>
          <p:cNvSpPr>
            <a:spLocks noGrp="1"/>
          </p:cNvSpPr>
          <p:nvPr>
            <p:ph type="pic" sz="quarter" idx="11" hasCustomPrompt="1"/>
          </p:nvPr>
        </p:nvSpPr>
        <p:spPr>
          <a:xfrm>
            <a:off x="0" y="0"/>
            <a:ext cx="12192000" cy="6130925"/>
          </a:xfrm>
          <a:gradFill flip="none" rotWithShape="1">
            <a:gsLst>
              <a:gs pos="0">
                <a:srgbClr val="9B0B21"/>
              </a:gs>
              <a:gs pos="100000">
                <a:srgbClr val="CE0E2D"/>
              </a:gs>
            </a:gsLst>
            <a:lin ang="5400000" scaled="1"/>
            <a:tileRect/>
          </a:gradFill>
        </p:spPr>
        <p:txBody>
          <a:bodyPr anchor="ctr">
            <a:normAutofit/>
          </a:bodyPr>
          <a:lstStyle>
            <a:lvl1pPr marL="0" indent="0" algn="ctr">
              <a:buNone/>
              <a:defRPr sz="1000"/>
            </a:lvl1pPr>
          </a:lstStyle>
          <a:p>
            <a:r>
              <a:rPr lang="en-US" dirty="0"/>
              <a:t>BACKGROUND PICTURE</a:t>
            </a:r>
          </a:p>
        </p:txBody>
      </p:sp>
      <p:sp>
        <p:nvSpPr>
          <p:cNvPr id="3" name="Footer Placeholder 2">
            <a:extLst>
              <a:ext uri="{FF2B5EF4-FFF2-40B4-BE49-F238E27FC236}">
                <a16:creationId xmlns:a16="http://schemas.microsoft.com/office/drawing/2014/main" id="{BA6D2C54-78D6-0F44-B25E-D0B88A707A62}"/>
              </a:ext>
            </a:extLst>
          </p:cNvPr>
          <p:cNvSpPr>
            <a:spLocks noGrp="1"/>
          </p:cNvSpPr>
          <p:nvPr>
            <p:ph type="ftr" sz="quarter" idx="10"/>
          </p:nvPr>
        </p:nvSpPr>
        <p:spPr/>
        <p:txBody>
          <a:bodyPr/>
          <a:lstStyle/>
          <a:p>
            <a:r>
              <a:rPr lang="en-US"/>
              <a:t>Presentation Name</a:t>
            </a:r>
            <a:endParaRPr lang="en-US" dirty="0"/>
          </a:p>
        </p:txBody>
      </p:sp>
      <p:sp>
        <p:nvSpPr>
          <p:cNvPr id="5" name="TextBox 4">
            <a:extLst>
              <a:ext uri="{FF2B5EF4-FFF2-40B4-BE49-F238E27FC236}">
                <a16:creationId xmlns:a16="http://schemas.microsoft.com/office/drawing/2014/main" id="{F97C4F6D-6AD8-F748-9FDE-791A57450B65}"/>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B829270D-CC51-B641-87C8-CB36C1AAD616}"/>
              </a:ext>
            </a:extLst>
          </p:cNvPr>
          <p:cNvSpPr>
            <a:spLocks noGrp="1"/>
          </p:cNvSpPr>
          <p:nvPr>
            <p:ph type="body" sz="quarter" idx="12"/>
          </p:nvPr>
        </p:nvSpPr>
        <p:spPr>
          <a:xfrm>
            <a:off x="352425" y="1441450"/>
            <a:ext cx="4371975" cy="4437930"/>
          </a:xfrm>
          <a:noFill/>
        </p:spPr>
        <p:txBody>
          <a:bodyPr tIns="0">
            <a:normAutofit/>
          </a:bodyPr>
          <a:lstStyle>
            <a:lvl1pPr marL="0" indent="0" algn="l">
              <a:buNone/>
              <a:defRPr sz="2500">
                <a:solidFill>
                  <a:schemeClr val="bg1"/>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BA84DDBD-D88E-B64E-87DA-30B82A0C60D3}"/>
              </a:ext>
            </a:extLst>
          </p:cNvPr>
          <p:cNvSpPr>
            <a:spLocks noGrp="1"/>
          </p:cNvSpPr>
          <p:nvPr>
            <p:ph type="body" sz="quarter" idx="14" hasCustomPrompt="1"/>
          </p:nvPr>
        </p:nvSpPr>
        <p:spPr>
          <a:xfrm>
            <a:off x="352425" y="915438"/>
            <a:ext cx="417600" cy="273600"/>
          </a:xfrm>
          <a:blipFill>
            <a:blip r:embed="rId2"/>
            <a:stretch>
              <a:fillRect t="14" b="-14"/>
            </a:stretch>
          </a:blipFill>
        </p:spPr>
        <p:txBody>
          <a:bodyPr tIns="0">
            <a:normAutofit/>
          </a:bodyPr>
          <a:lstStyle>
            <a:lvl1pPr marL="0" indent="0" algn="l">
              <a:buNone/>
              <a:defRPr sz="2500">
                <a:solidFill>
                  <a:schemeClr val="bg1"/>
                </a:solidFill>
              </a:defRPr>
            </a:lvl1pPr>
          </a:lstStyle>
          <a:p>
            <a:pPr lvl="0"/>
            <a:r>
              <a:rPr lang="en-GB" dirty="0"/>
              <a:t> </a:t>
            </a:r>
          </a:p>
        </p:txBody>
      </p:sp>
      <p:pic>
        <p:nvPicPr>
          <p:cNvPr id="14" name="Picture 13">
            <a:extLst>
              <a:ext uri="{FF2B5EF4-FFF2-40B4-BE49-F238E27FC236}">
                <a16:creationId xmlns:a16="http://schemas.microsoft.com/office/drawing/2014/main" id="{3376FAFE-E648-EA4F-A19B-EA09A796F9F5}"/>
              </a:ext>
            </a:extLst>
          </p:cNvPr>
          <p:cNvPicPr>
            <a:picLocks noChangeAspect="1"/>
          </p:cNvPicPr>
          <p:nvPr userDrawn="1"/>
        </p:nvPicPr>
        <p:blipFill>
          <a:blip r:embed="rId3"/>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404494909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eature Quote Right">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05209AB1-0828-3249-9283-CD2C48C8BEE2}"/>
              </a:ext>
            </a:extLst>
          </p:cNvPr>
          <p:cNvSpPr>
            <a:spLocks noGrp="1"/>
          </p:cNvSpPr>
          <p:nvPr>
            <p:ph type="pic" sz="quarter" idx="14" hasCustomPrompt="1"/>
          </p:nvPr>
        </p:nvSpPr>
        <p:spPr>
          <a:xfrm>
            <a:off x="0" y="0"/>
            <a:ext cx="12192000" cy="6130925"/>
          </a:xfrm>
          <a:gradFill flip="none" rotWithShape="1">
            <a:gsLst>
              <a:gs pos="0">
                <a:srgbClr val="9B0B21"/>
              </a:gs>
              <a:gs pos="100000">
                <a:srgbClr val="CE0E2D"/>
              </a:gs>
            </a:gsLst>
            <a:lin ang="5400000" scaled="1"/>
            <a:tileRect/>
          </a:gradFill>
        </p:spPr>
        <p:txBody>
          <a:bodyPr anchor="ctr">
            <a:normAutofit/>
          </a:bodyPr>
          <a:lstStyle>
            <a:lvl1pPr marL="0" indent="0" algn="ctr">
              <a:buNone/>
              <a:defRPr sz="1000"/>
            </a:lvl1pPr>
          </a:lstStyle>
          <a:p>
            <a:r>
              <a:rPr lang="en-US" dirty="0"/>
              <a:t>BACKGROUND PICTURE</a:t>
            </a:r>
          </a:p>
        </p:txBody>
      </p:sp>
      <p:sp>
        <p:nvSpPr>
          <p:cNvPr id="3" name="Footer Placeholder 2">
            <a:extLst>
              <a:ext uri="{FF2B5EF4-FFF2-40B4-BE49-F238E27FC236}">
                <a16:creationId xmlns:a16="http://schemas.microsoft.com/office/drawing/2014/main" id="{BA6D2C54-78D6-0F44-B25E-D0B88A707A62}"/>
              </a:ext>
            </a:extLst>
          </p:cNvPr>
          <p:cNvSpPr>
            <a:spLocks noGrp="1"/>
          </p:cNvSpPr>
          <p:nvPr>
            <p:ph type="ftr" sz="quarter" idx="10"/>
          </p:nvPr>
        </p:nvSpPr>
        <p:spPr/>
        <p:txBody>
          <a:bodyPr/>
          <a:lstStyle/>
          <a:p>
            <a:r>
              <a:rPr lang="en-US"/>
              <a:t>Presentation Name</a:t>
            </a:r>
            <a:endParaRPr lang="en-US" dirty="0"/>
          </a:p>
        </p:txBody>
      </p:sp>
      <p:sp>
        <p:nvSpPr>
          <p:cNvPr id="5" name="TextBox 4">
            <a:extLst>
              <a:ext uri="{FF2B5EF4-FFF2-40B4-BE49-F238E27FC236}">
                <a16:creationId xmlns:a16="http://schemas.microsoft.com/office/drawing/2014/main" id="{F97C4F6D-6AD8-F748-9FDE-791A57450B65}"/>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B829270D-CC51-B641-87C8-CB36C1AAD616}"/>
              </a:ext>
            </a:extLst>
          </p:cNvPr>
          <p:cNvSpPr>
            <a:spLocks noGrp="1"/>
          </p:cNvSpPr>
          <p:nvPr>
            <p:ph type="body" sz="quarter" idx="12"/>
          </p:nvPr>
        </p:nvSpPr>
        <p:spPr>
          <a:xfrm>
            <a:off x="7461250" y="1441451"/>
            <a:ext cx="4371975" cy="4438650"/>
          </a:xfrm>
        </p:spPr>
        <p:txBody>
          <a:bodyPr>
            <a:normAutofit/>
          </a:bodyPr>
          <a:lstStyle>
            <a:lvl1pPr marL="0" indent="0" algn="r">
              <a:buNone/>
              <a:defRPr sz="2500">
                <a:solidFill>
                  <a:schemeClr val="bg1"/>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69B8231A-3030-924A-965A-74D1CEA24438}"/>
              </a:ext>
            </a:extLst>
          </p:cNvPr>
          <p:cNvSpPr>
            <a:spLocks noGrp="1"/>
          </p:cNvSpPr>
          <p:nvPr>
            <p:ph type="body" sz="quarter" idx="15" hasCustomPrompt="1"/>
          </p:nvPr>
        </p:nvSpPr>
        <p:spPr>
          <a:xfrm>
            <a:off x="11415625" y="915438"/>
            <a:ext cx="417600" cy="273600"/>
          </a:xfrm>
          <a:blipFill>
            <a:blip r:embed="rId2"/>
            <a:stretch>
              <a:fillRect t="14" b="-14"/>
            </a:stretch>
          </a:blipFill>
        </p:spPr>
        <p:txBody>
          <a:bodyPr tIns="0">
            <a:normAutofit/>
          </a:bodyPr>
          <a:lstStyle>
            <a:lvl1pPr marL="0" indent="0" algn="l">
              <a:buNone/>
              <a:defRPr sz="2500">
                <a:solidFill>
                  <a:schemeClr val="bg1"/>
                </a:solidFill>
              </a:defRPr>
            </a:lvl1pPr>
          </a:lstStyle>
          <a:p>
            <a:pPr lvl="0"/>
            <a:r>
              <a:rPr lang="en-GB" dirty="0"/>
              <a:t> </a:t>
            </a:r>
          </a:p>
        </p:txBody>
      </p:sp>
      <p:pic>
        <p:nvPicPr>
          <p:cNvPr id="14" name="Picture 13">
            <a:extLst>
              <a:ext uri="{FF2B5EF4-FFF2-40B4-BE49-F238E27FC236}">
                <a16:creationId xmlns:a16="http://schemas.microsoft.com/office/drawing/2014/main" id="{71D13134-C116-5845-AA8B-BE958A161A20}"/>
              </a:ext>
            </a:extLst>
          </p:cNvPr>
          <p:cNvPicPr>
            <a:picLocks noChangeAspect="1"/>
          </p:cNvPicPr>
          <p:nvPr userDrawn="1"/>
        </p:nvPicPr>
        <p:blipFill>
          <a:blip r:embed="rId3"/>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220383797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act Details 1-4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p>
        </p:txBody>
      </p:sp>
      <p:sp>
        <p:nvSpPr>
          <p:cNvPr id="6" name="Picture Placeholder 5">
            <a:extLst>
              <a:ext uri="{FF2B5EF4-FFF2-40B4-BE49-F238E27FC236}">
                <a16:creationId xmlns:a16="http://schemas.microsoft.com/office/drawing/2014/main" id="{5AE119E6-8A28-5248-BF83-B6D0D43ABFCD}"/>
              </a:ext>
            </a:extLst>
          </p:cNvPr>
          <p:cNvSpPr>
            <a:spLocks noGrp="1"/>
          </p:cNvSpPr>
          <p:nvPr>
            <p:ph type="pic" sz="quarter" idx="12"/>
          </p:nvPr>
        </p:nvSpPr>
        <p:spPr>
          <a:xfrm>
            <a:off x="360363" y="1441450"/>
            <a:ext cx="1620000" cy="1620000"/>
          </a:xfrm>
        </p:spPr>
        <p:txBody>
          <a:bodyPr anchor="ctr"/>
          <a:lstStyle>
            <a:lvl1pPr marL="0" indent="0" algn="ctr">
              <a:buNone/>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504DCECB-EFD2-8B42-BED3-A2A01674FBD1}"/>
              </a:ext>
            </a:extLst>
          </p:cNvPr>
          <p:cNvSpPr>
            <a:spLocks noGrp="1"/>
          </p:cNvSpPr>
          <p:nvPr>
            <p:ph type="pic" sz="quarter" idx="14"/>
          </p:nvPr>
        </p:nvSpPr>
        <p:spPr>
          <a:xfrm>
            <a:off x="6347277" y="1441450"/>
            <a:ext cx="1620000" cy="1620000"/>
          </a:xfrm>
        </p:spPr>
        <p:txBody>
          <a:bodyPr anchor="ctr"/>
          <a:lstStyle>
            <a:lvl1pPr marL="0" indent="0" algn="ctr">
              <a:buNone/>
              <a:defRPr/>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B9B87039-7484-5F4D-9B5F-F1264C96DCD2}"/>
              </a:ext>
            </a:extLst>
          </p:cNvPr>
          <p:cNvSpPr>
            <a:spLocks noGrp="1"/>
          </p:cNvSpPr>
          <p:nvPr>
            <p:ph type="pic" sz="quarter" idx="16"/>
          </p:nvPr>
        </p:nvSpPr>
        <p:spPr>
          <a:xfrm>
            <a:off x="360363" y="3905518"/>
            <a:ext cx="1620000" cy="1620000"/>
          </a:xfrm>
        </p:spPr>
        <p:txBody>
          <a:bodyPr anchor="ctr"/>
          <a:lstStyle>
            <a:lvl1pPr marL="0" indent="0" algn="ctr">
              <a:buNone/>
              <a:defRPr/>
            </a:lvl1pPr>
          </a:lstStyle>
          <a:p>
            <a:r>
              <a:rPr lang="en-US"/>
              <a:t>Click icon to add picture</a:t>
            </a:r>
            <a:endParaRPr lang="en-US" dirty="0"/>
          </a:p>
        </p:txBody>
      </p:sp>
      <p:sp>
        <p:nvSpPr>
          <p:cNvPr id="16" name="Picture Placeholder 5">
            <a:extLst>
              <a:ext uri="{FF2B5EF4-FFF2-40B4-BE49-F238E27FC236}">
                <a16:creationId xmlns:a16="http://schemas.microsoft.com/office/drawing/2014/main" id="{F09D12FE-E7ED-F440-97FE-BEA33B2990F2}"/>
              </a:ext>
            </a:extLst>
          </p:cNvPr>
          <p:cNvSpPr>
            <a:spLocks noGrp="1"/>
          </p:cNvSpPr>
          <p:nvPr>
            <p:ph type="pic" sz="quarter" idx="18"/>
          </p:nvPr>
        </p:nvSpPr>
        <p:spPr>
          <a:xfrm>
            <a:off x="6347277" y="3905518"/>
            <a:ext cx="1620000" cy="162000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F348C498-3E67-5C45-A04D-79C850451F3E}"/>
              </a:ext>
            </a:extLst>
          </p:cNvPr>
          <p:cNvSpPr>
            <a:spLocks noGrp="1"/>
          </p:cNvSpPr>
          <p:nvPr>
            <p:ph type="body" sz="quarter" idx="21" hasCustomPrompt="1"/>
          </p:nvPr>
        </p:nvSpPr>
        <p:spPr>
          <a:xfrm>
            <a:off x="2194561" y="1449805"/>
            <a:ext cx="3641166" cy="216000"/>
          </a:xfrm>
        </p:spPr>
        <p:txBody>
          <a:bodyPr>
            <a:normAutofit/>
          </a:bodyPr>
          <a:lstStyle>
            <a:lvl1pPr marL="0" indent="0">
              <a:buNone/>
              <a:defRPr sz="1400" b="1">
                <a:solidFill>
                  <a:srgbClr val="CE0E2D"/>
                </a:solidFill>
              </a:defRPr>
            </a:lvl1pPr>
          </a:lstStyle>
          <a:p>
            <a:pPr lvl="0"/>
            <a:r>
              <a:rPr lang="en-GB" dirty="0" err="1"/>
              <a:t>Firstname</a:t>
            </a:r>
            <a:r>
              <a:rPr lang="en-GB" dirty="0"/>
              <a:t> </a:t>
            </a:r>
            <a:r>
              <a:rPr lang="en-GB" dirty="0" err="1"/>
              <a:t>Lastname</a:t>
            </a:r>
            <a:endParaRPr lang="en-GB" dirty="0"/>
          </a:p>
        </p:txBody>
      </p:sp>
      <p:sp>
        <p:nvSpPr>
          <p:cNvPr id="5" name="Content Placeholder 4">
            <a:extLst>
              <a:ext uri="{FF2B5EF4-FFF2-40B4-BE49-F238E27FC236}">
                <a16:creationId xmlns:a16="http://schemas.microsoft.com/office/drawing/2014/main" id="{C3E2799F-4D0A-4847-9551-A4645FE542C3}"/>
              </a:ext>
            </a:extLst>
          </p:cNvPr>
          <p:cNvSpPr>
            <a:spLocks noGrp="1"/>
          </p:cNvSpPr>
          <p:nvPr>
            <p:ph sz="quarter" idx="22" hasCustomPrompt="1"/>
          </p:nvPr>
        </p:nvSpPr>
        <p:spPr>
          <a:xfrm>
            <a:off x="2194560" y="1730391"/>
            <a:ext cx="3650400" cy="1692000"/>
          </a:xfrm>
        </p:spPr>
        <p:txBody>
          <a:bodyPr/>
          <a:lstStyle>
            <a:lvl1pPr marL="0" indent="0" defTabSz="270000">
              <a:lnSpc>
                <a:spcPct val="100000"/>
              </a:lnSpc>
              <a:spcBef>
                <a:spcPts val="0"/>
              </a:spcBef>
              <a:spcAft>
                <a:spcPts val="0"/>
              </a:spcAft>
              <a:buNone/>
              <a:tabLst>
                <a:tab pos="270000" algn="l"/>
              </a:tabLst>
              <a:defRPr sz="12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Job title</a:t>
            </a:r>
            <a:br>
              <a:rPr lang="en-GB" dirty="0"/>
            </a:br>
            <a:br>
              <a:rPr lang="en-GB" dirty="0"/>
            </a:br>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17" name="Text Placeholder 11">
            <a:extLst>
              <a:ext uri="{FF2B5EF4-FFF2-40B4-BE49-F238E27FC236}">
                <a16:creationId xmlns:a16="http://schemas.microsoft.com/office/drawing/2014/main" id="{80B467B9-8F5C-5E44-96D1-E26522B27869}"/>
              </a:ext>
            </a:extLst>
          </p:cNvPr>
          <p:cNvSpPr>
            <a:spLocks noGrp="1"/>
          </p:cNvSpPr>
          <p:nvPr>
            <p:ph type="body" sz="quarter" idx="23" hasCustomPrompt="1"/>
          </p:nvPr>
        </p:nvSpPr>
        <p:spPr>
          <a:xfrm>
            <a:off x="2194559" y="3911876"/>
            <a:ext cx="3641167" cy="216000"/>
          </a:xfrm>
        </p:spPr>
        <p:txBody>
          <a:bodyPr>
            <a:normAutofit/>
          </a:bodyPr>
          <a:lstStyle>
            <a:lvl1pPr marL="0" indent="0">
              <a:buNone/>
              <a:defRPr sz="1400" b="1">
                <a:solidFill>
                  <a:srgbClr val="CE0E2D"/>
                </a:solidFill>
              </a:defRPr>
            </a:lvl1pPr>
          </a:lstStyle>
          <a:p>
            <a:pPr lvl="0"/>
            <a:r>
              <a:rPr lang="en-GB" dirty="0" err="1"/>
              <a:t>Firstname</a:t>
            </a:r>
            <a:r>
              <a:rPr lang="en-GB" dirty="0"/>
              <a:t> </a:t>
            </a:r>
            <a:r>
              <a:rPr lang="en-GB" dirty="0" err="1"/>
              <a:t>Lastname</a:t>
            </a:r>
            <a:endParaRPr lang="en-GB" dirty="0"/>
          </a:p>
        </p:txBody>
      </p:sp>
      <p:sp>
        <p:nvSpPr>
          <p:cNvPr id="18" name="Content Placeholder 4">
            <a:extLst>
              <a:ext uri="{FF2B5EF4-FFF2-40B4-BE49-F238E27FC236}">
                <a16:creationId xmlns:a16="http://schemas.microsoft.com/office/drawing/2014/main" id="{2C9B0FE1-3DC7-2A46-A3DD-61C90DC82768}"/>
              </a:ext>
            </a:extLst>
          </p:cNvPr>
          <p:cNvSpPr>
            <a:spLocks noGrp="1"/>
          </p:cNvSpPr>
          <p:nvPr>
            <p:ph sz="quarter" idx="24" hasCustomPrompt="1"/>
          </p:nvPr>
        </p:nvSpPr>
        <p:spPr>
          <a:xfrm>
            <a:off x="2194560" y="4192462"/>
            <a:ext cx="3650400" cy="1692000"/>
          </a:xfrm>
        </p:spPr>
        <p:txBody>
          <a:bodyPr/>
          <a:lstStyle>
            <a:lvl1pPr marL="0" indent="0" defTabSz="360000">
              <a:lnSpc>
                <a:spcPct val="100000"/>
              </a:lnSpc>
              <a:spcBef>
                <a:spcPts val="0"/>
              </a:spcBef>
              <a:spcAft>
                <a:spcPts val="0"/>
              </a:spcAft>
              <a:buNone/>
              <a:tabLst>
                <a:tab pos="270000" algn="l"/>
              </a:tabLst>
              <a:defRPr sz="12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Job title</a:t>
            </a:r>
            <a:br>
              <a:rPr lang="en-GB" dirty="0"/>
            </a:br>
            <a:br>
              <a:rPr lang="en-GB" dirty="0"/>
            </a:br>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19" name="Text Placeholder 11">
            <a:extLst>
              <a:ext uri="{FF2B5EF4-FFF2-40B4-BE49-F238E27FC236}">
                <a16:creationId xmlns:a16="http://schemas.microsoft.com/office/drawing/2014/main" id="{0B7D2177-F097-F641-92F2-D7B633D205F9}"/>
              </a:ext>
            </a:extLst>
          </p:cNvPr>
          <p:cNvSpPr>
            <a:spLocks noGrp="1"/>
          </p:cNvSpPr>
          <p:nvPr>
            <p:ph type="body" sz="quarter" idx="25" hasCustomPrompt="1"/>
          </p:nvPr>
        </p:nvSpPr>
        <p:spPr>
          <a:xfrm>
            <a:off x="8183880" y="1449805"/>
            <a:ext cx="3641167" cy="216000"/>
          </a:xfrm>
        </p:spPr>
        <p:txBody>
          <a:bodyPr>
            <a:normAutofit/>
          </a:bodyPr>
          <a:lstStyle>
            <a:lvl1pPr marL="0" indent="0">
              <a:buNone/>
              <a:defRPr sz="1400" b="1">
                <a:solidFill>
                  <a:srgbClr val="CE0E2D"/>
                </a:solidFill>
              </a:defRPr>
            </a:lvl1pPr>
          </a:lstStyle>
          <a:p>
            <a:pPr lvl="0"/>
            <a:r>
              <a:rPr lang="en-GB" dirty="0" err="1"/>
              <a:t>Firstname</a:t>
            </a:r>
            <a:r>
              <a:rPr lang="en-GB" dirty="0"/>
              <a:t> </a:t>
            </a:r>
            <a:r>
              <a:rPr lang="en-GB" dirty="0" err="1"/>
              <a:t>Lastname</a:t>
            </a:r>
            <a:endParaRPr lang="en-GB" dirty="0"/>
          </a:p>
        </p:txBody>
      </p:sp>
      <p:sp>
        <p:nvSpPr>
          <p:cNvPr id="20" name="Content Placeholder 4">
            <a:extLst>
              <a:ext uri="{FF2B5EF4-FFF2-40B4-BE49-F238E27FC236}">
                <a16:creationId xmlns:a16="http://schemas.microsoft.com/office/drawing/2014/main" id="{5D2D0F39-3D61-3145-B18C-1014FD4E95B8}"/>
              </a:ext>
            </a:extLst>
          </p:cNvPr>
          <p:cNvSpPr>
            <a:spLocks noGrp="1"/>
          </p:cNvSpPr>
          <p:nvPr>
            <p:ph sz="quarter" idx="26" hasCustomPrompt="1"/>
          </p:nvPr>
        </p:nvSpPr>
        <p:spPr>
          <a:xfrm>
            <a:off x="8183880" y="1730391"/>
            <a:ext cx="3650400" cy="1692000"/>
          </a:xfrm>
        </p:spPr>
        <p:txBody>
          <a:bodyPr/>
          <a:lstStyle>
            <a:lvl1pPr marL="0" indent="0" defTabSz="360000">
              <a:lnSpc>
                <a:spcPct val="100000"/>
              </a:lnSpc>
              <a:spcBef>
                <a:spcPts val="0"/>
              </a:spcBef>
              <a:spcAft>
                <a:spcPts val="0"/>
              </a:spcAft>
              <a:buNone/>
              <a:tabLst>
                <a:tab pos="270000" algn="l"/>
              </a:tabLst>
              <a:defRPr sz="12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Job title</a:t>
            </a:r>
            <a:br>
              <a:rPr lang="en-GB" dirty="0"/>
            </a:br>
            <a:br>
              <a:rPr lang="en-GB" dirty="0"/>
            </a:br>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21" name="Text Placeholder 11">
            <a:extLst>
              <a:ext uri="{FF2B5EF4-FFF2-40B4-BE49-F238E27FC236}">
                <a16:creationId xmlns:a16="http://schemas.microsoft.com/office/drawing/2014/main" id="{D74102F3-5402-6C4B-8997-2899BABEB555}"/>
              </a:ext>
            </a:extLst>
          </p:cNvPr>
          <p:cNvSpPr>
            <a:spLocks noGrp="1"/>
          </p:cNvSpPr>
          <p:nvPr>
            <p:ph type="body" sz="quarter" idx="27" hasCustomPrompt="1"/>
          </p:nvPr>
        </p:nvSpPr>
        <p:spPr>
          <a:xfrm>
            <a:off x="8183879" y="3911876"/>
            <a:ext cx="3641167" cy="216000"/>
          </a:xfrm>
        </p:spPr>
        <p:txBody>
          <a:bodyPr>
            <a:normAutofit/>
          </a:bodyPr>
          <a:lstStyle>
            <a:lvl1pPr marL="0" indent="0">
              <a:buNone/>
              <a:defRPr sz="1400" b="1">
                <a:solidFill>
                  <a:srgbClr val="CE0E2D"/>
                </a:solidFill>
              </a:defRPr>
            </a:lvl1pPr>
          </a:lstStyle>
          <a:p>
            <a:pPr lvl="0"/>
            <a:r>
              <a:rPr lang="en-GB" dirty="0" err="1"/>
              <a:t>Firstname</a:t>
            </a:r>
            <a:r>
              <a:rPr lang="en-GB" dirty="0"/>
              <a:t> </a:t>
            </a:r>
            <a:r>
              <a:rPr lang="en-GB" dirty="0" err="1"/>
              <a:t>Lastname</a:t>
            </a:r>
            <a:endParaRPr lang="en-GB" dirty="0"/>
          </a:p>
        </p:txBody>
      </p:sp>
      <p:sp>
        <p:nvSpPr>
          <p:cNvPr id="22" name="Content Placeholder 4">
            <a:extLst>
              <a:ext uri="{FF2B5EF4-FFF2-40B4-BE49-F238E27FC236}">
                <a16:creationId xmlns:a16="http://schemas.microsoft.com/office/drawing/2014/main" id="{EE286DCF-C029-8B4F-AF76-C0DAF5A5ABC1}"/>
              </a:ext>
            </a:extLst>
          </p:cNvPr>
          <p:cNvSpPr>
            <a:spLocks noGrp="1"/>
          </p:cNvSpPr>
          <p:nvPr>
            <p:ph sz="quarter" idx="28" hasCustomPrompt="1"/>
          </p:nvPr>
        </p:nvSpPr>
        <p:spPr>
          <a:xfrm>
            <a:off x="8183880" y="4192462"/>
            <a:ext cx="3650400" cy="1692000"/>
          </a:xfrm>
        </p:spPr>
        <p:txBody>
          <a:bodyPr/>
          <a:lstStyle>
            <a:lvl1pPr marL="0" indent="0" defTabSz="360000">
              <a:lnSpc>
                <a:spcPct val="100000"/>
              </a:lnSpc>
              <a:spcBef>
                <a:spcPts val="0"/>
              </a:spcBef>
              <a:spcAft>
                <a:spcPts val="0"/>
              </a:spcAft>
              <a:buNone/>
              <a:tabLst>
                <a:tab pos="270000" algn="l"/>
              </a:tabLst>
              <a:defRPr sz="12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Job title</a:t>
            </a:r>
            <a:br>
              <a:rPr lang="en-GB" dirty="0"/>
            </a:br>
            <a:br>
              <a:rPr lang="en-GB" dirty="0"/>
            </a:br>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 name="Footer Placeholder 3">
            <a:extLst>
              <a:ext uri="{FF2B5EF4-FFF2-40B4-BE49-F238E27FC236}">
                <a16:creationId xmlns:a16="http://schemas.microsoft.com/office/drawing/2014/main" id="{B8E75FD6-9424-784E-A80B-51A61B074693}"/>
              </a:ext>
            </a:extLst>
          </p:cNvPr>
          <p:cNvSpPr>
            <a:spLocks noGrp="1"/>
          </p:cNvSpPr>
          <p:nvPr>
            <p:ph type="ftr" sz="quarter" idx="29"/>
          </p:nvPr>
        </p:nvSpPr>
        <p:spPr/>
        <p:txBody>
          <a:bodyPr/>
          <a:lstStyle/>
          <a:p>
            <a:r>
              <a:rPr lang="en-US"/>
              <a:t>Presentation Name</a:t>
            </a:r>
            <a:endParaRPr lang="en-US" dirty="0"/>
          </a:p>
        </p:txBody>
      </p:sp>
      <p:sp>
        <p:nvSpPr>
          <p:cNvPr id="23" name="TextBox 22">
            <a:extLst>
              <a:ext uri="{FF2B5EF4-FFF2-40B4-BE49-F238E27FC236}">
                <a16:creationId xmlns:a16="http://schemas.microsoft.com/office/drawing/2014/main" id="{713A3237-A718-754A-8300-DF0F772E95B7}"/>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76BC265E-128E-C84D-8BF9-332C84B88480}"/>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115095804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act Details 1-8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p>
        </p:txBody>
      </p:sp>
      <p:sp>
        <p:nvSpPr>
          <p:cNvPr id="6" name="Picture Placeholder 5">
            <a:extLst>
              <a:ext uri="{FF2B5EF4-FFF2-40B4-BE49-F238E27FC236}">
                <a16:creationId xmlns:a16="http://schemas.microsoft.com/office/drawing/2014/main" id="{5AE119E6-8A28-5248-BF83-B6D0D43ABFCD}"/>
              </a:ext>
            </a:extLst>
          </p:cNvPr>
          <p:cNvSpPr>
            <a:spLocks noGrp="1"/>
          </p:cNvSpPr>
          <p:nvPr>
            <p:ph type="pic" sz="quarter" idx="12"/>
          </p:nvPr>
        </p:nvSpPr>
        <p:spPr>
          <a:xfrm>
            <a:off x="352425" y="1441450"/>
            <a:ext cx="972000" cy="97200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F348C498-3E67-5C45-A04D-79C850451F3E}"/>
              </a:ext>
            </a:extLst>
          </p:cNvPr>
          <p:cNvSpPr>
            <a:spLocks noGrp="1"/>
          </p:cNvSpPr>
          <p:nvPr>
            <p:ph type="body" sz="quarter" idx="21" hasCustomPrompt="1"/>
          </p:nvPr>
        </p:nvSpPr>
        <p:spPr>
          <a:xfrm>
            <a:off x="1447800"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5" name="Content Placeholder 4">
            <a:extLst>
              <a:ext uri="{FF2B5EF4-FFF2-40B4-BE49-F238E27FC236}">
                <a16:creationId xmlns:a16="http://schemas.microsoft.com/office/drawing/2014/main" id="{C3E2799F-4D0A-4847-9551-A4645FE542C3}"/>
              </a:ext>
            </a:extLst>
          </p:cNvPr>
          <p:cNvSpPr>
            <a:spLocks noGrp="1"/>
          </p:cNvSpPr>
          <p:nvPr>
            <p:ph sz="quarter" idx="22" hasCustomPrompt="1"/>
          </p:nvPr>
        </p:nvSpPr>
        <p:spPr>
          <a:xfrm>
            <a:off x="357720" y="2505467"/>
            <a:ext cx="299190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23" name="Text Placeholder 11">
            <a:extLst>
              <a:ext uri="{FF2B5EF4-FFF2-40B4-BE49-F238E27FC236}">
                <a16:creationId xmlns:a16="http://schemas.microsoft.com/office/drawing/2014/main" id="{1A806771-EE80-9E45-8780-1F1964C6008A}"/>
              </a:ext>
            </a:extLst>
          </p:cNvPr>
          <p:cNvSpPr>
            <a:spLocks noGrp="1"/>
          </p:cNvSpPr>
          <p:nvPr>
            <p:ph type="body" sz="quarter" idx="23" hasCustomPrompt="1"/>
          </p:nvPr>
        </p:nvSpPr>
        <p:spPr>
          <a:xfrm>
            <a:off x="1447800" y="199707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24" name="Picture Placeholder 5">
            <a:extLst>
              <a:ext uri="{FF2B5EF4-FFF2-40B4-BE49-F238E27FC236}">
                <a16:creationId xmlns:a16="http://schemas.microsoft.com/office/drawing/2014/main" id="{43D69BBE-C08A-D74A-8E22-AC84ADD51329}"/>
              </a:ext>
            </a:extLst>
          </p:cNvPr>
          <p:cNvSpPr>
            <a:spLocks noGrp="1"/>
          </p:cNvSpPr>
          <p:nvPr>
            <p:ph type="pic" sz="quarter" idx="24"/>
          </p:nvPr>
        </p:nvSpPr>
        <p:spPr>
          <a:xfrm>
            <a:off x="3353011" y="1441450"/>
            <a:ext cx="972000" cy="972000"/>
          </a:xfrm>
        </p:spPr>
        <p:txBody>
          <a:bodyPr anchor="ctr"/>
          <a:lstStyle>
            <a:lvl1pPr marL="0" indent="0" algn="ctr">
              <a:buNone/>
              <a:defRPr/>
            </a:lvl1pPr>
          </a:lstStyle>
          <a:p>
            <a:r>
              <a:rPr lang="en-US"/>
              <a:t>Click icon to add picture</a:t>
            </a:r>
            <a:endParaRPr lang="en-US" dirty="0"/>
          </a:p>
        </p:txBody>
      </p:sp>
      <p:sp>
        <p:nvSpPr>
          <p:cNvPr id="25" name="Text Placeholder 11">
            <a:extLst>
              <a:ext uri="{FF2B5EF4-FFF2-40B4-BE49-F238E27FC236}">
                <a16:creationId xmlns:a16="http://schemas.microsoft.com/office/drawing/2014/main" id="{DF8737FD-326C-C544-A191-54E6AEBEF014}"/>
              </a:ext>
            </a:extLst>
          </p:cNvPr>
          <p:cNvSpPr>
            <a:spLocks noGrp="1"/>
          </p:cNvSpPr>
          <p:nvPr>
            <p:ph type="body" sz="quarter" idx="25" hasCustomPrompt="1"/>
          </p:nvPr>
        </p:nvSpPr>
        <p:spPr>
          <a:xfrm>
            <a:off x="4448386"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26" name="Content Placeholder 4">
            <a:extLst>
              <a:ext uri="{FF2B5EF4-FFF2-40B4-BE49-F238E27FC236}">
                <a16:creationId xmlns:a16="http://schemas.microsoft.com/office/drawing/2014/main" id="{0458898B-5813-1E4D-B44F-63DE9BABDDA6}"/>
              </a:ext>
            </a:extLst>
          </p:cNvPr>
          <p:cNvSpPr>
            <a:spLocks noGrp="1"/>
          </p:cNvSpPr>
          <p:nvPr>
            <p:ph sz="quarter" idx="26" hasCustomPrompt="1"/>
          </p:nvPr>
        </p:nvSpPr>
        <p:spPr>
          <a:xfrm>
            <a:off x="3358306" y="2505467"/>
            <a:ext cx="299190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27" name="Text Placeholder 11">
            <a:extLst>
              <a:ext uri="{FF2B5EF4-FFF2-40B4-BE49-F238E27FC236}">
                <a16:creationId xmlns:a16="http://schemas.microsoft.com/office/drawing/2014/main" id="{956C07A0-3CA0-AE4C-99D8-5D63A10DD129}"/>
              </a:ext>
            </a:extLst>
          </p:cNvPr>
          <p:cNvSpPr>
            <a:spLocks noGrp="1"/>
          </p:cNvSpPr>
          <p:nvPr>
            <p:ph type="body" sz="quarter" idx="27" hasCustomPrompt="1"/>
          </p:nvPr>
        </p:nvSpPr>
        <p:spPr>
          <a:xfrm>
            <a:off x="4448386" y="199707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28" name="Picture Placeholder 5">
            <a:extLst>
              <a:ext uri="{FF2B5EF4-FFF2-40B4-BE49-F238E27FC236}">
                <a16:creationId xmlns:a16="http://schemas.microsoft.com/office/drawing/2014/main" id="{2FFB6613-2CF1-D342-ADBA-32341BE5F9EE}"/>
              </a:ext>
            </a:extLst>
          </p:cNvPr>
          <p:cNvSpPr>
            <a:spLocks noGrp="1"/>
          </p:cNvSpPr>
          <p:nvPr>
            <p:ph type="pic" sz="quarter" idx="28"/>
          </p:nvPr>
        </p:nvSpPr>
        <p:spPr>
          <a:xfrm>
            <a:off x="6350211" y="1441450"/>
            <a:ext cx="972000" cy="972000"/>
          </a:xfrm>
        </p:spPr>
        <p:txBody>
          <a:bodyPr anchor="ctr"/>
          <a:lstStyle>
            <a:lvl1pPr marL="0" indent="0" algn="ctr">
              <a:buNone/>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A651183C-7849-2E41-A00C-2140723814D2}"/>
              </a:ext>
            </a:extLst>
          </p:cNvPr>
          <p:cNvSpPr>
            <a:spLocks noGrp="1"/>
          </p:cNvSpPr>
          <p:nvPr>
            <p:ph type="body" sz="quarter" idx="29" hasCustomPrompt="1"/>
          </p:nvPr>
        </p:nvSpPr>
        <p:spPr>
          <a:xfrm>
            <a:off x="7442199"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30" name="Content Placeholder 4">
            <a:extLst>
              <a:ext uri="{FF2B5EF4-FFF2-40B4-BE49-F238E27FC236}">
                <a16:creationId xmlns:a16="http://schemas.microsoft.com/office/drawing/2014/main" id="{20328701-1D63-DC45-9A58-EF1601DE35C5}"/>
              </a:ext>
            </a:extLst>
          </p:cNvPr>
          <p:cNvSpPr>
            <a:spLocks noGrp="1"/>
          </p:cNvSpPr>
          <p:nvPr>
            <p:ph sz="quarter" idx="30" hasCustomPrompt="1"/>
          </p:nvPr>
        </p:nvSpPr>
        <p:spPr>
          <a:xfrm>
            <a:off x="6352119" y="2505467"/>
            <a:ext cx="299190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1" name="Text Placeholder 11">
            <a:extLst>
              <a:ext uri="{FF2B5EF4-FFF2-40B4-BE49-F238E27FC236}">
                <a16:creationId xmlns:a16="http://schemas.microsoft.com/office/drawing/2014/main" id="{A4635A8D-52AD-454B-8EC0-3063BCB55A21}"/>
              </a:ext>
            </a:extLst>
          </p:cNvPr>
          <p:cNvSpPr>
            <a:spLocks noGrp="1"/>
          </p:cNvSpPr>
          <p:nvPr>
            <p:ph type="body" sz="quarter" idx="31" hasCustomPrompt="1"/>
          </p:nvPr>
        </p:nvSpPr>
        <p:spPr>
          <a:xfrm>
            <a:off x="7442199" y="199707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32" name="Picture Placeholder 5">
            <a:extLst>
              <a:ext uri="{FF2B5EF4-FFF2-40B4-BE49-F238E27FC236}">
                <a16:creationId xmlns:a16="http://schemas.microsoft.com/office/drawing/2014/main" id="{2C2EC342-6A19-FA48-9398-A91C59483EC7}"/>
              </a:ext>
            </a:extLst>
          </p:cNvPr>
          <p:cNvSpPr>
            <a:spLocks noGrp="1"/>
          </p:cNvSpPr>
          <p:nvPr>
            <p:ph type="pic" sz="quarter" idx="32"/>
          </p:nvPr>
        </p:nvSpPr>
        <p:spPr>
          <a:xfrm>
            <a:off x="9347411" y="1441450"/>
            <a:ext cx="972000" cy="972000"/>
          </a:xfrm>
        </p:spPr>
        <p:txBody>
          <a:bodyPr anchor="ctr"/>
          <a:lstStyle>
            <a:lvl1pPr marL="0" indent="0" algn="ctr">
              <a:buNone/>
              <a:defRPr/>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042EB4EC-CD15-C943-AF1E-12599D7D88C9}"/>
              </a:ext>
            </a:extLst>
          </p:cNvPr>
          <p:cNvSpPr>
            <a:spLocks noGrp="1"/>
          </p:cNvSpPr>
          <p:nvPr>
            <p:ph type="body" sz="quarter" idx="33" hasCustomPrompt="1"/>
          </p:nvPr>
        </p:nvSpPr>
        <p:spPr>
          <a:xfrm>
            <a:off x="10442786"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34" name="Content Placeholder 4">
            <a:extLst>
              <a:ext uri="{FF2B5EF4-FFF2-40B4-BE49-F238E27FC236}">
                <a16:creationId xmlns:a16="http://schemas.microsoft.com/office/drawing/2014/main" id="{4DFA7F44-CED3-2C41-9F8A-46221ED5A709}"/>
              </a:ext>
            </a:extLst>
          </p:cNvPr>
          <p:cNvSpPr>
            <a:spLocks noGrp="1"/>
          </p:cNvSpPr>
          <p:nvPr>
            <p:ph sz="quarter" idx="34" hasCustomPrompt="1"/>
          </p:nvPr>
        </p:nvSpPr>
        <p:spPr>
          <a:xfrm>
            <a:off x="9352706" y="2505467"/>
            <a:ext cx="249025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5" name="Text Placeholder 11">
            <a:extLst>
              <a:ext uri="{FF2B5EF4-FFF2-40B4-BE49-F238E27FC236}">
                <a16:creationId xmlns:a16="http://schemas.microsoft.com/office/drawing/2014/main" id="{4DFE569F-98AE-904E-A832-C5DDF93B4584}"/>
              </a:ext>
            </a:extLst>
          </p:cNvPr>
          <p:cNvSpPr>
            <a:spLocks noGrp="1"/>
          </p:cNvSpPr>
          <p:nvPr>
            <p:ph type="body" sz="quarter" idx="35" hasCustomPrompt="1"/>
          </p:nvPr>
        </p:nvSpPr>
        <p:spPr>
          <a:xfrm>
            <a:off x="10442786" y="199707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36" name="Picture Placeholder 5">
            <a:extLst>
              <a:ext uri="{FF2B5EF4-FFF2-40B4-BE49-F238E27FC236}">
                <a16:creationId xmlns:a16="http://schemas.microsoft.com/office/drawing/2014/main" id="{1A609B95-E3D6-A340-8265-D9A64132B96A}"/>
              </a:ext>
            </a:extLst>
          </p:cNvPr>
          <p:cNvSpPr>
            <a:spLocks noGrp="1"/>
          </p:cNvSpPr>
          <p:nvPr>
            <p:ph type="pic" sz="quarter" idx="36"/>
          </p:nvPr>
        </p:nvSpPr>
        <p:spPr>
          <a:xfrm>
            <a:off x="352425" y="3920490"/>
            <a:ext cx="972000" cy="972000"/>
          </a:xfrm>
        </p:spPr>
        <p:txBody>
          <a:bodyPr anchor="ctr"/>
          <a:lstStyle>
            <a:lvl1pPr marL="0" indent="0" algn="ctr">
              <a:buNone/>
              <a:defRPr/>
            </a:lvl1pPr>
          </a:lstStyle>
          <a:p>
            <a:r>
              <a:rPr lang="en-US"/>
              <a:t>Click icon to add picture</a:t>
            </a:r>
            <a:endParaRPr lang="en-US" dirty="0"/>
          </a:p>
        </p:txBody>
      </p:sp>
      <p:sp>
        <p:nvSpPr>
          <p:cNvPr id="37" name="Text Placeholder 11">
            <a:extLst>
              <a:ext uri="{FF2B5EF4-FFF2-40B4-BE49-F238E27FC236}">
                <a16:creationId xmlns:a16="http://schemas.microsoft.com/office/drawing/2014/main" id="{763AC1A2-2A94-C04A-8F1F-CEDFBBCA3B2F}"/>
              </a:ext>
            </a:extLst>
          </p:cNvPr>
          <p:cNvSpPr>
            <a:spLocks noGrp="1"/>
          </p:cNvSpPr>
          <p:nvPr>
            <p:ph type="body" sz="quarter" idx="37" hasCustomPrompt="1"/>
          </p:nvPr>
        </p:nvSpPr>
        <p:spPr>
          <a:xfrm>
            <a:off x="1447800"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38" name="Content Placeholder 4">
            <a:extLst>
              <a:ext uri="{FF2B5EF4-FFF2-40B4-BE49-F238E27FC236}">
                <a16:creationId xmlns:a16="http://schemas.microsoft.com/office/drawing/2014/main" id="{25C3CF78-1F88-F94D-92AB-D2E1CA6768D6}"/>
              </a:ext>
            </a:extLst>
          </p:cNvPr>
          <p:cNvSpPr>
            <a:spLocks noGrp="1"/>
          </p:cNvSpPr>
          <p:nvPr>
            <p:ph sz="quarter" idx="38" hasCustomPrompt="1"/>
          </p:nvPr>
        </p:nvSpPr>
        <p:spPr>
          <a:xfrm>
            <a:off x="357720" y="4984507"/>
            <a:ext cx="299190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9" name="Text Placeholder 11">
            <a:extLst>
              <a:ext uri="{FF2B5EF4-FFF2-40B4-BE49-F238E27FC236}">
                <a16:creationId xmlns:a16="http://schemas.microsoft.com/office/drawing/2014/main" id="{1A4438BD-BD3A-6D4A-B815-C74EA924A3DA}"/>
              </a:ext>
            </a:extLst>
          </p:cNvPr>
          <p:cNvSpPr>
            <a:spLocks noGrp="1"/>
          </p:cNvSpPr>
          <p:nvPr>
            <p:ph type="body" sz="quarter" idx="39" hasCustomPrompt="1"/>
          </p:nvPr>
        </p:nvSpPr>
        <p:spPr>
          <a:xfrm>
            <a:off x="1447800" y="447611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40" name="Picture Placeholder 5">
            <a:extLst>
              <a:ext uri="{FF2B5EF4-FFF2-40B4-BE49-F238E27FC236}">
                <a16:creationId xmlns:a16="http://schemas.microsoft.com/office/drawing/2014/main" id="{E11F97EF-9D3C-774E-AFA1-72AB695CAC87}"/>
              </a:ext>
            </a:extLst>
          </p:cNvPr>
          <p:cNvSpPr>
            <a:spLocks noGrp="1"/>
          </p:cNvSpPr>
          <p:nvPr>
            <p:ph type="pic" sz="quarter" idx="40"/>
          </p:nvPr>
        </p:nvSpPr>
        <p:spPr>
          <a:xfrm>
            <a:off x="3353011" y="3920490"/>
            <a:ext cx="972000" cy="972000"/>
          </a:xfrm>
        </p:spPr>
        <p:txBody>
          <a:bodyPr anchor="ctr"/>
          <a:lstStyle>
            <a:lvl1pPr marL="0" indent="0" algn="ctr">
              <a:buNone/>
              <a:defRPr/>
            </a:lvl1pPr>
          </a:lstStyle>
          <a:p>
            <a:r>
              <a:rPr lang="en-US"/>
              <a:t>Click icon to add picture</a:t>
            </a:r>
            <a:endParaRPr lang="en-US" dirty="0"/>
          </a:p>
        </p:txBody>
      </p:sp>
      <p:sp>
        <p:nvSpPr>
          <p:cNvPr id="41" name="Text Placeholder 11">
            <a:extLst>
              <a:ext uri="{FF2B5EF4-FFF2-40B4-BE49-F238E27FC236}">
                <a16:creationId xmlns:a16="http://schemas.microsoft.com/office/drawing/2014/main" id="{9462D5A9-36E9-404D-BF1F-3D357DACDB7F}"/>
              </a:ext>
            </a:extLst>
          </p:cNvPr>
          <p:cNvSpPr>
            <a:spLocks noGrp="1"/>
          </p:cNvSpPr>
          <p:nvPr>
            <p:ph type="body" sz="quarter" idx="41" hasCustomPrompt="1"/>
          </p:nvPr>
        </p:nvSpPr>
        <p:spPr>
          <a:xfrm>
            <a:off x="4448386"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42" name="Content Placeholder 4">
            <a:extLst>
              <a:ext uri="{FF2B5EF4-FFF2-40B4-BE49-F238E27FC236}">
                <a16:creationId xmlns:a16="http://schemas.microsoft.com/office/drawing/2014/main" id="{57A5886A-4930-0649-98CE-5D47A7AB8E77}"/>
              </a:ext>
            </a:extLst>
          </p:cNvPr>
          <p:cNvSpPr>
            <a:spLocks noGrp="1"/>
          </p:cNvSpPr>
          <p:nvPr>
            <p:ph sz="quarter" idx="42" hasCustomPrompt="1"/>
          </p:nvPr>
        </p:nvSpPr>
        <p:spPr>
          <a:xfrm>
            <a:off x="3358306" y="4984507"/>
            <a:ext cx="299190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3" name="Text Placeholder 11">
            <a:extLst>
              <a:ext uri="{FF2B5EF4-FFF2-40B4-BE49-F238E27FC236}">
                <a16:creationId xmlns:a16="http://schemas.microsoft.com/office/drawing/2014/main" id="{BD8B8D48-43CA-7046-B9D2-59CC8B83E28C}"/>
              </a:ext>
            </a:extLst>
          </p:cNvPr>
          <p:cNvSpPr>
            <a:spLocks noGrp="1"/>
          </p:cNvSpPr>
          <p:nvPr>
            <p:ph type="body" sz="quarter" idx="43" hasCustomPrompt="1"/>
          </p:nvPr>
        </p:nvSpPr>
        <p:spPr>
          <a:xfrm>
            <a:off x="4448386" y="447611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44" name="Picture Placeholder 5">
            <a:extLst>
              <a:ext uri="{FF2B5EF4-FFF2-40B4-BE49-F238E27FC236}">
                <a16:creationId xmlns:a16="http://schemas.microsoft.com/office/drawing/2014/main" id="{D0CC426F-B3C2-2849-85CE-849183086473}"/>
              </a:ext>
            </a:extLst>
          </p:cNvPr>
          <p:cNvSpPr>
            <a:spLocks noGrp="1"/>
          </p:cNvSpPr>
          <p:nvPr>
            <p:ph type="pic" sz="quarter" idx="44"/>
          </p:nvPr>
        </p:nvSpPr>
        <p:spPr>
          <a:xfrm>
            <a:off x="6346824" y="3920490"/>
            <a:ext cx="972000" cy="972000"/>
          </a:xfrm>
        </p:spPr>
        <p:txBody>
          <a:bodyPr anchor="ctr"/>
          <a:lstStyle>
            <a:lvl1pPr marL="0" indent="0" algn="ctr">
              <a:buNone/>
              <a:defRPr/>
            </a:lvl1pPr>
          </a:lstStyle>
          <a:p>
            <a:r>
              <a:rPr lang="en-US"/>
              <a:t>Click icon to add picture</a:t>
            </a:r>
            <a:endParaRPr lang="en-US" dirty="0"/>
          </a:p>
        </p:txBody>
      </p:sp>
      <p:sp>
        <p:nvSpPr>
          <p:cNvPr id="45" name="Text Placeholder 11">
            <a:extLst>
              <a:ext uri="{FF2B5EF4-FFF2-40B4-BE49-F238E27FC236}">
                <a16:creationId xmlns:a16="http://schemas.microsoft.com/office/drawing/2014/main" id="{DDF03420-58CF-FB47-B30D-5961982BDF6A}"/>
              </a:ext>
            </a:extLst>
          </p:cNvPr>
          <p:cNvSpPr>
            <a:spLocks noGrp="1"/>
          </p:cNvSpPr>
          <p:nvPr>
            <p:ph type="body" sz="quarter" idx="45" hasCustomPrompt="1"/>
          </p:nvPr>
        </p:nvSpPr>
        <p:spPr>
          <a:xfrm>
            <a:off x="7442199"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46" name="Content Placeholder 4">
            <a:extLst>
              <a:ext uri="{FF2B5EF4-FFF2-40B4-BE49-F238E27FC236}">
                <a16:creationId xmlns:a16="http://schemas.microsoft.com/office/drawing/2014/main" id="{C9FFBBDC-D28E-8745-94EF-3996BD28CFBC}"/>
              </a:ext>
            </a:extLst>
          </p:cNvPr>
          <p:cNvSpPr>
            <a:spLocks noGrp="1"/>
          </p:cNvSpPr>
          <p:nvPr>
            <p:ph sz="quarter" idx="46" hasCustomPrompt="1"/>
          </p:nvPr>
        </p:nvSpPr>
        <p:spPr>
          <a:xfrm>
            <a:off x="6352119" y="4984507"/>
            <a:ext cx="299190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7" name="Text Placeholder 11">
            <a:extLst>
              <a:ext uri="{FF2B5EF4-FFF2-40B4-BE49-F238E27FC236}">
                <a16:creationId xmlns:a16="http://schemas.microsoft.com/office/drawing/2014/main" id="{35BFE593-F05A-B946-974E-DD3E279FC822}"/>
              </a:ext>
            </a:extLst>
          </p:cNvPr>
          <p:cNvSpPr>
            <a:spLocks noGrp="1"/>
          </p:cNvSpPr>
          <p:nvPr>
            <p:ph type="body" sz="quarter" idx="47" hasCustomPrompt="1"/>
          </p:nvPr>
        </p:nvSpPr>
        <p:spPr>
          <a:xfrm>
            <a:off x="7442199" y="447611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48" name="Picture Placeholder 5">
            <a:extLst>
              <a:ext uri="{FF2B5EF4-FFF2-40B4-BE49-F238E27FC236}">
                <a16:creationId xmlns:a16="http://schemas.microsoft.com/office/drawing/2014/main" id="{92DF1889-3E91-1049-B608-F04B272485CB}"/>
              </a:ext>
            </a:extLst>
          </p:cNvPr>
          <p:cNvSpPr>
            <a:spLocks noGrp="1"/>
          </p:cNvSpPr>
          <p:nvPr>
            <p:ph type="pic" sz="quarter" idx="48"/>
          </p:nvPr>
        </p:nvSpPr>
        <p:spPr>
          <a:xfrm>
            <a:off x="9347411" y="3920490"/>
            <a:ext cx="972000" cy="972000"/>
          </a:xfrm>
        </p:spPr>
        <p:txBody>
          <a:bodyPr anchor="ctr"/>
          <a:lstStyle>
            <a:lvl1pPr marL="0" indent="0" algn="ctr">
              <a:buNone/>
              <a:defRPr/>
            </a:lvl1pPr>
          </a:lstStyle>
          <a:p>
            <a:r>
              <a:rPr lang="en-US"/>
              <a:t>Click icon to add picture</a:t>
            </a:r>
            <a:endParaRPr lang="en-US" dirty="0"/>
          </a:p>
        </p:txBody>
      </p:sp>
      <p:sp>
        <p:nvSpPr>
          <p:cNvPr id="49" name="Text Placeholder 11">
            <a:extLst>
              <a:ext uri="{FF2B5EF4-FFF2-40B4-BE49-F238E27FC236}">
                <a16:creationId xmlns:a16="http://schemas.microsoft.com/office/drawing/2014/main" id="{723EDB4A-EBDF-3342-B1A9-20E9474390A7}"/>
              </a:ext>
            </a:extLst>
          </p:cNvPr>
          <p:cNvSpPr>
            <a:spLocks noGrp="1"/>
          </p:cNvSpPr>
          <p:nvPr>
            <p:ph type="body" sz="quarter" idx="49" hasCustomPrompt="1"/>
          </p:nvPr>
        </p:nvSpPr>
        <p:spPr>
          <a:xfrm>
            <a:off x="10442786"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50" name="Content Placeholder 4">
            <a:extLst>
              <a:ext uri="{FF2B5EF4-FFF2-40B4-BE49-F238E27FC236}">
                <a16:creationId xmlns:a16="http://schemas.microsoft.com/office/drawing/2014/main" id="{C003CF38-1D7A-BE4F-B860-F16E44AE17C1}"/>
              </a:ext>
            </a:extLst>
          </p:cNvPr>
          <p:cNvSpPr>
            <a:spLocks noGrp="1"/>
          </p:cNvSpPr>
          <p:nvPr>
            <p:ph sz="quarter" idx="50" hasCustomPrompt="1"/>
          </p:nvPr>
        </p:nvSpPr>
        <p:spPr>
          <a:xfrm>
            <a:off x="9352706" y="4984507"/>
            <a:ext cx="249025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51" name="Text Placeholder 11">
            <a:extLst>
              <a:ext uri="{FF2B5EF4-FFF2-40B4-BE49-F238E27FC236}">
                <a16:creationId xmlns:a16="http://schemas.microsoft.com/office/drawing/2014/main" id="{F67E36D9-F362-7246-9379-3778A4C36695}"/>
              </a:ext>
            </a:extLst>
          </p:cNvPr>
          <p:cNvSpPr>
            <a:spLocks noGrp="1"/>
          </p:cNvSpPr>
          <p:nvPr>
            <p:ph type="body" sz="quarter" idx="51" hasCustomPrompt="1"/>
          </p:nvPr>
        </p:nvSpPr>
        <p:spPr>
          <a:xfrm>
            <a:off x="10442786" y="4476115"/>
            <a:ext cx="1400175" cy="444500"/>
          </a:xfrm>
        </p:spPr>
        <p:txBody>
          <a:bodyPr anchor="t">
            <a:normAutofit/>
          </a:bodyPr>
          <a:lstStyle>
            <a:lvl1pPr marL="0" indent="0">
              <a:buNone/>
              <a:defRPr sz="1000" b="0">
                <a:solidFill>
                  <a:schemeClr val="tx1">
                    <a:lumMod val="65000"/>
                    <a:lumOff val="35000"/>
                  </a:schemeClr>
                </a:solidFill>
              </a:defRPr>
            </a:lvl1pPr>
          </a:lstStyle>
          <a:p>
            <a:pPr lvl="0"/>
            <a:r>
              <a:rPr lang="en-GB" dirty="0"/>
              <a:t>Job title</a:t>
            </a:r>
          </a:p>
        </p:txBody>
      </p:sp>
      <p:sp>
        <p:nvSpPr>
          <p:cNvPr id="4" name="Footer Placeholder 3">
            <a:extLst>
              <a:ext uri="{FF2B5EF4-FFF2-40B4-BE49-F238E27FC236}">
                <a16:creationId xmlns:a16="http://schemas.microsoft.com/office/drawing/2014/main" id="{682BA516-4053-1543-9182-724BB291167C}"/>
              </a:ext>
            </a:extLst>
          </p:cNvPr>
          <p:cNvSpPr>
            <a:spLocks noGrp="1"/>
          </p:cNvSpPr>
          <p:nvPr>
            <p:ph type="ftr" sz="quarter" idx="52"/>
          </p:nvPr>
        </p:nvSpPr>
        <p:spPr/>
        <p:txBody>
          <a:bodyPr/>
          <a:lstStyle/>
          <a:p>
            <a:r>
              <a:rPr lang="en-US"/>
              <a:t>Presentation Name</a:t>
            </a:r>
            <a:endParaRPr lang="en-US" dirty="0"/>
          </a:p>
        </p:txBody>
      </p:sp>
      <p:sp>
        <p:nvSpPr>
          <p:cNvPr id="52" name="TextBox 51">
            <a:extLst>
              <a:ext uri="{FF2B5EF4-FFF2-40B4-BE49-F238E27FC236}">
                <a16:creationId xmlns:a16="http://schemas.microsoft.com/office/drawing/2014/main" id="{8D1138B1-1DBE-B04B-BB8B-6A6D07A5B6AD}"/>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1FC83E54-EFE3-BE45-AA6C-8774F25008F8}"/>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79546160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Details 2 Leads">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B2A26395-7ED4-3248-9A87-086AA0707E11}"/>
              </a:ext>
            </a:extLst>
          </p:cNvPr>
          <p:cNvSpPr/>
          <p:nvPr/>
        </p:nvSpPr>
        <p:spPr>
          <a:xfrm>
            <a:off x="0" y="1189038"/>
            <a:ext cx="3098800" cy="4943474"/>
          </a:xfrm>
          <a:prstGeom prst="rect">
            <a:avLst/>
          </a:prstGeom>
          <a:gradFill>
            <a:gsLst>
              <a:gs pos="0">
                <a:srgbClr val="CE0E2D"/>
              </a:gs>
              <a:gs pos="100000">
                <a:srgbClr val="9B0B2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03AD154-A762-A64E-A7E8-B522C0478239}"/>
              </a:ext>
            </a:extLst>
          </p:cNvPr>
          <p:cNvSpPr/>
          <p:nvPr/>
        </p:nvSpPr>
        <p:spPr>
          <a:xfrm>
            <a:off x="0" y="1189038"/>
            <a:ext cx="3098800" cy="4943474"/>
          </a:xfrm>
          <a:prstGeom prst="rect">
            <a:avLst/>
          </a:prstGeom>
          <a:gradFill>
            <a:gsLst>
              <a:gs pos="0">
                <a:srgbClr val="CE0E2D"/>
              </a:gs>
              <a:gs pos="100000">
                <a:srgbClr val="9B0B2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p>
        </p:txBody>
      </p:sp>
      <p:sp>
        <p:nvSpPr>
          <p:cNvPr id="6" name="Picture Placeholder 5">
            <a:extLst>
              <a:ext uri="{FF2B5EF4-FFF2-40B4-BE49-F238E27FC236}">
                <a16:creationId xmlns:a16="http://schemas.microsoft.com/office/drawing/2014/main" id="{5AE119E6-8A28-5248-BF83-B6D0D43ABFCD}"/>
              </a:ext>
            </a:extLst>
          </p:cNvPr>
          <p:cNvSpPr>
            <a:spLocks noGrp="1"/>
          </p:cNvSpPr>
          <p:nvPr>
            <p:ph type="pic" sz="quarter" idx="12"/>
          </p:nvPr>
        </p:nvSpPr>
        <p:spPr>
          <a:xfrm>
            <a:off x="352425" y="1441450"/>
            <a:ext cx="972000" cy="97200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F348C498-3E67-5C45-A04D-79C850451F3E}"/>
              </a:ext>
            </a:extLst>
          </p:cNvPr>
          <p:cNvSpPr>
            <a:spLocks noGrp="1"/>
          </p:cNvSpPr>
          <p:nvPr>
            <p:ph type="body" sz="quarter" idx="21" hasCustomPrompt="1"/>
          </p:nvPr>
        </p:nvSpPr>
        <p:spPr>
          <a:xfrm>
            <a:off x="1447800" y="1441450"/>
            <a:ext cx="1400175" cy="514350"/>
          </a:xfrm>
        </p:spPr>
        <p:txBody>
          <a:bodyPr anchor="b">
            <a:normAutofit/>
          </a:bodyPr>
          <a:lstStyle>
            <a:lvl1pPr marL="0" indent="0">
              <a:buNone/>
              <a:defRPr sz="1200" b="1">
                <a:solidFill>
                  <a:schemeClr val="bg1"/>
                </a:solidFill>
              </a:defRPr>
            </a:lvl1pPr>
          </a:lstStyle>
          <a:p>
            <a:pPr lvl="0"/>
            <a:r>
              <a:rPr lang="en-GB" dirty="0" err="1"/>
              <a:t>Firstname</a:t>
            </a:r>
            <a:r>
              <a:rPr lang="en-GB" dirty="0"/>
              <a:t> </a:t>
            </a:r>
            <a:r>
              <a:rPr lang="en-GB" dirty="0" err="1"/>
              <a:t>Lastname</a:t>
            </a:r>
            <a:endParaRPr lang="en-GB" dirty="0"/>
          </a:p>
        </p:txBody>
      </p:sp>
      <p:sp>
        <p:nvSpPr>
          <p:cNvPr id="5" name="Content Placeholder 4">
            <a:extLst>
              <a:ext uri="{FF2B5EF4-FFF2-40B4-BE49-F238E27FC236}">
                <a16:creationId xmlns:a16="http://schemas.microsoft.com/office/drawing/2014/main" id="{C3E2799F-4D0A-4847-9551-A4645FE542C3}"/>
              </a:ext>
            </a:extLst>
          </p:cNvPr>
          <p:cNvSpPr>
            <a:spLocks noGrp="1"/>
          </p:cNvSpPr>
          <p:nvPr>
            <p:ph sz="quarter" idx="22" hasCustomPrompt="1"/>
          </p:nvPr>
        </p:nvSpPr>
        <p:spPr>
          <a:xfrm>
            <a:off x="357720" y="2505467"/>
            <a:ext cx="2991905" cy="923533"/>
          </a:xfrm>
        </p:spPr>
        <p:txBody>
          <a:bodyPr>
            <a:normAutofit/>
          </a:bodyPr>
          <a:lstStyle>
            <a:lvl1pPr marL="0" indent="0" defTabSz="270000">
              <a:lnSpc>
                <a:spcPct val="100000"/>
              </a:lnSpc>
              <a:spcBef>
                <a:spcPts val="0"/>
              </a:spcBef>
              <a:spcAft>
                <a:spcPts val="0"/>
              </a:spcAft>
              <a:buNone/>
              <a:tabLst>
                <a:tab pos="270000" algn="l"/>
              </a:tabLst>
              <a:defRPr sz="1000">
                <a:solidFill>
                  <a:schemeClr val="bg1"/>
                </a:solidFill>
              </a:defRPr>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23" name="Text Placeholder 11">
            <a:extLst>
              <a:ext uri="{FF2B5EF4-FFF2-40B4-BE49-F238E27FC236}">
                <a16:creationId xmlns:a16="http://schemas.microsoft.com/office/drawing/2014/main" id="{1A806771-EE80-9E45-8780-1F1964C6008A}"/>
              </a:ext>
            </a:extLst>
          </p:cNvPr>
          <p:cNvSpPr>
            <a:spLocks noGrp="1"/>
          </p:cNvSpPr>
          <p:nvPr>
            <p:ph type="body" sz="quarter" idx="23" hasCustomPrompt="1"/>
          </p:nvPr>
        </p:nvSpPr>
        <p:spPr>
          <a:xfrm>
            <a:off x="1447800" y="1997075"/>
            <a:ext cx="1400175" cy="444500"/>
          </a:xfrm>
        </p:spPr>
        <p:txBody>
          <a:bodyPr anchor="t">
            <a:normAutofit/>
          </a:bodyPr>
          <a:lstStyle>
            <a:lvl1pPr marL="0" indent="0">
              <a:buNone/>
              <a:defRPr sz="1000" b="0">
                <a:solidFill>
                  <a:schemeClr val="bg1"/>
                </a:solidFill>
              </a:defRPr>
            </a:lvl1pPr>
          </a:lstStyle>
          <a:p>
            <a:pPr lvl="0"/>
            <a:r>
              <a:rPr lang="en-GB" dirty="0"/>
              <a:t>Job title</a:t>
            </a:r>
          </a:p>
        </p:txBody>
      </p:sp>
      <p:sp>
        <p:nvSpPr>
          <p:cNvPr id="24" name="Picture Placeholder 5">
            <a:extLst>
              <a:ext uri="{FF2B5EF4-FFF2-40B4-BE49-F238E27FC236}">
                <a16:creationId xmlns:a16="http://schemas.microsoft.com/office/drawing/2014/main" id="{43D69BBE-C08A-D74A-8E22-AC84ADD51329}"/>
              </a:ext>
            </a:extLst>
          </p:cNvPr>
          <p:cNvSpPr>
            <a:spLocks noGrp="1"/>
          </p:cNvSpPr>
          <p:nvPr>
            <p:ph type="pic" sz="quarter" idx="24"/>
          </p:nvPr>
        </p:nvSpPr>
        <p:spPr>
          <a:xfrm>
            <a:off x="3353011" y="1441450"/>
            <a:ext cx="972000" cy="972000"/>
          </a:xfrm>
        </p:spPr>
        <p:txBody>
          <a:bodyPr anchor="ctr"/>
          <a:lstStyle>
            <a:lvl1pPr marL="0" indent="0" algn="ctr">
              <a:buNone/>
              <a:defRPr/>
            </a:lvl1pPr>
          </a:lstStyle>
          <a:p>
            <a:r>
              <a:rPr lang="en-US"/>
              <a:t>Click icon to add picture</a:t>
            </a:r>
            <a:endParaRPr lang="en-US" dirty="0"/>
          </a:p>
        </p:txBody>
      </p:sp>
      <p:sp>
        <p:nvSpPr>
          <p:cNvPr id="25" name="Text Placeholder 11">
            <a:extLst>
              <a:ext uri="{FF2B5EF4-FFF2-40B4-BE49-F238E27FC236}">
                <a16:creationId xmlns:a16="http://schemas.microsoft.com/office/drawing/2014/main" id="{DF8737FD-326C-C544-A191-54E6AEBEF014}"/>
              </a:ext>
            </a:extLst>
          </p:cNvPr>
          <p:cNvSpPr>
            <a:spLocks noGrp="1"/>
          </p:cNvSpPr>
          <p:nvPr>
            <p:ph type="body" sz="quarter" idx="25" hasCustomPrompt="1"/>
          </p:nvPr>
        </p:nvSpPr>
        <p:spPr>
          <a:xfrm>
            <a:off x="4448386"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26" name="Content Placeholder 4">
            <a:extLst>
              <a:ext uri="{FF2B5EF4-FFF2-40B4-BE49-F238E27FC236}">
                <a16:creationId xmlns:a16="http://schemas.microsoft.com/office/drawing/2014/main" id="{0458898B-5813-1E4D-B44F-63DE9BABDDA6}"/>
              </a:ext>
            </a:extLst>
          </p:cNvPr>
          <p:cNvSpPr>
            <a:spLocks noGrp="1"/>
          </p:cNvSpPr>
          <p:nvPr>
            <p:ph sz="quarter" idx="26" hasCustomPrompt="1"/>
          </p:nvPr>
        </p:nvSpPr>
        <p:spPr>
          <a:xfrm>
            <a:off x="3358306" y="2505467"/>
            <a:ext cx="299190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27" name="Text Placeholder 11">
            <a:extLst>
              <a:ext uri="{FF2B5EF4-FFF2-40B4-BE49-F238E27FC236}">
                <a16:creationId xmlns:a16="http://schemas.microsoft.com/office/drawing/2014/main" id="{956C07A0-3CA0-AE4C-99D8-5D63A10DD129}"/>
              </a:ext>
            </a:extLst>
          </p:cNvPr>
          <p:cNvSpPr>
            <a:spLocks noGrp="1"/>
          </p:cNvSpPr>
          <p:nvPr>
            <p:ph type="body" sz="quarter" idx="27" hasCustomPrompt="1"/>
          </p:nvPr>
        </p:nvSpPr>
        <p:spPr>
          <a:xfrm>
            <a:off x="4448386" y="1997075"/>
            <a:ext cx="1400175" cy="444500"/>
          </a:xfrm>
        </p:spPr>
        <p:txBody>
          <a:bodyPr anchor="t">
            <a:normAutofit/>
          </a:bodyPr>
          <a:lstStyle>
            <a:lvl1pPr marL="0" indent="0">
              <a:buNone/>
              <a:defRPr sz="1000" b="0">
                <a:solidFill>
                  <a:schemeClr val="tx1"/>
                </a:solidFill>
              </a:defRPr>
            </a:lvl1pPr>
          </a:lstStyle>
          <a:p>
            <a:pPr lvl="0"/>
            <a:r>
              <a:rPr lang="en-GB" dirty="0"/>
              <a:t>Job title</a:t>
            </a:r>
          </a:p>
        </p:txBody>
      </p:sp>
      <p:sp>
        <p:nvSpPr>
          <p:cNvPr id="28" name="Picture Placeholder 5">
            <a:extLst>
              <a:ext uri="{FF2B5EF4-FFF2-40B4-BE49-F238E27FC236}">
                <a16:creationId xmlns:a16="http://schemas.microsoft.com/office/drawing/2014/main" id="{2FFB6613-2CF1-D342-ADBA-32341BE5F9EE}"/>
              </a:ext>
            </a:extLst>
          </p:cNvPr>
          <p:cNvSpPr>
            <a:spLocks noGrp="1"/>
          </p:cNvSpPr>
          <p:nvPr>
            <p:ph type="pic" sz="quarter" idx="28"/>
          </p:nvPr>
        </p:nvSpPr>
        <p:spPr>
          <a:xfrm>
            <a:off x="6346824" y="1441450"/>
            <a:ext cx="972000" cy="972000"/>
          </a:xfrm>
        </p:spPr>
        <p:txBody>
          <a:bodyPr anchor="ctr"/>
          <a:lstStyle>
            <a:lvl1pPr marL="0" indent="0" algn="ctr">
              <a:buNone/>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A651183C-7849-2E41-A00C-2140723814D2}"/>
              </a:ext>
            </a:extLst>
          </p:cNvPr>
          <p:cNvSpPr>
            <a:spLocks noGrp="1"/>
          </p:cNvSpPr>
          <p:nvPr>
            <p:ph type="body" sz="quarter" idx="29" hasCustomPrompt="1"/>
          </p:nvPr>
        </p:nvSpPr>
        <p:spPr>
          <a:xfrm>
            <a:off x="7442199"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30" name="Content Placeholder 4">
            <a:extLst>
              <a:ext uri="{FF2B5EF4-FFF2-40B4-BE49-F238E27FC236}">
                <a16:creationId xmlns:a16="http://schemas.microsoft.com/office/drawing/2014/main" id="{20328701-1D63-DC45-9A58-EF1601DE35C5}"/>
              </a:ext>
            </a:extLst>
          </p:cNvPr>
          <p:cNvSpPr>
            <a:spLocks noGrp="1"/>
          </p:cNvSpPr>
          <p:nvPr>
            <p:ph sz="quarter" idx="30" hasCustomPrompt="1"/>
          </p:nvPr>
        </p:nvSpPr>
        <p:spPr>
          <a:xfrm>
            <a:off x="6352119" y="2505467"/>
            <a:ext cx="299190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1" name="Text Placeholder 11">
            <a:extLst>
              <a:ext uri="{FF2B5EF4-FFF2-40B4-BE49-F238E27FC236}">
                <a16:creationId xmlns:a16="http://schemas.microsoft.com/office/drawing/2014/main" id="{A4635A8D-52AD-454B-8EC0-3063BCB55A21}"/>
              </a:ext>
            </a:extLst>
          </p:cNvPr>
          <p:cNvSpPr>
            <a:spLocks noGrp="1"/>
          </p:cNvSpPr>
          <p:nvPr>
            <p:ph type="body" sz="quarter" idx="31" hasCustomPrompt="1"/>
          </p:nvPr>
        </p:nvSpPr>
        <p:spPr>
          <a:xfrm>
            <a:off x="7442199" y="1997075"/>
            <a:ext cx="1400175" cy="444500"/>
          </a:xfrm>
        </p:spPr>
        <p:txBody>
          <a:bodyPr anchor="t">
            <a:normAutofit/>
          </a:bodyPr>
          <a:lstStyle>
            <a:lvl1pPr marL="0" indent="0">
              <a:buNone/>
              <a:defRPr sz="1000" b="0">
                <a:solidFill>
                  <a:schemeClr val="tx1"/>
                </a:solidFill>
              </a:defRPr>
            </a:lvl1pPr>
          </a:lstStyle>
          <a:p>
            <a:pPr lvl="0"/>
            <a:r>
              <a:rPr lang="en-GB" dirty="0"/>
              <a:t>Job title</a:t>
            </a:r>
          </a:p>
        </p:txBody>
      </p:sp>
      <p:sp>
        <p:nvSpPr>
          <p:cNvPr id="32" name="Picture Placeholder 5">
            <a:extLst>
              <a:ext uri="{FF2B5EF4-FFF2-40B4-BE49-F238E27FC236}">
                <a16:creationId xmlns:a16="http://schemas.microsoft.com/office/drawing/2014/main" id="{2C2EC342-6A19-FA48-9398-A91C59483EC7}"/>
              </a:ext>
            </a:extLst>
          </p:cNvPr>
          <p:cNvSpPr>
            <a:spLocks noGrp="1"/>
          </p:cNvSpPr>
          <p:nvPr>
            <p:ph type="pic" sz="quarter" idx="32"/>
          </p:nvPr>
        </p:nvSpPr>
        <p:spPr>
          <a:xfrm>
            <a:off x="9347411" y="1441450"/>
            <a:ext cx="972000" cy="972000"/>
          </a:xfrm>
        </p:spPr>
        <p:txBody>
          <a:bodyPr anchor="ctr"/>
          <a:lstStyle>
            <a:lvl1pPr marL="0" indent="0" algn="ctr">
              <a:buNone/>
              <a:defRPr/>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042EB4EC-CD15-C943-AF1E-12599D7D88C9}"/>
              </a:ext>
            </a:extLst>
          </p:cNvPr>
          <p:cNvSpPr>
            <a:spLocks noGrp="1"/>
          </p:cNvSpPr>
          <p:nvPr>
            <p:ph type="body" sz="quarter" idx="33" hasCustomPrompt="1"/>
          </p:nvPr>
        </p:nvSpPr>
        <p:spPr>
          <a:xfrm>
            <a:off x="10442786" y="144145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34" name="Content Placeholder 4">
            <a:extLst>
              <a:ext uri="{FF2B5EF4-FFF2-40B4-BE49-F238E27FC236}">
                <a16:creationId xmlns:a16="http://schemas.microsoft.com/office/drawing/2014/main" id="{4DFA7F44-CED3-2C41-9F8A-46221ED5A709}"/>
              </a:ext>
            </a:extLst>
          </p:cNvPr>
          <p:cNvSpPr>
            <a:spLocks noGrp="1"/>
          </p:cNvSpPr>
          <p:nvPr>
            <p:ph sz="quarter" idx="34" hasCustomPrompt="1"/>
          </p:nvPr>
        </p:nvSpPr>
        <p:spPr>
          <a:xfrm>
            <a:off x="9352706" y="2505467"/>
            <a:ext cx="2490255" cy="92353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5" name="Text Placeholder 11">
            <a:extLst>
              <a:ext uri="{FF2B5EF4-FFF2-40B4-BE49-F238E27FC236}">
                <a16:creationId xmlns:a16="http://schemas.microsoft.com/office/drawing/2014/main" id="{4DFE569F-98AE-904E-A832-C5DDF93B4584}"/>
              </a:ext>
            </a:extLst>
          </p:cNvPr>
          <p:cNvSpPr>
            <a:spLocks noGrp="1"/>
          </p:cNvSpPr>
          <p:nvPr>
            <p:ph type="body" sz="quarter" idx="35" hasCustomPrompt="1"/>
          </p:nvPr>
        </p:nvSpPr>
        <p:spPr>
          <a:xfrm>
            <a:off x="10442786" y="1997075"/>
            <a:ext cx="1400175" cy="444500"/>
          </a:xfrm>
        </p:spPr>
        <p:txBody>
          <a:bodyPr anchor="t">
            <a:normAutofit/>
          </a:bodyPr>
          <a:lstStyle>
            <a:lvl1pPr marL="0" indent="0">
              <a:buNone/>
              <a:defRPr sz="1000" b="0">
                <a:solidFill>
                  <a:schemeClr val="tx1"/>
                </a:solidFill>
              </a:defRPr>
            </a:lvl1pPr>
          </a:lstStyle>
          <a:p>
            <a:pPr lvl="0"/>
            <a:r>
              <a:rPr lang="en-GB" dirty="0"/>
              <a:t>Job title</a:t>
            </a:r>
          </a:p>
        </p:txBody>
      </p:sp>
      <p:sp>
        <p:nvSpPr>
          <p:cNvPr id="36" name="Picture Placeholder 5">
            <a:extLst>
              <a:ext uri="{FF2B5EF4-FFF2-40B4-BE49-F238E27FC236}">
                <a16:creationId xmlns:a16="http://schemas.microsoft.com/office/drawing/2014/main" id="{1A609B95-E3D6-A340-8265-D9A64132B96A}"/>
              </a:ext>
            </a:extLst>
          </p:cNvPr>
          <p:cNvSpPr>
            <a:spLocks noGrp="1"/>
          </p:cNvSpPr>
          <p:nvPr>
            <p:ph type="pic" sz="quarter" idx="36"/>
          </p:nvPr>
        </p:nvSpPr>
        <p:spPr>
          <a:xfrm>
            <a:off x="352425" y="3920490"/>
            <a:ext cx="972000" cy="972000"/>
          </a:xfrm>
        </p:spPr>
        <p:txBody>
          <a:bodyPr anchor="ctr"/>
          <a:lstStyle>
            <a:lvl1pPr marL="0" indent="0" algn="ctr">
              <a:buNone/>
              <a:defRPr/>
            </a:lvl1pPr>
          </a:lstStyle>
          <a:p>
            <a:r>
              <a:rPr lang="en-US"/>
              <a:t>Click icon to add picture</a:t>
            </a:r>
            <a:endParaRPr lang="en-US" dirty="0"/>
          </a:p>
        </p:txBody>
      </p:sp>
      <p:sp>
        <p:nvSpPr>
          <p:cNvPr id="37" name="Text Placeholder 11">
            <a:extLst>
              <a:ext uri="{FF2B5EF4-FFF2-40B4-BE49-F238E27FC236}">
                <a16:creationId xmlns:a16="http://schemas.microsoft.com/office/drawing/2014/main" id="{763AC1A2-2A94-C04A-8F1F-CEDFBBCA3B2F}"/>
              </a:ext>
            </a:extLst>
          </p:cNvPr>
          <p:cNvSpPr>
            <a:spLocks noGrp="1"/>
          </p:cNvSpPr>
          <p:nvPr>
            <p:ph type="body" sz="quarter" idx="37" hasCustomPrompt="1"/>
          </p:nvPr>
        </p:nvSpPr>
        <p:spPr>
          <a:xfrm>
            <a:off x="1447800" y="3920490"/>
            <a:ext cx="1400175" cy="514350"/>
          </a:xfrm>
        </p:spPr>
        <p:txBody>
          <a:bodyPr anchor="b">
            <a:normAutofit/>
          </a:bodyPr>
          <a:lstStyle>
            <a:lvl1pPr marL="0" indent="0">
              <a:buNone/>
              <a:defRPr sz="1200" b="1">
                <a:solidFill>
                  <a:schemeClr val="bg1"/>
                </a:solidFill>
              </a:defRPr>
            </a:lvl1pPr>
          </a:lstStyle>
          <a:p>
            <a:pPr lvl="0"/>
            <a:r>
              <a:rPr lang="en-GB" dirty="0" err="1"/>
              <a:t>Firstname</a:t>
            </a:r>
            <a:r>
              <a:rPr lang="en-GB" dirty="0"/>
              <a:t> </a:t>
            </a:r>
            <a:r>
              <a:rPr lang="en-GB" dirty="0" err="1"/>
              <a:t>Lastname</a:t>
            </a:r>
            <a:endParaRPr lang="en-GB" dirty="0"/>
          </a:p>
        </p:txBody>
      </p:sp>
      <p:sp>
        <p:nvSpPr>
          <p:cNvPr id="38" name="Content Placeholder 4">
            <a:extLst>
              <a:ext uri="{FF2B5EF4-FFF2-40B4-BE49-F238E27FC236}">
                <a16:creationId xmlns:a16="http://schemas.microsoft.com/office/drawing/2014/main" id="{25C3CF78-1F88-F94D-92AB-D2E1CA6768D6}"/>
              </a:ext>
            </a:extLst>
          </p:cNvPr>
          <p:cNvSpPr>
            <a:spLocks noGrp="1"/>
          </p:cNvSpPr>
          <p:nvPr>
            <p:ph sz="quarter" idx="38" hasCustomPrompt="1"/>
          </p:nvPr>
        </p:nvSpPr>
        <p:spPr>
          <a:xfrm>
            <a:off x="357720" y="4984507"/>
            <a:ext cx="2991905" cy="895593"/>
          </a:xfrm>
        </p:spPr>
        <p:txBody>
          <a:bodyPr>
            <a:normAutofit/>
          </a:bodyPr>
          <a:lstStyle>
            <a:lvl1pPr marL="0" indent="0" defTabSz="270000">
              <a:lnSpc>
                <a:spcPct val="100000"/>
              </a:lnSpc>
              <a:spcBef>
                <a:spcPts val="0"/>
              </a:spcBef>
              <a:spcAft>
                <a:spcPts val="0"/>
              </a:spcAft>
              <a:buNone/>
              <a:tabLst>
                <a:tab pos="270000" algn="l"/>
              </a:tabLst>
              <a:defRPr sz="1000">
                <a:solidFill>
                  <a:schemeClr val="bg1"/>
                </a:solidFill>
              </a:defRPr>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9" name="Text Placeholder 11">
            <a:extLst>
              <a:ext uri="{FF2B5EF4-FFF2-40B4-BE49-F238E27FC236}">
                <a16:creationId xmlns:a16="http://schemas.microsoft.com/office/drawing/2014/main" id="{1A4438BD-BD3A-6D4A-B815-C74EA924A3DA}"/>
              </a:ext>
            </a:extLst>
          </p:cNvPr>
          <p:cNvSpPr>
            <a:spLocks noGrp="1"/>
          </p:cNvSpPr>
          <p:nvPr>
            <p:ph type="body" sz="quarter" idx="39" hasCustomPrompt="1"/>
          </p:nvPr>
        </p:nvSpPr>
        <p:spPr>
          <a:xfrm>
            <a:off x="1447800" y="4476115"/>
            <a:ext cx="1400175" cy="444500"/>
          </a:xfrm>
        </p:spPr>
        <p:txBody>
          <a:bodyPr anchor="t">
            <a:normAutofit/>
          </a:bodyPr>
          <a:lstStyle>
            <a:lvl1pPr marL="0" indent="0">
              <a:buNone/>
              <a:defRPr sz="1000" b="0">
                <a:solidFill>
                  <a:schemeClr val="bg1"/>
                </a:solidFill>
              </a:defRPr>
            </a:lvl1pPr>
          </a:lstStyle>
          <a:p>
            <a:pPr lvl="0"/>
            <a:r>
              <a:rPr lang="en-GB" dirty="0"/>
              <a:t>Job title</a:t>
            </a:r>
          </a:p>
        </p:txBody>
      </p:sp>
      <p:sp>
        <p:nvSpPr>
          <p:cNvPr id="40" name="Picture Placeholder 5">
            <a:extLst>
              <a:ext uri="{FF2B5EF4-FFF2-40B4-BE49-F238E27FC236}">
                <a16:creationId xmlns:a16="http://schemas.microsoft.com/office/drawing/2014/main" id="{E11F97EF-9D3C-774E-AFA1-72AB695CAC87}"/>
              </a:ext>
            </a:extLst>
          </p:cNvPr>
          <p:cNvSpPr>
            <a:spLocks noGrp="1"/>
          </p:cNvSpPr>
          <p:nvPr>
            <p:ph type="pic" sz="quarter" idx="40"/>
          </p:nvPr>
        </p:nvSpPr>
        <p:spPr>
          <a:xfrm>
            <a:off x="3353011" y="3920490"/>
            <a:ext cx="972000" cy="972000"/>
          </a:xfrm>
        </p:spPr>
        <p:txBody>
          <a:bodyPr anchor="ctr"/>
          <a:lstStyle>
            <a:lvl1pPr marL="0" indent="0" algn="ctr">
              <a:buNone/>
              <a:defRPr/>
            </a:lvl1pPr>
          </a:lstStyle>
          <a:p>
            <a:r>
              <a:rPr lang="en-US"/>
              <a:t>Click icon to add picture</a:t>
            </a:r>
            <a:endParaRPr lang="en-US" dirty="0"/>
          </a:p>
        </p:txBody>
      </p:sp>
      <p:sp>
        <p:nvSpPr>
          <p:cNvPr id="41" name="Text Placeholder 11">
            <a:extLst>
              <a:ext uri="{FF2B5EF4-FFF2-40B4-BE49-F238E27FC236}">
                <a16:creationId xmlns:a16="http://schemas.microsoft.com/office/drawing/2014/main" id="{9462D5A9-36E9-404D-BF1F-3D357DACDB7F}"/>
              </a:ext>
            </a:extLst>
          </p:cNvPr>
          <p:cNvSpPr>
            <a:spLocks noGrp="1"/>
          </p:cNvSpPr>
          <p:nvPr>
            <p:ph type="body" sz="quarter" idx="41" hasCustomPrompt="1"/>
          </p:nvPr>
        </p:nvSpPr>
        <p:spPr>
          <a:xfrm>
            <a:off x="4448386"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42" name="Content Placeholder 4">
            <a:extLst>
              <a:ext uri="{FF2B5EF4-FFF2-40B4-BE49-F238E27FC236}">
                <a16:creationId xmlns:a16="http://schemas.microsoft.com/office/drawing/2014/main" id="{57A5886A-4930-0649-98CE-5D47A7AB8E77}"/>
              </a:ext>
            </a:extLst>
          </p:cNvPr>
          <p:cNvSpPr>
            <a:spLocks noGrp="1"/>
          </p:cNvSpPr>
          <p:nvPr>
            <p:ph sz="quarter" idx="42" hasCustomPrompt="1"/>
          </p:nvPr>
        </p:nvSpPr>
        <p:spPr>
          <a:xfrm>
            <a:off x="3358306" y="4984507"/>
            <a:ext cx="299190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3" name="Text Placeholder 11">
            <a:extLst>
              <a:ext uri="{FF2B5EF4-FFF2-40B4-BE49-F238E27FC236}">
                <a16:creationId xmlns:a16="http://schemas.microsoft.com/office/drawing/2014/main" id="{BD8B8D48-43CA-7046-B9D2-59CC8B83E28C}"/>
              </a:ext>
            </a:extLst>
          </p:cNvPr>
          <p:cNvSpPr>
            <a:spLocks noGrp="1"/>
          </p:cNvSpPr>
          <p:nvPr>
            <p:ph type="body" sz="quarter" idx="43" hasCustomPrompt="1"/>
          </p:nvPr>
        </p:nvSpPr>
        <p:spPr>
          <a:xfrm>
            <a:off x="4448386" y="4476115"/>
            <a:ext cx="1400175" cy="444500"/>
          </a:xfrm>
        </p:spPr>
        <p:txBody>
          <a:bodyPr anchor="t">
            <a:normAutofit/>
          </a:bodyPr>
          <a:lstStyle>
            <a:lvl1pPr marL="0" indent="0">
              <a:buNone/>
              <a:defRPr sz="1000" b="0">
                <a:solidFill>
                  <a:schemeClr val="tx1"/>
                </a:solidFill>
              </a:defRPr>
            </a:lvl1pPr>
          </a:lstStyle>
          <a:p>
            <a:pPr lvl="0"/>
            <a:r>
              <a:rPr lang="en-GB" dirty="0"/>
              <a:t>Job title</a:t>
            </a:r>
          </a:p>
        </p:txBody>
      </p:sp>
      <p:sp>
        <p:nvSpPr>
          <p:cNvPr id="44" name="Picture Placeholder 5">
            <a:extLst>
              <a:ext uri="{FF2B5EF4-FFF2-40B4-BE49-F238E27FC236}">
                <a16:creationId xmlns:a16="http://schemas.microsoft.com/office/drawing/2014/main" id="{D0CC426F-B3C2-2849-85CE-849183086473}"/>
              </a:ext>
            </a:extLst>
          </p:cNvPr>
          <p:cNvSpPr>
            <a:spLocks noGrp="1"/>
          </p:cNvSpPr>
          <p:nvPr>
            <p:ph type="pic" sz="quarter" idx="44"/>
          </p:nvPr>
        </p:nvSpPr>
        <p:spPr>
          <a:xfrm>
            <a:off x="6346824" y="3920490"/>
            <a:ext cx="972000" cy="972000"/>
          </a:xfrm>
        </p:spPr>
        <p:txBody>
          <a:bodyPr anchor="ctr"/>
          <a:lstStyle>
            <a:lvl1pPr marL="0" indent="0" algn="ctr">
              <a:buNone/>
              <a:defRPr/>
            </a:lvl1pPr>
          </a:lstStyle>
          <a:p>
            <a:r>
              <a:rPr lang="en-US"/>
              <a:t>Click icon to add picture</a:t>
            </a:r>
            <a:endParaRPr lang="en-US" dirty="0"/>
          </a:p>
        </p:txBody>
      </p:sp>
      <p:sp>
        <p:nvSpPr>
          <p:cNvPr id="45" name="Text Placeholder 11">
            <a:extLst>
              <a:ext uri="{FF2B5EF4-FFF2-40B4-BE49-F238E27FC236}">
                <a16:creationId xmlns:a16="http://schemas.microsoft.com/office/drawing/2014/main" id="{DDF03420-58CF-FB47-B30D-5961982BDF6A}"/>
              </a:ext>
            </a:extLst>
          </p:cNvPr>
          <p:cNvSpPr>
            <a:spLocks noGrp="1"/>
          </p:cNvSpPr>
          <p:nvPr>
            <p:ph type="body" sz="quarter" idx="45" hasCustomPrompt="1"/>
          </p:nvPr>
        </p:nvSpPr>
        <p:spPr>
          <a:xfrm>
            <a:off x="7442199"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46" name="Content Placeholder 4">
            <a:extLst>
              <a:ext uri="{FF2B5EF4-FFF2-40B4-BE49-F238E27FC236}">
                <a16:creationId xmlns:a16="http://schemas.microsoft.com/office/drawing/2014/main" id="{C9FFBBDC-D28E-8745-94EF-3996BD28CFBC}"/>
              </a:ext>
            </a:extLst>
          </p:cNvPr>
          <p:cNvSpPr>
            <a:spLocks noGrp="1"/>
          </p:cNvSpPr>
          <p:nvPr>
            <p:ph sz="quarter" idx="46" hasCustomPrompt="1"/>
          </p:nvPr>
        </p:nvSpPr>
        <p:spPr>
          <a:xfrm>
            <a:off x="6352119" y="4984507"/>
            <a:ext cx="299190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7" name="Text Placeholder 11">
            <a:extLst>
              <a:ext uri="{FF2B5EF4-FFF2-40B4-BE49-F238E27FC236}">
                <a16:creationId xmlns:a16="http://schemas.microsoft.com/office/drawing/2014/main" id="{35BFE593-F05A-B946-974E-DD3E279FC822}"/>
              </a:ext>
            </a:extLst>
          </p:cNvPr>
          <p:cNvSpPr>
            <a:spLocks noGrp="1"/>
          </p:cNvSpPr>
          <p:nvPr>
            <p:ph type="body" sz="quarter" idx="47" hasCustomPrompt="1"/>
          </p:nvPr>
        </p:nvSpPr>
        <p:spPr>
          <a:xfrm>
            <a:off x="7442199" y="4476115"/>
            <a:ext cx="1400175" cy="444500"/>
          </a:xfrm>
        </p:spPr>
        <p:txBody>
          <a:bodyPr anchor="t">
            <a:normAutofit/>
          </a:bodyPr>
          <a:lstStyle>
            <a:lvl1pPr marL="0" indent="0">
              <a:buNone/>
              <a:defRPr sz="1000" b="0">
                <a:solidFill>
                  <a:schemeClr val="tx1"/>
                </a:solidFill>
              </a:defRPr>
            </a:lvl1pPr>
          </a:lstStyle>
          <a:p>
            <a:pPr lvl="0"/>
            <a:r>
              <a:rPr lang="en-GB" dirty="0"/>
              <a:t>Job title</a:t>
            </a:r>
          </a:p>
        </p:txBody>
      </p:sp>
      <p:sp>
        <p:nvSpPr>
          <p:cNvPr id="48" name="Picture Placeholder 5">
            <a:extLst>
              <a:ext uri="{FF2B5EF4-FFF2-40B4-BE49-F238E27FC236}">
                <a16:creationId xmlns:a16="http://schemas.microsoft.com/office/drawing/2014/main" id="{92DF1889-3E91-1049-B608-F04B272485CB}"/>
              </a:ext>
            </a:extLst>
          </p:cNvPr>
          <p:cNvSpPr>
            <a:spLocks noGrp="1"/>
          </p:cNvSpPr>
          <p:nvPr>
            <p:ph type="pic" sz="quarter" idx="48"/>
          </p:nvPr>
        </p:nvSpPr>
        <p:spPr>
          <a:xfrm>
            <a:off x="9347411" y="3920490"/>
            <a:ext cx="972000" cy="972000"/>
          </a:xfrm>
        </p:spPr>
        <p:txBody>
          <a:bodyPr anchor="ctr"/>
          <a:lstStyle>
            <a:lvl1pPr marL="0" indent="0" algn="ctr">
              <a:buNone/>
              <a:defRPr/>
            </a:lvl1pPr>
          </a:lstStyle>
          <a:p>
            <a:r>
              <a:rPr lang="en-US"/>
              <a:t>Click icon to add picture</a:t>
            </a:r>
            <a:endParaRPr lang="en-US" dirty="0"/>
          </a:p>
        </p:txBody>
      </p:sp>
      <p:sp>
        <p:nvSpPr>
          <p:cNvPr id="49" name="Text Placeholder 11">
            <a:extLst>
              <a:ext uri="{FF2B5EF4-FFF2-40B4-BE49-F238E27FC236}">
                <a16:creationId xmlns:a16="http://schemas.microsoft.com/office/drawing/2014/main" id="{723EDB4A-EBDF-3342-B1A9-20E9474390A7}"/>
              </a:ext>
            </a:extLst>
          </p:cNvPr>
          <p:cNvSpPr>
            <a:spLocks noGrp="1"/>
          </p:cNvSpPr>
          <p:nvPr>
            <p:ph type="body" sz="quarter" idx="49" hasCustomPrompt="1"/>
          </p:nvPr>
        </p:nvSpPr>
        <p:spPr>
          <a:xfrm>
            <a:off x="10442786" y="3920490"/>
            <a:ext cx="1400175" cy="514350"/>
          </a:xfrm>
        </p:spPr>
        <p:txBody>
          <a:bodyPr anchor="b">
            <a:normAutofit/>
          </a:bodyPr>
          <a:lstStyle>
            <a:lvl1pPr marL="0" indent="0">
              <a:buNone/>
              <a:defRPr sz="1200" b="1">
                <a:solidFill>
                  <a:srgbClr val="CE0E2D"/>
                </a:solidFill>
              </a:defRPr>
            </a:lvl1pPr>
          </a:lstStyle>
          <a:p>
            <a:pPr lvl="0"/>
            <a:r>
              <a:rPr lang="en-GB" dirty="0" err="1"/>
              <a:t>Firstname</a:t>
            </a:r>
            <a:r>
              <a:rPr lang="en-GB" dirty="0"/>
              <a:t> </a:t>
            </a:r>
            <a:r>
              <a:rPr lang="en-GB" dirty="0" err="1"/>
              <a:t>Lastname</a:t>
            </a:r>
            <a:endParaRPr lang="en-GB" dirty="0"/>
          </a:p>
        </p:txBody>
      </p:sp>
      <p:sp>
        <p:nvSpPr>
          <p:cNvPr id="50" name="Content Placeholder 4">
            <a:extLst>
              <a:ext uri="{FF2B5EF4-FFF2-40B4-BE49-F238E27FC236}">
                <a16:creationId xmlns:a16="http://schemas.microsoft.com/office/drawing/2014/main" id="{C003CF38-1D7A-BE4F-B860-F16E44AE17C1}"/>
              </a:ext>
            </a:extLst>
          </p:cNvPr>
          <p:cNvSpPr>
            <a:spLocks noGrp="1"/>
          </p:cNvSpPr>
          <p:nvPr>
            <p:ph sz="quarter" idx="50" hasCustomPrompt="1"/>
          </p:nvPr>
        </p:nvSpPr>
        <p:spPr>
          <a:xfrm>
            <a:off x="9352706" y="4984507"/>
            <a:ext cx="2490255" cy="895593"/>
          </a:xfrm>
        </p:spPr>
        <p:txBody>
          <a:bodyPr>
            <a:normAutofit/>
          </a:bodyPr>
          <a:lstStyle>
            <a:lvl1pPr marL="0" indent="0" defTabSz="270000">
              <a:lnSpc>
                <a:spcPct val="100000"/>
              </a:lnSpc>
              <a:spcBef>
                <a:spcPts val="0"/>
              </a:spcBef>
              <a:spcAft>
                <a:spcPts val="0"/>
              </a:spcAft>
              <a:buNone/>
              <a:tabLst>
                <a:tab pos="270000" algn="l"/>
              </a:tabLst>
              <a:defRPr sz="10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51" name="Text Placeholder 11">
            <a:extLst>
              <a:ext uri="{FF2B5EF4-FFF2-40B4-BE49-F238E27FC236}">
                <a16:creationId xmlns:a16="http://schemas.microsoft.com/office/drawing/2014/main" id="{F67E36D9-F362-7246-9379-3778A4C36695}"/>
              </a:ext>
            </a:extLst>
          </p:cNvPr>
          <p:cNvSpPr>
            <a:spLocks noGrp="1"/>
          </p:cNvSpPr>
          <p:nvPr>
            <p:ph type="body" sz="quarter" idx="51" hasCustomPrompt="1"/>
          </p:nvPr>
        </p:nvSpPr>
        <p:spPr>
          <a:xfrm>
            <a:off x="10442786" y="4476115"/>
            <a:ext cx="1400175" cy="444500"/>
          </a:xfrm>
        </p:spPr>
        <p:txBody>
          <a:bodyPr anchor="t">
            <a:normAutofit/>
          </a:bodyPr>
          <a:lstStyle>
            <a:lvl1pPr marL="0" indent="0">
              <a:buNone/>
              <a:defRPr sz="1000" b="0">
                <a:solidFill>
                  <a:schemeClr val="tx1"/>
                </a:solidFill>
              </a:defRPr>
            </a:lvl1pPr>
          </a:lstStyle>
          <a:p>
            <a:pPr lvl="0"/>
            <a:r>
              <a:rPr lang="en-GB" dirty="0"/>
              <a:t>Job title</a:t>
            </a:r>
          </a:p>
        </p:txBody>
      </p:sp>
      <p:sp>
        <p:nvSpPr>
          <p:cNvPr id="4" name="Footer Placeholder 3">
            <a:extLst>
              <a:ext uri="{FF2B5EF4-FFF2-40B4-BE49-F238E27FC236}">
                <a16:creationId xmlns:a16="http://schemas.microsoft.com/office/drawing/2014/main" id="{3F2571BB-0B78-7347-BCEE-9D10A894183E}"/>
              </a:ext>
            </a:extLst>
          </p:cNvPr>
          <p:cNvSpPr>
            <a:spLocks noGrp="1"/>
          </p:cNvSpPr>
          <p:nvPr>
            <p:ph type="ftr" sz="quarter" idx="52"/>
          </p:nvPr>
        </p:nvSpPr>
        <p:spPr/>
        <p:txBody>
          <a:bodyPr/>
          <a:lstStyle/>
          <a:p>
            <a:r>
              <a:rPr lang="en-US"/>
              <a:t>Presentation Name</a:t>
            </a:r>
            <a:endParaRPr lang="en-US" dirty="0"/>
          </a:p>
        </p:txBody>
      </p:sp>
      <p:sp>
        <p:nvSpPr>
          <p:cNvPr id="53" name="TextBox 52">
            <a:extLst>
              <a:ext uri="{FF2B5EF4-FFF2-40B4-BE49-F238E27FC236}">
                <a16:creationId xmlns:a16="http://schemas.microsoft.com/office/drawing/2014/main" id="{A5FA665B-355F-7644-8FDA-EE6CDF8E3390}"/>
              </a:ext>
            </a:extLst>
          </p:cNvPr>
          <p:cNvSpPr txBox="1"/>
          <p:nvPr/>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63" name="Picture 62">
            <a:extLst>
              <a:ext uri="{FF2B5EF4-FFF2-40B4-BE49-F238E27FC236}">
                <a16:creationId xmlns:a16="http://schemas.microsoft.com/office/drawing/2014/main" id="{3ADB7ED3-85EC-2946-917A-38FFD41D6850}"/>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89644994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act Details 15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a:xfrm>
            <a:off x="360000" y="358775"/>
            <a:ext cx="11473200" cy="396137"/>
          </a:xfrm>
        </p:spPr>
        <p:txBody>
          <a:body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5AE119E6-8A28-5248-BF83-B6D0D43ABFCD}"/>
              </a:ext>
            </a:extLst>
          </p:cNvPr>
          <p:cNvSpPr>
            <a:spLocks noGrp="1"/>
          </p:cNvSpPr>
          <p:nvPr>
            <p:ph type="pic" sz="quarter" idx="12"/>
          </p:nvPr>
        </p:nvSpPr>
        <p:spPr>
          <a:xfrm>
            <a:off x="352424" y="1189038"/>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F348C498-3E67-5C45-A04D-79C850451F3E}"/>
              </a:ext>
            </a:extLst>
          </p:cNvPr>
          <p:cNvSpPr>
            <a:spLocks noGrp="1"/>
          </p:cNvSpPr>
          <p:nvPr>
            <p:ph type="body" sz="quarter" idx="21" hasCustomPrompt="1"/>
          </p:nvPr>
        </p:nvSpPr>
        <p:spPr>
          <a:xfrm>
            <a:off x="1257293" y="1127984"/>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5" name="Content Placeholder 4">
            <a:extLst>
              <a:ext uri="{FF2B5EF4-FFF2-40B4-BE49-F238E27FC236}">
                <a16:creationId xmlns:a16="http://schemas.microsoft.com/office/drawing/2014/main" id="{C3E2799F-4D0A-4847-9551-A4645FE542C3}"/>
              </a:ext>
            </a:extLst>
          </p:cNvPr>
          <p:cNvSpPr>
            <a:spLocks noGrp="1"/>
          </p:cNvSpPr>
          <p:nvPr>
            <p:ph sz="quarter" idx="22" hasCustomPrompt="1"/>
          </p:nvPr>
        </p:nvSpPr>
        <p:spPr>
          <a:xfrm>
            <a:off x="357720" y="2062246"/>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23" name="Text Placeholder 11">
            <a:extLst>
              <a:ext uri="{FF2B5EF4-FFF2-40B4-BE49-F238E27FC236}">
                <a16:creationId xmlns:a16="http://schemas.microsoft.com/office/drawing/2014/main" id="{1A806771-EE80-9E45-8780-1F1964C6008A}"/>
              </a:ext>
            </a:extLst>
          </p:cNvPr>
          <p:cNvSpPr>
            <a:spLocks noGrp="1"/>
          </p:cNvSpPr>
          <p:nvPr>
            <p:ph type="body" sz="quarter" idx="23" hasCustomPrompt="1"/>
          </p:nvPr>
        </p:nvSpPr>
        <p:spPr>
          <a:xfrm>
            <a:off x="1257291" y="1647602"/>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56" name="Picture Placeholder 5">
            <a:extLst>
              <a:ext uri="{FF2B5EF4-FFF2-40B4-BE49-F238E27FC236}">
                <a16:creationId xmlns:a16="http://schemas.microsoft.com/office/drawing/2014/main" id="{F5A83756-3CCF-FA44-92C9-40C5FCE77D14}"/>
              </a:ext>
            </a:extLst>
          </p:cNvPr>
          <p:cNvSpPr>
            <a:spLocks noGrp="1"/>
          </p:cNvSpPr>
          <p:nvPr>
            <p:ph type="pic" sz="quarter" idx="24"/>
          </p:nvPr>
        </p:nvSpPr>
        <p:spPr>
          <a:xfrm>
            <a:off x="2692400" y="1189038"/>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57" name="Text Placeholder 11">
            <a:extLst>
              <a:ext uri="{FF2B5EF4-FFF2-40B4-BE49-F238E27FC236}">
                <a16:creationId xmlns:a16="http://schemas.microsoft.com/office/drawing/2014/main" id="{359F2DF3-F49E-B446-837A-5B56C5C92F29}"/>
              </a:ext>
            </a:extLst>
          </p:cNvPr>
          <p:cNvSpPr>
            <a:spLocks noGrp="1"/>
          </p:cNvSpPr>
          <p:nvPr>
            <p:ph type="body" sz="quarter" idx="25" hasCustomPrompt="1"/>
          </p:nvPr>
        </p:nvSpPr>
        <p:spPr>
          <a:xfrm>
            <a:off x="3597269" y="1127984"/>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58" name="Content Placeholder 4">
            <a:extLst>
              <a:ext uri="{FF2B5EF4-FFF2-40B4-BE49-F238E27FC236}">
                <a16:creationId xmlns:a16="http://schemas.microsoft.com/office/drawing/2014/main" id="{1A6E5F30-6494-7346-B375-E8BA58F62043}"/>
              </a:ext>
            </a:extLst>
          </p:cNvPr>
          <p:cNvSpPr>
            <a:spLocks noGrp="1"/>
          </p:cNvSpPr>
          <p:nvPr>
            <p:ph sz="quarter" idx="26" hasCustomPrompt="1"/>
          </p:nvPr>
        </p:nvSpPr>
        <p:spPr>
          <a:xfrm>
            <a:off x="2697696" y="2062246"/>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59" name="Text Placeholder 11">
            <a:extLst>
              <a:ext uri="{FF2B5EF4-FFF2-40B4-BE49-F238E27FC236}">
                <a16:creationId xmlns:a16="http://schemas.microsoft.com/office/drawing/2014/main" id="{0C2EC11C-EA67-C946-866A-FAA073AA729B}"/>
              </a:ext>
            </a:extLst>
          </p:cNvPr>
          <p:cNvSpPr>
            <a:spLocks noGrp="1"/>
          </p:cNvSpPr>
          <p:nvPr>
            <p:ph type="body" sz="quarter" idx="27" hasCustomPrompt="1"/>
          </p:nvPr>
        </p:nvSpPr>
        <p:spPr>
          <a:xfrm>
            <a:off x="3597267" y="1647602"/>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60" name="Picture Placeholder 5">
            <a:extLst>
              <a:ext uri="{FF2B5EF4-FFF2-40B4-BE49-F238E27FC236}">
                <a16:creationId xmlns:a16="http://schemas.microsoft.com/office/drawing/2014/main" id="{3985404A-7B17-F941-8C3E-A334C5107FDB}"/>
              </a:ext>
            </a:extLst>
          </p:cNvPr>
          <p:cNvSpPr>
            <a:spLocks noGrp="1"/>
          </p:cNvSpPr>
          <p:nvPr>
            <p:ph type="pic" sz="quarter" idx="28"/>
          </p:nvPr>
        </p:nvSpPr>
        <p:spPr>
          <a:xfrm>
            <a:off x="5032375" y="1189038"/>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61" name="Text Placeholder 11">
            <a:extLst>
              <a:ext uri="{FF2B5EF4-FFF2-40B4-BE49-F238E27FC236}">
                <a16:creationId xmlns:a16="http://schemas.microsoft.com/office/drawing/2014/main" id="{E271AA8B-716F-6443-B14A-F91D9BA81404}"/>
              </a:ext>
            </a:extLst>
          </p:cNvPr>
          <p:cNvSpPr>
            <a:spLocks noGrp="1"/>
          </p:cNvSpPr>
          <p:nvPr>
            <p:ph type="body" sz="quarter" idx="29" hasCustomPrompt="1"/>
          </p:nvPr>
        </p:nvSpPr>
        <p:spPr>
          <a:xfrm>
            <a:off x="5937244" y="1127984"/>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62" name="Content Placeholder 4">
            <a:extLst>
              <a:ext uri="{FF2B5EF4-FFF2-40B4-BE49-F238E27FC236}">
                <a16:creationId xmlns:a16="http://schemas.microsoft.com/office/drawing/2014/main" id="{62B104E7-CEE9-F94A-BE8B-60DE4FF8CED0}"/>
              </a:ext>
            </a:extLst>
          </p:cNvPr>
          <p:cNvSpPr>
            <a:spLocks noGrp="1"/>
          </p:cNvSpPr>
          <p:nvPr>
            <p:ph sz="quarter" idx="30" hasCustomPrompt="1"/>
          </p:nvPr>
        </p:nvSpPr>
        <p:spPr>
          <a:xfrm>
            <a:off x="5037671" y="2062246"/>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63" name="Text Placeholder 11">
            <a:extLst>
              <a:ext uri="{FF2B5EF4-FFF2-40B4-BE49-F238E27FC236}">
                <a16:creationId xmlns:a16="http://schemas.microsoft.com/office/drawing/2014/main" id="{6F16D5DA-BD0E-2442-BC93-4B8CEB86AFC1}"/>
              </a:ext>
            </a:extLst>
          </p:cNvPr>
          <p:cNvSpPr>
            <a:spLocks noGrp="1"/>
          </p:cNvSpPr>
          <p:nvPr>
            <p:ph type="body" sz="quarter" idx="31" hasCustomPrompt="1"/>
          </p:nvPr>
        </p:nvSpPr>
        <p:spPr>
          <a:xfrm>
            <a:off x="5937242" y="1647602"/>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64" name="Picture Placeholder 5">
            <a:extLst>
              <a:ext uri="{FF2B5EF4-FFF2-40B4-BE49-F238E27FC236}">
                <a16:creationId xmlns:a16="http://schemas.microsoft.com/office/drawing/2014/main" id="{4DECB8E2-290A-7641-8012-8A459F00F9C5}"/>
              </a:ext>
            </a:extLst>
          </p:cNvPr>
          <p:cNvSpPr>
            <a:spLocks noGrp="1"/>
          </p:cNvSpPr>
          <p:nvPr>
            <p:ph type="pic" sz="quarter" idx="32"/>
          </p:nvPr>
        </p:nvSpPr>
        <p:spPr>
          <a:xfrm>
            <a:off x="7372350" y="1189038"/>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65" name="Text Placeholder 11">
            <a:extLst>
              <a:ext uri="{FF2B5EF4-FFF2-40B4-BE49-F238E27FC236}">
                <a16:creationId xmlns:a16="http://schemas.microsoft.com/office/drawing/2014/main" id="{F0772F07-0E3E-F74E-B6C1-C2AEB7EC4A93}"/>
              </a:ext>
            </a:extLst>
          </p:cNvPr>
          <p:cNvSpPr>
            <a:spLocks noGrp="1"/>
          </p:cNvSpPr>
          <p:nvPr>
            <p:ph type="body" sz="quarter" idx="33" hasCustomPrompt="1"/>
          </p:nvPr>
        </p:nvSpPr>
        <p:spPr>
          <a:xfrm>
            <a:off x="8277219" y="1127984"/>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66" name="Content Placeholder 4">
            <a:extLst>
              <a:ext uri="{FF2B5EF4-FFF2-40B4-BE49-F238E27FC236}">
                <a16:creationId xmlns:a16="http://schemas.microsoft.com/office/drawing/2014/main" id="{9CBFA759-E5E9-A549-974E-50A8B9F4863C}"/>
              </a:ext>
            </a:extLst>
          </p:cNvPr>
          <p:cNvSpPr>
            <a:spLocks noGrp="1"/>
          </p:cNvSpPr>
          <p:nvPr>
            <p:ph sz="quarter" idx="34" hasCustomPrompt="1"/>
          </p:nvPr>
        </p:nvSpPr>
        <p:spPr>
          <a:xfrm>
            <a:off x="7377646" y="2062246"/>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67" name="Text Placeholder 11">
            <a:extLst>
              <a:ext uri="{FF2B5EF4-FFF2-40B4-BE49-F238E27FC236}">
                <a16:creationId xmlns:a16="http://schemas.microsoft.com/office/drawing/2014/main" id="{0773605B-44AE-524D-96DA-5660C6FCB50A}"/>
              </a:ext>
            </a:extLst>
          </p:cNvPr>
          <p:cNvSpPr>
            <a:spLocks noGrp="1"/>
          </p:cNvSpPr>
          <p:nvPr>
            <p:ph type="body" sz="quarter" idx="35" hasCustomPrompt="1"/>
          </p:nvPr>
        </p:nvSpPr>
        <p:spPr>
          <a:xfrm>
            <a:off x="8277217" y="1647602"/>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68" name="Picture Placeholder 5">
            <a:extLst>
              <a:ext uri="{FF2B5EF4-FFF2-40B4-BE49-F238E27FC236}">
                <a16:creationId xmlns:a16="http://schemas.microsoft.com/office/drawing/2014/main" id="{4A9B23D7-3B6F-4F40-B24A-4322FFE33687}"/>
              </a:ext>
            </a:extLst>
          </p:cNvPr>
          <p:cNvSpPr>
            <a:spLocks noGrp="1"/>
          </p:cNvSpPr>
          <p:nvPr>
            <p:ph type="pic" sz="quarter" idx="36"/>
          </p:nvPr>
        </p:nvSpPr>
        <p:spPr>
          <a:xfrm>
            <a:off x="9712325" y="1189038"/>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69" name="Text Placeholder 11">
            <a:extLst>
              <a:ext uri="{FF2B5EF4-FFF2-40B4-BE49-F238E27FC236}">
                <a16:creationId xmlns:a16="http://schemas.microsoft.com/office/drawing/2014/main" id="{45D5F1B2-F5D2-454F-8718-92089BC497C4}"/>
              </a:ext>
            </a:extLst>
          </p:cNvPr>
          <p:cNvSpPr>
            <a:spLocks noGrp="1"/>
          </p:cNvSpPr>
          <p:nvPr>
            <p:ph type="body" sz="quarter" idx="37" hasCustomPrompt="1"/>
          </p:nvPr>
        </p:nvSpPr>
        <p:spPr>
          <a:xfrm>
            <a:off x="10617194" y="1127984"/>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70" name="Content Placeholder 4">
            <a:extLst>
              <a:ext uri="{FF2B5EF4-FFF2-40B4-BE49-F238E27FC236}">
                <a16:creationId xmlns:a16="http://schemas.microsoft.com/office/drawing/2014/main" id="{5D6AE49F-AC7A-EA49-B9FC-0E03275D6617}"/>
              </a:ext>
            </a:extLst>
          </p:cNvPr>
          <p:cNvSpPr>
            <a:spLocks noGrp="1"/>
          </p:cNvSpPr>
          <p:nvPr>
            <p:ph sz="quarter" idx="38" hasCustomPrompt="1"/>
          </p:nvPr>
        </p:nvSpPr>
        <p:spPr>
          <a:xfrm>
            <a:off x="9717621" y="2062246"/>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71" name="Text Placeholder 11">
            <a:extLst>
              <a:ext uri="{FF2B5EF4-FFF2-40B4-BE49-F238E27FC236}">
                <a16:creationId xmlns:a16="http://schemas.microsoft.com/office/drawing/2014/main" id="{3340B6CF-25B8-A04C-8545-46765397148F}"/>
              </a:ext>
            </a:extLst>
          </p:cNvPr>
          <p:cNvSpPr>
            <a:spLocks noGrp="1"/>
          </p:cNvSpPr>
          <p:nvPr>
            <p:ph type="body" sz="quarter" idx="39" hasCustomPrompt="1"/>
          </p:nvPr>
        </p:nvSpPr>
        <p:spPr>
          <a:xfrm>
            <a:off x="10617192" y="1647602"/>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72" name="Picture Placeholder 5">
            <a:extLst>
              <a:ext uri="{FF2B5EF4-FFF2-40B4-BE49-F238E27FC236}">
                <a16:creationId xmlns:a16="http://schemas.microsoft.com/office/drawing/2014/main" id="{4DD00C5A-70BC-9A49-B031-FD072C795F44}"/>
              </a:ext>
            </a:extLst>
          </p:cNvPr>
          <p:cNvSpPr>
            <a:spLocks noGrp="1"/>
          </p:cNvSpPr>
          <p:nvPr>
            <p:ph type="pic" sz="quarter" idx="40"/>
          </p:nvPr>
        </p:nvSpPr>
        <p:spPr>
          <a:xfrm>
            <a:off x="352424" y="284676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73" name="Text Placeholder 11">
            <a:extLst>
              <a:ext uri="{FF2B5EF4-FFF2-40B4-BE49-F238E27FC236}">
                <a16:creationId xmlns:a16="http://schemas.microsoft.com/office/drawing/2014/main" id="{47A5FA55-C36B-8D44-A345-E8C70E5EFD7A}"/>
              </a:ext>
            </a:extLst>
          </p:cNvPr>
          <p:cNvSpPr>
            <a:spLocks noGrp="1"/>
          </p:cNvSpPr>
          <p:nvPr>
            <p:ph type="body" sz="quarter" idx="41" hasCustomPrompt="1"/>
          </p:nvPr>
        </p:nvSpPr>
        <p:spPr>
          <a:xfrm>
            <a:off x="1257293" y="278570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74" name="Content Placeholder 4">
            <a:extLst>
              <a:ext uri="{FF2B5EF4-FFF2-40B4-BE49-F238E27FC236}">
                <a16:creationId xmlns:a16="http://schemas.microsoft.com/office/drawing/2014/main" id="{37081EF0-D77E-A346-BDD1-99DF19539B69}"/>
              </a:ext>
            </a:extLst>
          </p:cNvPr>
          <p:cNvSpPr>
            <a:spLocks noGrp="1"/>
          </p:cNvSpPr>
          <p:nvPr>
            <p:ph sz="quarter" idx="42" hasCustomPrompt="1"/>
          </p:nvPr>
        </p:nvSpPr>
        <p:spPr>
          <a:xfrm>
            <a:off x="357720" y="371997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75" name="Text Placeholder 11">
            <a:extLst>
              <a:ext uri="{FF2B5EF4-FFF2-40B4-BE49-F238E27FC236}">
                <a16:creationId xmlns:a16="http://schemas.microsoft.com/office/drawing/2014/main" id="{0CEB4EC1-0DA9-4543-84D6-CCBAFB9AD621}"/>
              </a:ext>
            </a:extLst>
          </p:cNvPr>
          <p:cNvSpPr>
            <a:spLocks noGrp="1"/>
          </p:cNvSpPr>
          <p:nvPr>
            <p:ph type="body" sz="quarter" idx="43" hasCustomPrompt="1"/>
          </p:nvPr>
        </p:nvSpPr>
        <p:spPr>
          <a:xfrm>
            <a:off x="1257291" y="330532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76" name="Picture Placeholder 5">
            <a:extLst>
              <a:ext uri="{FF2B5EF4-FFF2-40B4-BE49-F238E27FC236}">
                <a16:creationId xmlns:a16="http://schemas.microsoft.com/office/drawing/2014/main" id="{2F055F55-DBAC-204B-951B-BB012653ECA5}"/>
              </a:ext>
            </a:extLst>
          </p:cNvPr>
          <p:cNvSpPr>
            <a:spLocks noGrp="1"/>
          </p:cNvSpPr>
          <p:nvPr>
            <p:ph type="pic" sz="quarter" idx="44"/>
          </p:nvPr>
        </p:nvSpPr>
        <p:spPr>
          <a:xfrm>
            <a:off x="2692400" y="284676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77" name="Text Placeholder 11">
            <a:extLst>
              <a:ext uri="{FF2B5EF4-FFF2-40B4-BE49-F238E27FC236}">
                <a16:creationId xmlns:a16="http://schemas.microsoft.com/office/drawing/2014/main" id="{0D2104CA-FCF2-BF44-8AB8-3FCAA190FD2A}"/>
              </a:ext>
            </a:extLst>
          </p:cNvPr>
          <p:cNvSpPr>
            <a:spLocks noGrp="1"/>
          </p:cNvSpPr>
          <p:nvPr>
            <p:ph type="body" sz="quarter" idx="45" hasCustomPrompt="1"/>
          </p:nvPr>
        </p:nvSpPr>
        <p:spPr>
          <a:xfrm>
            <a:off x="3597269" y="278570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78" name="Content Placeholder 4">
            <a:extLst>
              <a:ext uri="{FF2B5EF4-FFF2-40B4-BE49-F238E27FC236}">
                <a16:creationId xmlns:a16="http://schemas.microsoft.com/office/drawing/2014/main" id="{2C460EB2-B56B-014D-B92F-88623CEBE9A6}"/>
              </a:ext>
            </a:extLst>
          </p:cNvPr>
          <p:cNvSpPr>
            <a:spLocks noGrp="1"/>
          </p:cNvSpPr>
          <p:nvPr>
            <p:ph sz="quarter" idx="46" hasCustomPrompt="1"/>
          </p:nvPr>
        </p:nvSpPr>
        <p:spPr>
          <a:xfrm>
            <a:off x="2697696" y="371997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79" name="Text Placeholder 11">
            <a:extLst>
              <a:ext uri="{FF2B5EF4-FFF2-40B4-BE49-F238E27FC236}">
                <a16:creationId xmlns:a16="http://schemas.microsoft.com/office/drawing/2014/main" id="{9493BCE2-619A-3D4B-8D48-BA7BA87CF7DF}"/>
              </a:ext>
            </a:extLst>
          </p:cNvPr>
          <p:cNvSpPr>
            <a:spLocks noGrp="1"/>
          </p:cNvSpPr>
          <p:nvPr>
            <p:ph type="body" sz="quarter" idx="47" hasCustomPrompt="1"/>
          </p:nvPr>
        </p:nvSpPr>
        <p:spPr>
          <a:xfrm>
            <a:off x="3597267" y="330532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80" name="Picture Placeholder 5">
            <a:extLst>
              <a:ext uri="{FF2B5EF4-FFF2-40B4-BE49-F238E27FC236}">
                <a16:creationId xmlns:a16="http://schemas.microsoft.com/office/drawing/2014/main" id="{DDCE3F3D-95F7-FD4C-8BCA-8D9369816907}"/>
              </a:ext>
            </a:extLst>
          </p:cNvPr>
          <p:cNvSpPr>
            <a:spLocks noGrp="1"/>
          </p:cNvSpPr>
          <p:nvPr>
            <p:ph type="pic" sz="quarter" idx="48"/>
          </p:nvPr>
        </p:nvSpPr>
        <p:spPr>
          <a:xfrm>
            <a:off x="5032375" y="284676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81" name="Text Placeholder 11">
            <a:extLst>
              <a:ext uri="{FF2B5EF4-FFF2-40B4-BE49-F238E27FC236}">
                <a16:creationId xmlns:a16="http://schemas.microsoft.com/office/drawing/2014/main" id="{219B79C5-A92A-BB44-96C8-C53425AF6768}"/>
              </a:ext>
            </a:extLst>
          </p:cNvPr>
          <p:cNvSpPr>
            <a:spLocks noGrp="1"/>
          </p:cNvSpPr>
          <p:nvPr>
            <p:ph type="body" sz="quarter" idx="49" hasCustomPrompt="1"/>
          </p:nvPr>
        </p:nvSpPr>
        <p:spPr>
          <a:xfrm>
            <a:off x="5937244" y="278570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82" name="Content Placeholder 4">
            <a:extLst>
              <a:ext uri="{FF2B5EF4-FFF2-40B4-BE49-F238E27FC236}">
                <a16:creationId xmlns:a16="http://schemas.microsoft.com/office/drawing/2014/main" id="{330EADA9-FD24-1F4A-B3A5-F9556A553ED0}"/>
              </a:ext>
            </a:extLst>
          </p:cNvPr>
          <p:cNvSpPr>
            <a:spLocks noGrp="1"/>
          </p:cNvSpPr>
          <p:nvPr>
            <p:ph sz="quarter" idx="50" hasCustomPrompt="1"/>
          </p:nvPr>
        </p:nvSpPr>
        <p:spPr>
          <a:xfrm>
            <a:off x="5037671" y="371997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83" name="Text Placeholder 11">
            <a:extLst>
              <a:ext uri="{FF2B5EF4-FFF2-40B4-BE49-F238E27FC236}">
                <a16:creationId xmlns:a16="http://schemas.microsoft.com/office/drawing/2014/main" id="{07A04A0F-061A-C647-AA93-0A8DEEE4F9F4}"/>
              </a:ext>
            </a:extLst>
          </p:cNvPr>
          <p:cNvSpPr>
            <a:spLocks noGrp="1"/>
          </p:cNvSpPr>
          <p:nvPr>
            <p:ph type="body" sz="quarter" idx="51" hasCustomPrompt="1"/>
          </p:nvPr>
        </p:nvSpPr>
        <p:spPr>
          <a:xfrm>
            <a:off x="5937242" y="330532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84" name="Picture Placeholder 5">
            <a:extLst>
              <a:ext uri="{FF2B5EF4-FFF2-40B4-BE49-F238E27FC236}">
                <a16:creationId xmlns:a16="http://schemas.microsoft.com/office/drawing/2014/main" id="{351E404A-6E9E-DC4E-BD02-5A745E8A866E}"/>
              </a:ext>
            </a:extLst>
          </p:cNvPr>
          <p:cNvSpPr>
            <a:spLocks noGrp="1"/>
          </p:cNvSpPr>
          <p:nvPr>
            <p:ph type="pic" sz="quarter" idx="52"/>
          </p:nvPr>
        </p:nvSpPr>
        <p:spPr>
          <a:xfrm>
            <a:off x="7372350" y="284676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85" name="Text Placeholder 11">
            <a:extLst>
              <a:ext uri="{FF2B5EF4-FFF2-40B4-BE49-F238E27FC236}">
                <a16:creationId xmlns:a16="http://schemas.microsoft.com/office/drawing/2014/main" id="{A2974A6A-FD0F-4A47-A751-62F4B6582F50}"/>
              </a:ext>
            </a:extLst>
          </p:cNvPr>
          <p:cNvSpPr>
            <a:spLocks noGrp="1"/>
          </p:cNvSpPr>
          <p:nvPr>
            <p:ph type="body" sz="quarter" idx="53" hasCustomPrompt="1"/>
          </p:nvPr>
        </p:nvSpPr>
        <p:spPr>
          <a:xfrm>
            <a:off x="8277219" y="278570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86" name="Content Placeholder 4">
            <a:extLst>
              <a:ext uri="{FF2B5EF4-FFF2-40B4-BE49-F238E27FC236}">
                <a16:creationId xmlns:a16="http://schemas.microsoft.com/office/drawing/2014/main" id="{5D86C3E6-21EB-9A41-AC90-8E189C30DC5E}"/>
              </a:ext>
            </a:extLst>
          </p:cNvPr>
          <p:cNvSpPr>
            <a:spLocks noGrp="1"/>
          </p:cNvSpPr>
          <p:nvPr>
            <p:ph sz="quarter" idx="54" hasCustomPrompt="1"/>
          </p:nvPr>
        </p:nvSpPr>
        <p:spPr>
          <a:xfrm>
            <a:off x="7377646" y="371997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87" name="Text Placeholder 11">
            <a:extLst>
              <a:ext uri="{FF2B5EF4-FFF2-40B4-BE49-F238E27FC236}">
                <a16:creationId xmlns:a16="http://schemas.microsoft.com/office/drawing/2014/main" id="{56C96BE7-B57D-3040-A071-93A73E504493}"/>
              </a:ext>
            </a:extLst>
          </p:cNvPr>
          <p:cNvSpPr>
            <a:spLocks noGrp="1"/>
          </p:cNvSpPr>
          <p:nvPr>
            <p:ph type="body" sz="quarter" idx="55" hasCustomPrompt="1"/>
          </p:nvPr>
        </p:nvSpPr>
        <p:spPr>
          <a:xfrm>
            <a:off x="8277217" y="330532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88" name="Picture Placeholder 5">
            <a:extLst>
              <a:ext uri="{FF2B5EF4-FFF2-40B4-BE49-F238E27FC236}">
                <a16:creationId xmlns:a16="http://schemas.microsoft.com/office/drawing/2014/main" id="{DDCE13DB-4BE9-F340-9742-759677375845}"/>
              </a:ext>
            </a:extLst>
          </p:cNvPr>
          <p:cNvSpPr>
            <a:spLocks noGrp="1"/>
          </p:cNvSpPr>
          <p:nvPr>
            <p:ph type="pic" sz="quarter" idx="56"/>
          </p:nvPr>
        </p:nvSpPr>
        <p:spPr>
          <a:xfrm>
            <a:off x="9712325" y="284676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89" name="Text Placeholder 11">
            <a:extLst>
              <a:ext uri="{FF2B5EF4-FFF2-40B4-BE49-F238E27FC236}">
                <a16:creationId xmlns:a16="http://schemas.microsoft.com/office/drawing/2014/main" id="{9062E08A-1765-1E4F-8896-C8598D07788E}"/>
              </a:ext>
            </a:extLst>
          </p:cNvPr>
          <p:cNvSpPr>
            <a:spLocks noGrp="1"/>
          </p:cNvSpPr>
          <p:nvPr>
            <p:ph type="body" sz="quarter" idx="57" hasCustomPrompt="1"/>
          </p:nvPr>
        </p:nvSpPr>
        <p:spPr>
          <a:xfrm>
            <a:off x="10617194" y="278570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90" name="Content Placeholder 4">
            <a:extLst>
              <a:ext uri="{FF2B5EF4-FFF2-40B4-BE49-F238E27FC236}">
                <a16:creationId xmlns:a16="http://schemas.microsoft.com/office/drawing/2014/main" id="{A8F9A63D-91A4-3246-A0AF-24B802CD1EC6}"/>
              </a:ext>
            </a:extLst>
          </p:cNvPr>
          <p:cNvSpPr>
            <a:spLocks noGrp="1"/>
          </p:cNvSpPr>
          <p:nvPr>
            <p:ph sz="quarter" idx="58" hasCustomPrompt="1"/>
          </p:nvPr>
        </p:nvSpPr>
        <p:spPr>
          <a:xfrm>
            <a:off x="9717621" y="371997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91" name="Text Placeholder 11">
            <a:extLst>
              <a:ext uri="{FF2B5EF4-FFF2-40B4-BE49-F238E27FC236}">
                <a16:creationId xmlns:a16="http://schemas.microsoft.com/office/drawing/2014/main" id="{A340056F-147F-0D4C-B962-B65CD242C7C4}"/>
              </a:ext>
            </a:extLst>
          </p:cNvPr>
          <p:cNvSpPr>
            <a:spLocks noGrp="1"/>
          </p:cNvSpPr>
          <p:nvPr>
            <p:ph type="body" sz="quarter" idx="59" hasCustomPrompt="1"/>
          </p:nvPr>
        </p:nvSpPr>
        <p:spPr>
          <a:xfrm>
            <a:off x="10617192" y="330532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92" name="Picture Placeholder 5">
            <a:extLst>
              <a:ext uri="{FF2B5EF4-FFF2-40B4-BE49-F238E27FC236}">
                <a16:creationId xmlns:a16="http://schemas.microsoft.com/office/drawing/2014/main" id="{68C9AA3D-5405-9845-83B4-FD1FA80984A1}"/>
              </a:ext>
            </a:extLst>
          </p:cNvPr>
          <p:cNvSpPr>
            <a:spLocks noGrp="1"/>
          </p:cNvSpPr>
          <p:nvPr>
            <p:ph type="pic" sz="quarter" idx="60"/>
          </p:nvPr>
        </p:nvSpPr>
        <p:spPr>
          <a:xfrm>
            <a:off x="352424" y="454455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93" name="Text Placeholder 11">
            <a:extLst>
              <a:ext uri="{FF2B5EF4-FFF2-40B4-BE49-F238E27FC236}">
                <a16:creationId xmlns:a16="http://schemas.microsoft.com/office/drawing/2014/main" id="{E0FA8E5A-5953-A144-BD21-4C0008E84262}"/>
              </a:ext>
            </a:extLst>
          </p:cNvPr>
          <p:cNvSpPr>
            <a:spLocks noGrp="1"/>
          </p:cNvSpPr>
          <p:nvPr>
            <p:ph type="body" sz="quarter" idx="61" hasCustomPrompt="1"/>
          </p:nvPr>
        </p:nvSpPr>
        <p:spPr>
          <a:xfrm>
            <a:off x="1257293" y="448349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94" name="Content Placeholder 4">
            <a:extLst>
              <a:ext uri="{FF2B5EF4-FFF2-40B4-BE49-F238E27FC236}">
                <a16:creationId xmlns:a16="http://schemas.microsoft.com/office/drawing/2014/main" id="{0121148D-6B98-8449-BB1C-11B4E7861D90}"/>
              </a:ext>
            </a:extLst>
          </p:cNvPr>
          <p:cNvSpPr>
            <a:spLocks noGrp="1"/>
          </p:cNvSpPr>
          <p:nvPr>
            <p:ph sz="quarter" idx="62" hasCustomPrompt="1"/>
          </p:nvPr>
        </p:nvSpPr>
        <p:spPr>
          <a:xfrm>
            <a:off x="357720" y="541776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95" name="Text Placeholder 11">
            <a:extLst>
              <a:ext uri="{FF2B5EF4-FFF2-40B4-BE49-F238E27FC236}">
                <a16:creationId xmlns:a16="http://schemas.microsoft.com/office/drawing/2014/main" id="{6FBB6360-8244-F442-B8EF-4A22A5E4A2CB}"/>
              </a:ext>
            </a:extLst>
          </p:cNvPr>
          <p:cNvSpPr>
            <a:spLocks noGrp="1"/>
          </p:cNvSpPr>
          <p:nvPr>
            <p:ph type="body" sz="quarter" idx="63" hasCustomPrompt="1"/>
          </p:nvPr>
        </p:nvSpPr>
        <p:spPr>
          <a:xfrm>
            <a:off x="1257291" y="500311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396" name="Picture Placeholder 5">
            <a:extLst>
              <a:ext uri="{FF2B5EF4-FFF2-40B4-BE49-F238E27FC236}">
                <a16:creationId xmlns:a16="http://schemas.microsoft.com/office/drawing/2014/main" id="{A7AE5A8A-7269-7B49-89FD-50E23CFB4E5D}"/>
              </a:ext>
            </a:extLst>
          </p:cNvPr>
          <p:cNvSpPr>
            <a:spLocks noGrp="1"/>
          </p:cNvSpPr>
          <p:nvPr>
            <p:ph type="pic" sz="quarter" idx="64"/>
          </p:nvPr>
        </p:nvSpPr>
        <p:spPr>
          <a:xfrm>
            <a:off x="2692400" y="454455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397" name="Text Placeholder 11">
            <a:extLst>
              <a:ext uri="{FF2B5EF4-FFF2-40B4-BE49-F238E27FC236}">
                <a16:creationId xmlns:a16="http://schemas.microsoft.com/office/drawing/2014/main" id="{3384D91B-B667-4E4E-AF27-1A200838B8ED}"/>
              </a:ext>
            </a:extLst>
          </p:cNvPr>
          <p:cNvSpPr>
            <a:spLocks noGrp="1"/>
          </p:cNvSpPr>
          <p:nvPr>
            <p:ph type="body" sz="quarter" idx="65" hasCustomPrompt="1"/>
          </p:nvPr>
        </p:nvSpPr>
        <p:spPr>
          <a:xfrm>
            <a:off x="3597269" y="448349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398" name="Content Placeholder 4">
            <a:extLst>
              <a:ext uri="{FF2B5EF4-FFF2-40B4-BE49-F238E27FC236}">
                <a16:creationId xmlns:a16="http://schemas.microsoft.com/office/drawing/2014/main" id="{46CA3D47-BBC3-F443-B20F-A1C1D5BE533D}"/>
              </a:ext>
            </a:extLst>
          </p:cNvPr>
          <p:cNvSpPr>
            <a:spLocks noGrp="1"/>
          </p:cNvSpPr>
          <p:nvPr>
            <p:ph sz="quarter" idx="66" hasCustomPrompt="1"/>
          </p:nvPr>
        </p:nvSpPr>
        <p:spPr>
          <a:xfrm>
            <a:off x="2697696" y="541776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399" name="Text Placeholder 11">
            <a:extLst>
              <a:ext uri="{FF2B5EF4-FFF2-40B4-BE49-F238E27FC236}">
                <a16:creationId xmlns:a16="http://schemas.microsoft.com/office/drawing/2014/main" id="{0FEB4BE4-8973-A74E-AAEC-16E3D73F2C3A}"/>
              </a:ext>
            </a:extLst>
          </p:cNvPr>
          <p:cNvSpPr>
            <a:spLocks noGrp="1"/>
          </p:cNvSpPr>
          <p:nvPr>
            <p:ph type="body" sz="quarter" idx="67" hasCustomPrompt="1"/>
          </p:nvPr>
        </p:nvSpPr>
        <p:spPr>
          <a:xfrm>
            <a:off x="3597267" y="500311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400" name="Picture Placeholder 5">
            <a:extLst>
              <a:ext uri="{FF2B5EF4-FFF2-40B4-BE49-F238E27FC236}">
                <a16:creationId xmlns:a16="http://schemas.microsoft.com/office/drawing/2014/main" id="{7C587164-74B6-D042-88F7-B6EEA63ED548}"/>
              </a:ext>
            </a:extLst>
          </p:cNvPr>
          <p:cNvSpPr>
            <a:spLocks noGrp="1"/>
          </p:cNvSpPr>
          <p:nvPr>
            <p:ph type="pic" sz="quarter" idx="68"/>
          </p:nvPr>
        </p:nvSpPr>
        <p:spPr>
          <a:xfrm>
            <a:off x="5032375" y="454455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401" name="Text Placeholder 11">
            <a:extLst>
              <a:ext uri="{FF2B5EF4-FFF2-40B4-BE49-F238E27FC236}">
                <a16:creationId xmlns:a16="http://schemas.microsoft.com/office/drawing/2014/main" id="{C5DB7C83-F298-3B4C-8A1D-35BB0C92BCBB}"/>
              </a:ext>
            </a:extLst>
          </p:cNvPr>
          <p:cNvSpPr>
            <a:spLocks noGrp="1"/>
          </p:cNvSpPr>
          <p:nvPr>
            <p:ph type="body" sz="quarter" idx="69" hasCustomPrompt="1"/>
          </p:nvPr>
        </p:nvSpPr>
        <p:spPr>
          <a:xfrm>
            <a:off x="5937244" y="448349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402" name="Content Placeholder 4">
            <a:extLst>
              <a:ext uri="{FF2B5EF4-FFF2-40B4-BE49-F238E27FC236}">
                <a16:creationId xmlns:a16="http://schemas.microsoft.com/office/drawing/2014/main" id="{C9BA5C26-4FBE-DF4A-BAA2-E257B05593F1}"/>
              </a:ext>
            </a:extLst>
          </p:cNvPr>
          <p:cNvSpPr>
            <a:spLocks noGrp="1"/>
          </p:cNvSpPr>
          <p:nvPr>
            <p:ph sz="quarter" idx="70" hasCustomPrompt="1"/>
          </p:nvPr>
        </p:nvSpPr>
        <p:spPr>
          <a:xfrm>
            <a:off x="5037671" y="541776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03" name="Text Placeholder 11">
            <a:extLst>
              <a:ext uri="{FF2B5EF4-FFF2-40B4-BE49-F238E27FC236}">
                <a16:creationId xmlns:a16="http://schemas.microsoft.com/office/drawing/2014/main" id="{BEBFF34C-153A-F544-B766-FD17B59EF4F2}"/>
              </a:ext>
            </a:extLst>
          </p:cNvPr>
          <p:cNvSpPr>
            <a:spLocks noGrp="1"/>
          </p:cNvSpPr>
          <p:nvPr>
            <p:ph type="body" sz="quarter" idx="71" hasCustomPrompt="1"/>
          </p:nvPr>
        </p:nvSpPr>
        <p:spPr>
          <a:xfrm>
            <a:off x="5937242" y="500311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404" name="Picture Placeholder 5">
            <a:extLst>
              <a:ext uri="{FF2B5EF4-FFF2-40B4-BE49-F238E27FC236}">
                <a16:creationId xmlns:a16="http://schemas.microsoft.com/office/drawing/2014/main" id="{81909E40-76B3-ED49-A4F4-F34D7FA46DEB}"/>
              </a:ext>
            </a:extLst>
          </p:cNvPr>
          <p:cNvSpPr>
            <a:spLocks noGrp="1"/>
          </p:cNvSpPr>
          <p:nvPr>
            <p:ph type="pic" sz="quarter" idx="72"/>
          </p:nvPr>
        </p:nvSpPr>
        <p:spPr>
          <a:xfrm>
            <a:off x="7372350" y="454455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405" name="Text Placeholder 11">
            <a:extLst>
              <a:ext uri="{FF2B5EF4-FFF2-40B4-BE49-F238E27FC236}">
                <a16:creationId xmlns:a16="http://schemas.microsoft.com/office/drawing/2014/main" id="{755AAEDA-7CDF-6B4F-BED5-F5E8959141F6}"/>
              </a:ext>
            </a:extLst>
          </p:cNvPr>
          <p:cNvSpPr>
            <a:spLocks noGrp="1"/>
          </p:cNvSpPr>
          <p:nvPr>
            <p:ph type="body" sz="quarter" idx="73" hasCustomPrompt="1"/>
          </p:nvPr>
        </p:nvSpPr>
        <p:spPr>
          <a:xfrm>
            <a:off x="8277219" y="448349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406" name="Content Placeholder 4">
            <a:extLst>
              <a:ext uri="{FF2B5EF4-FFF2-40B4-BE49-F238E27FC236}">
                <a16:creationId xmlns:a16="http://schemas.microsoft.com/office/drawing/2014/main" id="{B3D9645B-ED67-8343-A173-E8D519E74CA7}"/>
              </a:ext>
            </a:extLst>
          </p:cNvPr>
          <p:cNvSpPr>
            <a:spLocks noGrp="1"/>
          </p:cNvSpPr>
          <p:nvPr>
            <p:ph sz="quarter" idx="74" hasCustomPrompt="1"/>
          </p:nvPr>
        </p:nvSpPr>
        <p:spPr>
          <a:xfrm>
            <a:off x="7377646" y="541776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07" name="Text Placeholder 11">
            <a:extLst>
              <a:ext uri="{FF2B5EF4-FFF2-40B4-BE49-F238E27FC236}">
                <a16:creationId xmlns:a16="http://schemas.microsoft.com/office/drawing/2014/main" id="{FA8382EA-0937-304E-9B4D-46C0FB456E50}"/>
              </a:ext>
            </a:extLst>
          </p:cNvPr>
          <p:cNvSpPr>
            <a:spLocks noGrp="1"/>
          </p:cNvSpPr>
          <p:nvPr>
            <p:ph type="body" sz="quarter" idx="75" hasCustomPrompt="1"/>
          </p:nvPr>
        </p:nvSpPr>
        <p:spPr>
          <a:xfrm>
            <a:off x="8277217" y="500311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408" name="Picture Placeholder 5">
            <a:extLst>
              <a:ext uri="{FF2B5EF4-FFF2-40B4-BE49-F238E27FC236}">
                <a16:creationId xmlns:a16="http://schemas.microsoft.com/office/drawing/2014/main" id="{5A8CC3C2-BCA5-1246-A35F-7597BC0507E8}"/>
              </a:ext>
            </a:extLst>
          </p:cNvPr>
          <p:cNvSpPr>
            <a:spLocks noGrp="1"/>
          </p:cNvSpPr>
          <p:nvPr>
            <p:ph type="pic" sz="quarter" idx="76"/>
          </p:nvPr>
        </p:nvSpPr>
        <p:spPr>
          <a:xfrm>
            <a:off x="9712325" y="4544553"/>
            <a:ext cx="803764" cy="803764"/>
          </a:xfrm>
        </p:spPr>
        <p:txBody>
          <a:bodyPr anchor="ctr">
            <a:normAutofit/>
          </a:bodyPr>
          <a:lstStyle>
            <a:lvl1pPr marL="0" indent="0" algn="ctr">
              <a:buNone/>
              <a:defRPr sz="1000"/>
            </a:lvl1pPr>
          </a:lstStyle>
          <a:p>
            <a:r>
              <a:rPr lang="en-US"/>
              <a:t>Click icon to add picture</a:t>
            </a:r>
            <a:endParaRPr lang="en-US" dirty="0"/>
          </a:p>
        </p:txBody>
      </p:sp>
      <p:sp>
        <p:nvSpPr>
          <p:cNvPr id="409" name="Text Placeholder 11">
            <a:extLst>
              <a:ext uri="{FF2B5EF4-FFF2-40B4-BE49-F238E27FC236}">
                <a16:creationId xmlns:a16="http://schemas.microsoft.com/office/drawing/2014/main" id="{872E2A30-5D38-B347-A80A-38CB3EB49D4C}"/>
              </a:ext>
            </a:extLst>
          </p:cNvPr>
          <p:cNvSpPr>
            <a:spLocks noGrp="1"/>
          </p:cNvSpPr>
          <p:nvPr>
            <p:ph type="body" sz="quarter" idx="77" hasCustomPrompt="1"/>
          </p:nvPr>
        </p:nvSpPr>
        <p:spPr>
          <a:xfrm>
            <a:off x="10617194" y="4483499"/>
            <a:ext cx="1184282" cy="458686"/>
          </a:xfrm>
        </p:spPr>
        <p:txBody>
          <a:bodyPr anchor="b">
            <a:normAutofit/>
          </a:bodyPr>
          <a:lstStyle>
            <a:lvl1pPr marL="0" indent="0">
              <a:buNone/>
              <a:defRPr sz="950" b="1">
                <a:solidFill>
                  <a:srgbClr val="CE0E2D"/>
                </a:solidFill>
              </a:defRPr>
            </a:lvl1pPr>
          </a:lstStyle>
          <a:p>
            <a:pPr lvl="0"/>
            <a:r>
              <a:rPr lang="en-GB" dirty="0" err="1"/>
              <a:t>Firstname</a:t>
            </a:r>
            <a:r>
              <a:rPr lang="en-GB" dirty="0"/>
              <a:t> </a:t>
            </a:r>
            <a:r>
              <a:rPr lang="en-GB" dirty="0" err="1"/>
              <a:t>Lastname</a:t>
            </a:r>
            <a:endParaRPr lang="en-GB" dirty="0"/>
          </a:p>
        </p:txBody>
      </p:sp>
      <p:sp>
        <p:nvSpPr>
          <p:cNvPr id="410" name="Content Placeholder 4">
            <a:extLst>
              <a:ext uri="{FF2B5EF4-FFF2-40B4-BE49-F238E27FC236}">
                <a16:creationId xmlns:a16="http://schemas.microsoft.com/office/drawing/2014/main" id="{C5D74B87-DAA5-4D40-9C96-B02B0FE047BE}"/>
              </a:ext>
            </a:extLst>
          </p:cNvPr>
          <p:cNvSpPr>
            <a:spLocks noGrp="1"/>
          </p:cNvSpPr>
          <p:nvPr>
            <p:ph sz="quarter" idx="78" hasCustomPrompt="1"/>
          </p:nvPr>
        </p:nvSpPr>
        <p:spPr>
          <a:xfrm>
            <a:off x="9717621" y="5417761"/>
            <a:ext cx="2334679" cy="522087"/>
          </a:xfrm>
        </p:spPr>
        <p:txBody>
          <a:bodyPr>
            <a:normAutofit/>
          </a:bodyPr>
          <a:lstStyle>
            <a:lvl1pPr marL="0" indent="0" defTabSz="270000">
              <a:lnSpc>
                <a:spcPct val="100000"/>
              </a:lnSpc>
              <a:spcBef>
                <a:spcPts val="0"/>
              </a:spcBef>
              <a:spcAft>
                <a:spcPts val="0"/>
              </a:spcAft>
              <a:buNone/>
              <a:tabLst>
                <a:tab pos="180000" algn="l"/>
              </a:tabLst>
              <a:defRPr sz="800"/>
            </a:lvl1pPr>
            <a:lvl2pPr marL="360000" indent="0">
              <a:buNone/>
              <a:defRPr sz="1200"/>
            </a:lvl2pPr>
            <a:lvl3pPr marL="720000" indent="0">
              <a:buNone/>
              <a:defRPr sz="1200"/>
            </a:lvl3pPr>
            <a:lvl4pPr marL="1080000" indent="0">
              <a:buNone/>
              <a:defRPr sz="1200"/>
            </a:lvl4pPr>
            <a:lvl5pPr marL="1332000" indent="0">
              <a:buNone/>
              <a:defRPr sz="1200"/>
            </a:lvl5pPr>
          </a:lstStyle>
          <a:p>
            <a:pPr lvl="0"/>
            <a:r>
              <a:rPr lang="en-GB" dirty="0"/>
              <a:t>Location</a:t>
            </a:r>
            <a:br>
              <a:rPr lang="en-GB" dirty="0"/>
            </a:br>
            <a:r>
              <a:rPr lang="en-GB" dirty="0"/>
              <a:t>T	+61 # #### ####</a:t>
            </a:r>
            <a:br>
              <a:rPr lang="en-GB" dirty="0"/>
            </a:br>
            <a:r>
              <a:rPr lang="en-GB" dirty="0"/>
              <a:t>M	+61 ### ### ###</a:t>
            </a:r>
            <a:br>
              <a:rPr lang="en-GB" dirty="0"/>
            </a:br>
            <a:r>
              <a:rPr lang="en-GB" dirty="0" err="1"/>
              <a:t>firstname.lastname@minterellison.com.au</a:t>
            </a:r>
            <a:endParaRPr lang="en-US" dirty="0"/>
          </a:p>
        </p:txBody>
      </p:sp>
      <p:sp>
        <p:nvSpPr>
          <p:cNvPr id="411" name="Text Placeholder 11">
            <a:extLst>
              <a:ext uri="{FF2B5EF4-FFF2-40B4-BE49-F238E27FC236}">
                <a16:creationId xmlns:a16="http://schemas.microsoft.com/office/drawing/2014/main" id="{F3435CC2-67E8-CF45-8FA1-35E28A6D2DD4}"/>
              </a:ext>
            </a:extLst>
          </p:cNvPr>
          <p:cNvSpPr>
            <a:spLocks noGrp="1"/>
          </p:cNvSpPr>
          <p:nvPr>
            <p:ph type="body" sz="quarter" idx="79" hasCustomPrompt="1"/>
          </p:nvPr>
        </p:nvSpPr>
        <p:spPr>
          <a:xfrm>
            <a:off x="10617192" y="5003117"/>
            <a:ext cx="1184283" cy="402415"/>
          </a:xfrm>
        </p:spPr>
        <p:txBody>
          <a:bodyPr anchor="t">
            <a:normAutofit/>
          </a:bodyPr>
          <a:lstStyle>
            <a:lvl1pPr marL="0" indent="0">
              <a:buNone/>
              <a:defRPr sz="800" b="0">
                <a:solidFill>
                  <a:schemeClr val="tx1">
                    <a:lumMod val="65000"/>
                    <a:lumOff val="35000"/>
                  </a:schemeClr>
                </a:solidFill>
              </a:defRPr>
            </a:lvl1pPr>
          </a:lstStyle>
          <a:p>
            <a:pPr lvl="0"/>
            <a:r>
              <a:rPr lang="en-GB" dirty="0"/>
              <a:t>Job title</a:t>
            </a:r>
          </a:p>
        </p:txBody>
      </p:sp>
      <p:sp>
        <p:nvSpPr>
          <p:cNvPr id="4" name="Footer Placeholder 3">
            <a:extLst>
              <a:ext uri="{FF2B5EF4-FFF2-40B4-BE49-F238E27FC236}">
                <a16:creationId xmlns:a16="http://schemas.microsoft.com/office/drawing/2014/main" id="{B153345E-7CEF-A342-AC71-B367767B07E2}"/>
              </a:ext>
            </a:extLst>
          </p:cNvPr>
          <p:cNvSpPr>
            <a:spLocks noGrp="1"/>
          </p:cNvSpPr>
          <p:nvPr>
            <p:ph type="ftr" sz="quarter" idx="80"/>
          </p:nvPr>
        </p:nvSpPr>
        <p:spPr/>
        <p:txBody>
          <a:bodyPr/>
          <a:lstStyle/>
          <a:p>
            <a:r>
              <a:rPr lang="en-US"/>
              <a:t>Presentation Name</a:t>
            </a:r>
            <a:endParaRPr lang="en-US" dirty="0"/>
          </a:p>
        </p:txBody>
      </p:sp>
      <p:sp>
        <p:nvSpPr>
          <p:cNvPr id="65" name="TextBox 64">
            <a:extLst>
              <a:ext uri="{FF2B5EF4-FFF2-40B4-BE49-F238E27FC236}">
                <a16:creationId xmlns:a16="http://schemas.microsoft.com/office/drawing/2014/main" id="{F85BD844-5BA6-D745-817D-F2E03ABBD0C1}"/>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72" name="Picture 71">
            <a:extLst>
              <a:ext uri="{FF2B5EF4-FFF2-40B4-BE49-F238E27FC236}">
                <a16:creationId xmlns:a16="http://schemas.microsoft.com/office/drawing/2014/main" id="{E2105FF9-1A66-4D44-B507-EA951AE708BF}"/>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241337290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ositive Logo">
    <p:bg>
      <p:bgPr>
        <a:solidFill>
          <a:srgbClr val="D0F2F0"/>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3A01D09B-2870-FB45-8055-D1A744087A57}"/>
              </a:ext>
            </a:extLst>
          </p:cNvPr>
          <p:cNvSpPr>
            <a:spLocks noGrp="1"/>
          </p:cNvSpPr>
          <p:nvPr>
            <p:ph type="pic" sz="quarter" idx="16" hasCustomPrompt="1"/>
          </p:nvPr>
        </p:nvSpPr>
        <p:spPr>
          <a:xfrm>
            <a:off x="0" y="0"/>
            <a:ext cx="12192000" cy="6858000"/>
          </a:xfrm>
          <a:noFill/>
        </p:spPr>
        <p:txBody>
          <a:bodyPr anchor="ctr">
            <a:normAutofit/>
          </a:bodyPr>
          <a:lstStyle>
            <a:lvl1pPr marL="0" indent="0" algn="ctr">
              <a:buNone/>
              <a:defRPr sz="1000"/>
            </a:lvl1pPr>
          </a:lstStyle>
          <a:p>
            <a:r>
              <a:rPr lang="en-US" dirty="0"/>
              <a:t>BACKGROUND PICTURE</a:t>
            </a:r>
          </a:p>
        </p:txBody>
      </p:sp>
      <p:sp>
        <p:nvSpPr>
          <p:cNvPr id="14" name="Text Placeholder 23">
            <a:extLst>
              <a:ext uri="{FF2B5EF4-FFF2-40B4-BE49-F238E27FC236}">
                <a16:creationId xmlns:a16="http://schemas.microsoft.com/office/drawing/2014/main" id="{40F7CE62-E362-8A4F-AB4A-05FE96F7C142}"/>
              </a:ext>
            </a:extLst>
          </p:cNvPr>
          <p:cNvSpPr>
            <a:spLocks noGrp="1"/>
          </p:cNvSpPr>
          <p:nvPr>
            <p:ph type="body" sz="quarter" idx="25" hasCustomPrompt="1"/>
          </p:nvPr>
        </p:nvSpPr>
        <p:spPr>
          <a:xfrm>
            <a:off x="352800" y="0"/>
            <a:ext cx="5112000" cy="6858000"/>
          </a:xfrm>
          <a:blipFill>
            <a:blip r:embed="rId2"/>
            <a:stretch>
              <a:fillRect/>
            </a:stretch>
          </a:blipFill>
        </p:spPr>
        <p:txBody>
          <a:bodyPr/>
          <a:lstStyle>
            <a:lvl1pPr marL="0" indent="0">
              <a:buNone/>
              <a:defRPr/>
            </a:lvl1pPr>
          </a:lstStyle>
          <a:p>
            <a:pPr lvl="0"/>
            <a:r>
              <a:rPr lang="en-US" dirty="0"/>
              <a:t> </a:t>
            </a:r>
          </a:p>
        </p:txBody>
      </p:sp>
      <p:sp>
        <p:nvSpPr>
          <p:cNvPr id="15" name="Subtitle 2">
            <a:extLst>
              <a:ext uri="{FF2B5EF4-FFF2-40B4-BE49-F238E27FC236}">
                <a16:creationId xmlns:a16="http://schemas.microsoft.com/office/drawing/2014/main" id="{FF1DD59A-053D-0E41-8DA8-76979B8E2A76}"/>
              </a:ext>
            </a:extLst>
          </p:cNvPr>
          <p:cNvSpPr>
            <a:spLocks noGrp="1"/>
          </p:cNvSpPr>
          <p:nvPr>
            <p:ph type="subTitle" idx="1"/>
          </p:nvPr>
        </p:nvSpPr>
        <p:spPr>
          <a:xfrm>
            <a:off x="583809" y="2053883"/>
            <a:ext cx="3397348" cy="1048044"/>
          </a:xfrm>
        </p:spPr>
        <p:txBody>
          <a:bodyPr>
            <a:normAutofit/>
          </a:bodyPr>
          <a:lstStyle>
            <a:lvl1pPr marL="0" indent="0" algn="l">
              <a:buNone/>
              <a:defRPr sz="1800">
                <a:solidFill>
                  <a:srgbClr val="FBC9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ext Placeholder 15">
            <a:extLst>
              <a:ext uri="{FF2B5EF4-FFF2-40B4-BE49-F238E27FC236}">
                <a16:creationId xmlns:a16="http://schemas.microsoft.com/office/drawing/2014/main" id="{AF492244-DC4E-7D47-A80D-7C00CF162E20}"/>
              </a:ext>
            </a:extLst>
          </p:cNvPr>
          <p:cNvSpPr>
            <a:spLocks noGrp="1"/>
          </p:cNvSpPr>
          <p:nvPr>
            <p:ph type="body" sz="quarter" idx="13" hasCustomPrompt="1"/>
          </p:nvPr>
        </p:nvSpPr>
        <p:spPr>
          <a:xfrm>
            <a:off x="567788" y="4506912"/>
            <a:ext cx="3525910" cy="1624013"/>
          </a:xfrm>
        </p:spPr>
        <p:txBody>
          <a:bodyPr>
            <a:normAutofit/>
          </a:bodyPr>
          <a:lstStyle>
            <a:lvl1pPr marL="0" indent="0">
              <a:lnSpc>
                <a:spcPct val="110000"/>
              </a:lnSpc>
              <a:spcBef>
                <a:spcPts val="0"/>
              </a:spcBef>
              <a:spcAft>
                <a:spcPts val="0"/>
              </a:spcAft>
              <a:buNone/>
              <a:defRPr sz="1050" b="0" i="0">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buNone/>
              <a:defRPr sz="1050">
                <a:solidFill>
                  <a:schemeClr val="bg1"/>
                </a:solidFill>
              </a:defRPr>
            </a:lvl2pPr>
          </a:lstStyle>
          <a:p>
            <a:pPr lvl="0"/>
            <a:r>
              <a:rPr lang="en-GB" dirty="0" err="1"/>
              <a:t>Firstname</a:t>
            </a:r>
            <a:r>
              <a:rPr lang="en-GB" dirty="0"/>
              <a:t> </a:t>
            </a:r>
            <a:r>
              <a:rPr lang="en-GB" dirty="0" err="1"/>
              <a:t>Lastname</a:t>
            </a:r>
            <a:br>
              <a:rPr lang="en-GB" dirty="0"/>
            </a:br>
            <a:r>
              <a:rPr lang="en-GB" dirty="0"/>
              <a:t>Job title</a:t>
            </a:r>
            <a:br>
              <a:rPr lang="en-GB" dirty="0"/>
            </a:br>
            <a:r>
              <a:rPr lang="en-GB" dirty="0" err="1"/>
              <a:t>firstname.lastname@minterellison.com</a:t>
            </a:r>
            <a:endParaRPr lang="en-GB" dirty="0"/>
          </a:p>
        </p:txBody>
      </p:sp>
      <p:sp>
        <p:nvSpPr>
          <p:cNvPr id="9" name="Title 1">
            <a:extLst>
              <a:ext uri="{FF2B5EF4-FFF2-40B4-BE49-F238E27FC236}">
                <a16:creationId xmlns:a16="http://schemas.microsoft.com/office/drawing/2014/main" id="{4810BFCB-3C31-B648-9C77-0910DAA82750}"/>
              </a:ext>
            </a:extLst>
          </p:cNvPr>
          <p:cNvSpPr>
            <a:spLocks noGrp="1"/>
          </p:cNvSpPr>
          <p:nvPr>
            <p:ph type="ctrTitle"/>
          </p:nvPr>
        </p:nvSpPr>
        <p:spPr>
          <a:xfrm>
            <a:off x="590843" y="358775"/>
            <a:ext cx="3383280" cy="1547397"/>
          </a:xfrm>
          <a:prstGeom prst="rect">
            <a:avLst/>
          </a:prstGeom>
        </p:spPr>
        <p:txBody>
          <a:bodyPr anchor="b">
            <a:normAutofit/>
          </a:bodyPr>
          <a:lstStyle>
            <a:lvl1pPr algn="l">
              <a:defRPr sz="2400" b="1">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E132E995-96FB-E04C-846C-220CAB7D15E8}"/>
              </a:ext>
            </a:extLst>
          </p:cNvPr>
          <p:cNvSpPr>
            <a:spLocks noGrp="1"/>
          </p:cNvSpPr>
          <p:nvPr>
            <p:ph type="body" sz="quarter" idx="21" hasCustomPrompt="1"/>
          </p:nvPr>
        </p:nvSpPr>
        <p:spPr>
          <a:xfrm>
            <a:off x="585354" y="3104707"/>
            <a:ext cx="3399949" cy="552893"/>
          </a:xfrm>
        </p:spPr>
        <p:txBody>
          <a:bodyPr anchor="ctr" anchorCtr="0">
            <a:normAutofit/>
          </a:bodyPr>
          <a:lstStyle>
            <a:lvl1pPr marL="0" indent="0">
              <a:lnSpc>
                <a:spcPct val="110000"/>
              </a:lnSpc>
              <a:spcBef>
                <a:spcPts val="0"/>
              </a:spcBef>
              <a:spcAft>
                <a:spcPts val="0"/>
              </a:spcAft>
              <a:buNone/>
              <a:defRPr sz="1400" b="0" i="0">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buNone/>
              <a:defRPr sz="1050">
                <a:solidFill>
                  <a:schemeClr val="bg1"/>
                </a:solidFill>
              </a:defRPr>
            </a:lvl2pPr>
          </a:lstStyle>
          <a:p>
            <a:pPr lvl="0"/>
            <a:r>
              <a:rPr lang="en-GB" dirty="0"/>
              <a:t>Click to add Date</a:t>
            </a:r>
          </a:p>
        </p:txBody>
      </p:sp>
      <p:sp>
        <p:nvSpPr>
          <p:cNvPr id="13" name="Text Placeholder 20">
            <a:extLst>
              <a:ext uri="{FF2B5EF4-FFF2-40B4-BE49-F238E27FC236}">
                <a16:creationId xmlns:a16="http://schemas.microsoft.com/office/drawing/2014/main" id="{8A554BCB-56FB-CD44-871A-E1EF65432888}"/>
              </a:ext>
            </a:extLst>
          </p:cNvPr>
          <p:cNvSpPr>
            <a:spLocks noGrp="1"/>
          </p:cNvSpPr>
          <p:nvPr>
            <p:ph type="body" sz="quarter" idx="24" hasCustomPrompt="1"/>
          </p:nvPr>
        </p:nvSpPr>
        <p:spPr>
          <a:xfrm>
            <a:off x="8894400" y="0"/>
            <a:ext cx="3297600" cy="1119600"/>
          </a:xfrm>
          <a:blipFill>
            <a:blip r:embed="rId3"/>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62683073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nd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8C79A-82AB-DE4D-8641-FEA3FF8C2663}"/>
              </a:ext>
            </a:extLst>
          </p:cNvPr>
          <p:cNvSpPr/>
          <p:nvPr/>
        </p:nvSpPr>
        <p:spPr>
          <a:xfrm>
            <a:off x="0" y="0"/>
            <a:ext cx="12192000" cy="6858000"/>
          </a:xfrm>
          <a:prstGeom prst="rect">
            <a:avLst/>
          </a:prstGeom>
          <a:gradFill>
            <a:gsLst>
              <a:gs pos="0">
                <a:srgbClr val="CE0E2D"/>
              </a:gs>
              <a:gs pos="100000">
                <a:srgbClr val="9B0B2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686150-45AD-A342-8771-A7AC714D9B5D}"/>
              </a:ext>
            </a:extLst>
          </p:cNvPr>
          <p:cNvPicPr>
            <a:picLocks noChangeAspect="1"/>
          </p:cNvPicPr>
          <p:nvPr/>
        </p:nvPicPr>
        <p:blipFill>
          <a:blip r:embed="rId2"/>
          <a:srcRect/>
          <a:stretch/>
        </p:blipFill>
        <p:spPr>
          <a:xfrm>
            <a:off x="4080000" y="2781000"/>
            <a:ext cx="4031999" cy="494490"/>
          </a:xfrm>
          <a:prstGeom prst="rect">
            <a:avLst/>
          </a:prstGeom>
        </p:spPr>
      </p:pic>
      <p:pic>
        <p:nvPicPr>
          <p:cNvPr id="7" name="Picture 6">
            <a:extLst>
              <a:ext uri="{FF2B5EF4-FFF2-40B4-BE49-F238E27FC236}">
                <a16:creationId xmlns:a16="http://schemas.microsoft.com/office/drawing/2014/main" id="{B400F9F7-E3F0-194C-B2C9-3A17DB2C86B6}"/>
              </a:ext>
            </a:extLst>
          </p:cNvPr>
          <p:cNvPicPr>
            <a:picLocks noChangeAspect="1"/>
          </p:cNvPicPr>
          <p:nvPr/>
        </p:nvPicPr>
        <p:blipFill>
          <a:blip r:embed="rId3"/>
          <a:stretch>
            <a:fillRect/>
          </a:stretch>
        </p:blipFill>
        <p:spPr>
          <a:xfrm>
            <a:off x="4764000" y="5895975"/>
            <a:ext cx="2660650" cy="234950"/>
          </a:xfrm>
          <a:prstGeom prst="rect">
            <a:avLst/>
          </a:prstGeom>
        </p:spPr>
      </p:pic>
      <p:sp>
        <p:nvSpPr>
          <p:cNvPr id="6" name="Rectangle 5">
            <a:extLst>
              <a:ext uri="{FF2B5EF4-FFF2-40B4-BE49-F238E27FC236}">
                <a16:creationId xmlns:a16="http://schemas.microsoft.com/office/drawing/2014/main" id="{A9EC5A7B-9EA7-2044-8A86-AFDB24FECA2E}"/>
              </a:ext>
            </a:extLst>
          </p:cNvPr>
          <p:cNvSpPr/>
          <p:nvPr/>
        </p:nvSpPr>
        <p:spPr>
          <a:xfrm>
            <a:off x="0" y="0"/>
            <a:ext cx="12192000" cy="6858000"/>
          </a:xfrm>
          <a:prstGeom prst="rect">
            <a:avLst/>
          </a:prstGeom>
          <a:gradFill>
            <a:gsLst>
              <a:gs pos="0">
                <a:srgbClr val="CE0E2D"/>
              </a:gs>
              <a:gs pos="100000">
                <a:srgbClr val="9B0B2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18F5A41-2190-8343-B9A3-8F93A0F62673}"/>
              </a:ext>
            </a:extLst>
          </p:cNvPr>
          <p:cNvPicPr>
            <a:picLocks noChangeAspect="1"/>
          </p:cNvPicPr>
          <p:nvPr/>
        </p:nvPicPr>
        <p:blipFill>
          <a:blip r:embed="rId2"/>
          <a:srcRect/>
          <a:stretch/>
        </p:blipFill>
        <p:spPr>
          <a:xfrm>
            <a:off x="4080000" y="2781000"/>
            <a:ext cx="4031999" cy="494490"/>
          </a:xfrm>
          <a:prstGeom prst="rect">
            <a:avLst/>
          </a:prstGeom>
        </p:spPr>
      </p:pic>
      <p:pic>
        <p:nvPicPr>
          <p:cNvPr id="9" name="Picture 8">
            <a:extLst>
              <a:ext uri="{FF2B5EF4-FFF2-40B4-BE49-F238E27FC236}">
                <a16:creationId xmlns:a16="http://schemas.microsoft.com/office/drawing/2014/main" id="{45FBA1C2-08A4-744A-B04B-1AFB96C4F4E8}"/>
              </a:ext>
            </a:extLst>
          </p:cNvPr>
          <p:cNvPicPr>
            <a:picLocks noChangeAspect="1"/>
          </p:cNvPicPr>
          <p:nvPr/>
        </p:nvPicPr>
        <p:blipFill>
          <a:blip r:embed="rId3"/>
          <a:stretch>
            <a:fillRect/>
          </a:stretch>
        </p:blipFill>
        <p:spPr>
          <a:xfrm>
            <a:off x="4764000" y="5895975"/>
            <a:ext cx="2660650" cy="234950"/>
          </a:xfrm>
          <a:prstGeom prst="rect">
            <a:avLst/>
          </a:prstGeom>
        </p:spPr>
      </p:pic>
      <p:sp>
        <p:nvSpPr>
          <p:cNvPr id="10" name="Rectangle 9">
            <a:extLst>
              <a:ext uri="{FF2B5EF4-FFF2-40B4-BE49-F238E27FC236}">
                <a16:creationId xmlns:a16="http://schemas.microsoft.com/office/drawing/2014/main" id="{6EC57AAE-0BAC-5F49-99A5-18EE0648F5C1}"/>
              </a:ext>
            </a:extLst>
          </p:cNvPr>
          <p:cNvSpPr/>
          <p:nvPr/>
        </p:nvSpPr>
        <p:spPr>
          <a:xfrm>
            <a:off x="0" y="0"/>
            <a:ext cx="12192000" cy="6858000"/>
          </a:xfrm>
          <a:prstGeom prst="rect">
            <a:avLst/>
          </a:prstGeom>
          <a:gradFill>
            <a:gsLst>
              <a:gs pos="0">
                <a:srgbClr val="CE0E2D"/>
              </a:gs>
              <a:gs pos="100000">
                <a:srgbClr val="9B0B2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101EB3-1F1D-7448-B9D3-2EF59E6DFFD1}"/>
              </a:ext>
            </a:extLst>
          </p:cNvPr>
          <p:cNvPicPr>
            <a:picLocks noChangeAspect="1"/>
          </p:cNvPicPr>
          <p:nvPr/>
        </p:nvPicPr>
        <p:blipFill>
          <a:blip r:embed="rId2"/>
          <a:srcRect/>
          <a:stretch/>
        </p:blipFill>
        <p:spPr>
          <a:xfrm>
            <a:off x="4080000" y="2781000"/>
            <a:ext cx="4031999" cy="494490"/>
          </a:xfrm>
          <a:prstGeom prst="rect">
            <a:avLst/>
          </a:prstGeom>
        </p:spPr>
      </p:pic>
      <p:pic>
        <p:nvPicPr>
          <p:cNvPr id="12" name="Picture 11">
            <a:extLst>
              <a:ext uri="{FF2B5EF4-FFF2-40B4-BE49-F238E27FC236}">
                <a16:creationId xmlns:a16="http://schemas.microsoft.com/office/drawing/2014/main" id="{32F55A3A-4C7F-A046-9217-D33D7C56A9F0}"/>
              </a:ext>
            </a:extLst>
          </p:cNvPr>
          <p:cNvPicPr>
            <a:picLocks noChangeAspect="1"/>
          </p:cNvPicPr>
          <p:nvPr/>
        </p:nvPicPr>
        <p:blipFill>
          <a:blip r:embed="rId3"/>
          <a:stretch>
            <a:fillRect/>
          </a:stretch>
        </p:blipFill>
        <p:spPr>
          <a:xfrm>
            <a:off x="4764000" y="5895975"/>
            <a:ext cx="2660650" cy="234950"/>
          </a:xfrm>
          <a:prstGeom prst="rect">
            <a:avLst/>
          </a:prstGeom>
        </p:spPr>
      </p:pic>
      <p:sp>
        <p:nvSpPr>
          <p:cNvPr id="13" name="Rectangle 12">
            <a:extLst>
              <a:ext uri="{FF2B5EF4-FFF2-40B4-BE49-F238E27FC236}">
                <a16:creationId xmlns:a16="http://schemas.microsoft.com/office/drawing/2014/main" id="{73EB4CB5-073B-0844-93E2-098D7899FF33}"/>
              </a:ext>
            </a:extLst>
          </p:cNvPr>
          <p:cNvSpPr/>
          <p:nvPr userDrawn="1"/>
        </p:nvSpPr>
        <p:spPr>
          <a:xfrm>
            <a:off x="0" y="0"/>
            <a:ext cx="12192000" cy="6858000"/>
          </a:xfrm>
          <a:prstGeom prst="rect">
            <a:avLst/>
          </a:prstGeom>
          <a:gradFill>
            <a:gsLst>
              <a:gs pos="0">
                <a:srgbClr val="CE0E2D"/>
              </a:gs>
              <a:gs pos="100000">
                <a:srgbClr val="9B0B2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8803558-706A-394D-B9DD-08B8165F9183}"/>
              </a:ext>
            </a:extLst>
          </p:cNvPr>
          <p:cNvPicPr>
            <a:picLocks noChangeAspect="1"/>
          </p:cNvPicPr>
          <p:nvPr userDrawn="1"/>
        </p:nvPicPr>
        <p:blipFill>
          <a:blip r:embed="rId2"/>
          <a:srcRect/>
          <a:stretch/>
        </p:blipFill>
        <p:spPr>
          <a:xfrm>
            <a:off x="4080000" y="2781000"/>
            <a:ext cx="4031999" cy="494490"/>
          </a:xfrm>
          <a:prstGeom prst="rect">
            <a:avLst/>
          </a:prstGeom>
        </p:spPr>
      </p:pic>
      <p:pic>
        <p:nvPicPr>
          <p:cNvPr id="15" name="Picture 14">
            <a:extLst>
              <a:ext uri="{FF2B5EF4-FFF2-40B4-BE49-F238E27FC236}">
                <a16:creationId xmlns:a16="http://schemas.microsoft.com/office/drawing/2014/main" id="{C6043D0F-99B4-154F-97BA-55DF59CD7F29}"/>
              </a:ext>
            </a:extLst>
          </p:cNvPr>
          <p:cNvPicPr>
            <a:picLocks noChangeAspect="1"/>
          </p:cNvPicPr>
          <p:nvPr userDrawn="1"/>
        </p:nvPicPr>
        <p:blipFill>
          <a:blip r:embed="rId3"/>
          <a:stretch>
            <a:fillRect/>
          </a:stretch>
        </p:blipFill>
        <p:spPr>
          <a:xfrm>
            <a:off x="4764000" y="5895975"/>
            <a:ext cx="2660650" cy="234950"/>
          </a:xfrm>
          <a:prstGeom prst="rect">
            <a:avLst/>
          </a:prstGeom>
        </p:spPr>
      </p:pic>
    </p:spTree>
    <p:extLst>
      <p:ext uri="{BB962C8B-B14F-4D97-AF65-F5344CB8AC3E}">
        <p14:creationId xmlns:p14="http://schemas.microsoft.com/office/powerpoint/2010/main" val="15169811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nd Slide Black">
    <p:bg>
      <p:bgPr>
        <a:gradFill>
          <a:gsLst>
            <a:gs pos="36000">
              <a:schemeClr val="tx1"/>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86150-45AD-A342-8771-A7AC714D9B5D}"/>
              </a:ext>
            </a:extLst>
          </p:cNvPr>
          <p:cNvPicPr>
            <a:picLocks noChangeAspect="1"/>
          </p:cNvPicPr>
          <p:nvPr/>
        </p:nvPicPr>
        <p:blipFill>
          <a:blip r:embed="rId2"/>
          <a:srcRect/>
          <a:stretch/>
        </p:blipFill>
        <p:spPr>
          <a:xfrm>
            <a:off x="4080002" y="2781000"/>
            <a:ext cx="4031995" cy="494490"/>
          </a:xfrm>
          <a:prstGeom prst="rect">
            <a:avLst/>
          </a:prstGeom>
        </p:spPr>
      </p:pic>
      <p:pic>
        <p:nvPicPr>
          <p:cNvPr id="7" name="Picture 6">
            <a:extLst>
              <a:ext uri="{FF2B5EF4-FFF2-40B4-BE49-F238E27FC236}">
                <a16:creationId xmlns:a16="http://schemas.microsoft.com/office/drawing/2014/main" id="{B400F9F7-E3F0-194C-B2C9-3A17DB2C86B6}"/>
              </a:ext>
            </a:extLst>
          </p:cNvPr>
          <p:cNvPicPr>
            <a:picLocks noChangeAspect="1"/>
          </p:cNvPicPr>
          <p:nvPr/>
        </p:nvPicPr>
        <p:blipFill>
          <a:blip r:embed="rId3"/>
          <a:stretch>
            <a:fillRect/>
          </a:stretch>
        </p:blipFill>
        <p:spPr>
          <a:xfrm>
            <a:off x="4764000" y="5895975"/>
            <a:ext cx="2660650" cy="234950"/>
          </a:xfrm>
          <a:prstGeom prst="rect">
            <a:avLst/>
          </a:prstGeom>
        </p:spPr>
      </p:pic>
      <p:pic>
        <p:nvPicPr>
          <p:cNvPr id="4" name="Picture 3">
            <a:extLst>
              <a:ext uri="{FF2B5EF4-FFF2-40B4-BE49-F238E27FC236}">
                <a16:creationId xmlns:a16="http://schemas.microsoft.com/office/drawing/2014/main" id="{0B3CC48F-279B-5C4F-ADCF-B6E45E827A5E}"/>
              </a:ext>
            </a:extLst>
          </p:cNvPr>
          <p:cNvPicPr>
            <a:picLocks noChangeAspect="1"/>
          </p:cNvPicPr>
          <p:nvPr/>
        </p:nvPicPr>
        <p:blipFill>
          <a:blip r:embed="rId2"/>
          <a:srcRect/>
          <a:stretch/>
        </p:blipFill>
        <p:spPr>
          <a:xfrm>
            <a:off x="4080002" y="2781000"/>
            <a:ext cx="4031995" cy="494490"/>
          </a:xfrm>
          <a:prstGeom prst="rect">
            <a:avLst/>
          </a:prstGeom>
        </p:spPr>
      </p:pic>
      <p:pic>
        <p:nvPicPr>
          <p:cNvPr id="6" name="Picture 5">
            <a:extLst>
              <a:ext uri="{FF2B5EF4-FFF2-40B4-BE49-F238E27FC236}">
                <a16:creationId xmlns:a16="http://schemas.microsoft.com/office/drawing/2014/main" id="{0F7A3896-78E2-7C46-8F27-08CD154A3E81}"/>
              </a:ext>
            </a:extLst>
          </p:cNvPr>
          <p:cNvPicPr>
            <a:picLocks noChangeAspect="1"/>
          </p:cNvPicPr>
          <p:nvPr/>
        </p:nvPicPr>
        <p:blipFill>
          <a:blip r:embed="rId3"/>
          <a:stretch>
            <a:fillRect/>
          </a:stretch>
        </p:blipFill>
        <p:spPr>
          <a:xfrm>
            <a:off x="4764000" y="5895975"/>
            <a:ext cx="2660650" cy="234950"/>
          </a:xfrm>
          <a:prstGeom prst="rect">
            <a:avLst/>
          </a:prstGeom>
        </p:spPr>
      </p:pic>
      <p:pic>
        <p:nvPicPr>
          <p:cNvPr id="8" name="Picture 7">
            <a:extLst>
              <a:ext uri="{FF2B5EF4-FFF2-40B4-BE49-F238E27FC236}">
                <a16:creationId xmlns:a16="http://schemas.microsoft.com/office/drawing/2014/main" id="{DDE50C76-E9AD-7F48-A177-AE7FB0320F6F}"/>
              </a:ext>
            </a:extLst>
          </p:cNvPr>
          <p:cNvPicPr>
            <a:picLocks noChangeAspect="1"/>
          </p:cNvPicPr>
          <p:nvPr/>
        </p:nvPicPr>
        <p:blipFill>
          <a:blip r:embed="rId2"/>
          <a:srcRect/>
          <a:stretch/>
        </p:blipFill>
        <p:spPr>
          <a:xfrm>
            <a:off x="4080002" y="2781000"/>
            <a:ext cx="4031995" cy="494490"/>
          </a:xfrm>
          <a:prstGeom prst="rect">
            <a:avLst/>
          </a:prstGeom>
        </p:spPr>
      </p:pic>
      <p:pic>
        <p:nvPicPr>
          <p:cNvPr id="9" name="Picture 8">
            <a:extLst>
              <a:ext uri="{FF2B5EF4-FFF2-40B4-BE49-F238E27FC236}">
                <a16:creationId xmlns:a16="http://schemas.microsoft.com/office/drawing/2014/main" id="{A302AF54-8E49-FC4B-A42E-0D49EE42F970}"/>
              </a:ext>
            </a:extLst>
          </p:cNvPr>
          <p:cNvPicPr>
            <a:picLocks noChangeAspect="1"/>
          </p:cNvPicPr>
          <p:nvPr/>
        </p:nvPicPr>
        <p:blipFill>
          <a:blip r:embed="rId3"/>
          <a:stretch>
            <a:fillRect/>
          </a:stretch>
        </p:blipFill>
        <p:spPr>
          <a:xfrm>
            <a:off x="4764000" y="5895975"/>
            <a:ext cx="2660650" cy="234950"/>
          </a:xfrm>
          <a:prstGeom prst="rect">
            <a:avLst/>
          </a:prstGeom>
        </p:spPr>
      </p:pic>
      <p:pic>
        <p:nvPicPr>
          <p:cNvPr id="10" name="Picture 9">
            <a:extLst>
              <a:ext uri="{FF2B5EF4-FFF2-40B4-BE49-F238E27FC236}">
                <a16:creationId xmlns:a16="http://schemas.microsoft.com/office/drawing/2014/main" id="{6C339D2B-6056-B24A-8CA2-454328203122}"/>
              </a:ext>
            </a:extLst>
          </p:cNvPr>
          <p:cNvPicPr>
            <a:picLocks noChangeAspect="1"/>
          </p:cNvPicPr>
          <p:nvPr userDrawn="1"/>
        </p:nvPicPr>
        <p:blipFill>
          <a:blip r:embed="rId2"/>
          <a:srcRect/>
          <a:stretch/>
        </p:blipFill>
        <p:spPr>
          <a:xfrm>
            <a:off x="4080002" y="2781000"/>
            <a:ext cx="4031995" cy="494490"/>
          </a:xfrm>
          <a:prstGeom prst="rect">
            <a:avLst/>
          </a:prstGeom>
        </p:spPr>
      </p:pic>
      <p:pic>
        <p:nvPicPr>
          <p:cNvPr id="11" name="Picture 10">
            <a:extLst>
              <a:ext uri="{FF2B5EF4-FFF2-40B4-BE49-F238E27FC236}">
                <a16:creationId xmlns:a16="http://schemas.microsoft.com/office/drawing/2014/main" id="{63EF3E33-F71D-8344-8DB5-D461460D1CBE}"/>
              </a:ext>
            </a:extLst>
          </p:cNvPr>
          <p:cNvPicPr>
            <a:picLocks noChangeAspect="1"/>
          </p:cNvPicPr>
          <p:nvPr userDrawn="1"/>
        </p:nvPicPr>
        <p:blipFill>
          <a:blip r:embed="rId3"/>
          <a:stretch>
            <a:fillRect/>
          </a:stretch>
        </p:blipFill>
        <p:spPr>
          <a:xfrm>
            <a:off x="4764000" y="5895975"/>
            <a:ext cx="2660650" cy="234950"/>
          </a:xfrm>
          <a:prstGeom prst="rect">
            <a:avLst/>
          </a:prstGeom>
        </p:spPr>
      </p:pic>
    </p:spTree>
    <p:extLst>
      <p:ext uri="{BB962C8B-B14F-4D97-AF65-F5344CB8AC3E}">
        <p14:creationId xmlns:p14="http://schemas.microsoft.com/office/powerpoint/2010/main" val="473980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nd Slide Animated">
    <p:bg>
      <p:bgPr>
        <a:gradFill>
          <a:gsLst>
            <a:gs pos="36000">
              <a:schemeClr val="tx1"/>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B784A0-D31B-F044-9F7D-5A56D1C2B7B7}"/>
              </a:ext>
            </a:extLst>
          </p:cNvPr>
          <p:cNvSpPr/>
          <p:nvPr/>
        </p:nvSpPr>
        <p:spPr>
          <a:xfrm>
            <a:off x="1280874" y="-3514532"/>
            <a:ext cx="13495298" cy="1343649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D84F81-56DE-F04A-A8E4-A20F6A0E1464}"/>
              </a:ext>
            </a:extLst>
          </p:cNvPr>
          <p:cNvSpPr/>
          <p:nvPr/>
        </p:nvSpPr>
        <p:spPr>
          <a:xfrm>
            <a:off x="0" y="-39756"/>
            <a:ext cx="1338470" cy="68977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686150-45AD-A342-8771-A7AC714D9B5D}"/>
              </a:ext>
            </a:extLst>
          </p:cNvPr>
          <p:cNvPicPr>
            <a:picLocks noChangeAspect="1"/>
          </p:cNvPicPr>
          <p:nvPr/>
        </p:nvPicPr>
        <p:blipFill>
          <a:blip r:embed="rId2"/>
          <a:srcRect t="2" b="2"/>
          <a:stretch/>
        </p:blipFill>
        <p:spPr>
          <a:xfrm>
            <a:off x="4081589" y="2781000"/>
            <a:ext cx="4028948" cy="494490"/>
          </a:xfrm>
          <a:prstGeom prst="rect">
            <a:avLst/>
          </a:prstGeom>
        </p:spPr>
      </p:pic>
      <p:pic>
        <p:nvPicPr>
          <p:cNvPr id="7" name="Picture 6">
            <a:extLst>
              <a:ext uri="{FF2B5EF4-FFF2-40B4-BE49-F238E27FC236}">
                <a16:creationId xmlns:a16="http://schemas.microsoft.com/office/drawing/2014/main" id="{B400F9F7-E3F0-194C-B2C9-3A17DB2C86B6}"/>
              </a:ext>
            </a:extLst>
          </p:cNvPr>
          <p:cNvPicPr>
            <a:picLocks noChangeAspect="1"/>
          </p:cNvPicPr>
          <p:nvPr/>
        </p:nvPicPr>
        <p:blipFill>
          <a:blip r:embed="rId3"/>
          <a:stretch>
            <a:fillRect/>
          </a:stretch>
        </p:blipFill>
        <p:spPr>
          <a:xfrm>
            <a:off x="4764000" y="5895975"/>
            <a:ext cx="2660650" cy="234950"/>
          </a:xfrm>
          <a:prstGeom prst="rect">
            <a:avLst/>
          </a:prstGeom>
        </p:spPr>
      </p:pic>
    </p:spTree>
    <p:extLst>
      <p:ext uri="{BB962C8B-B14F-4D97-AF65-F5344CB8AC3E}">
        <p14:creationId xmlns:p14="http://schemas.microsoft.com/office/powerpoint/2010/main" val="13409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6" presetClass="emph" presetSubtype="0" decel="50000" fill="hold" grpId="0" nodeType="withEffect">
                                  <p:stCondLst>
                                    <p:cond delay="0"/>
                                  </p:stCondLst>
                                  <p:childTnLst>
                                    <p:animScale>
                                      <p:cBhvr>
                                        <p:cTn id="8" dur="1000" fill="hold"/>
                                        <p:tgtEl>
                                          <p:spTgt spid="4"/>
                                        </p:tgtEl>
                                      </p:cBhvr>
                                      <p:by x="1000" y="1000"/>
                                    </p:animScale>
                                  </p:childTnLst>
                                </p:cTn>
                              </p:par>
                            </p:childTnLst>
                          </p:cTn>
                        </p:par>
                        <p:par>
                          <p:cTn id="9" fill="hold">
                            <p:stCondLst>
                              <p:cond delay="1000"/>
                            </p:stCondLst>
                            <p:childTnLst>
                              <p:par>
                                <p:cTn id="10" presetID="22" presetClass="entr" presetSubtype="2"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p:stCondLst>
                              <p:cond delay="2000"/>
                            </p:stCondLst>
                            <p:childTnLst>
                              <p:par>
                                <p:cTn id="14" presetID="10"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 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DC2C6-4135-409C-8279-64009B4C0E2F}"/>
              </a:ext>
            </a:extLst>
          </p:cNvPr>
          <p:cNvSpPr/>
          <p:nvPr userDrawn="1"/>
        </p:nvSpPr>
        <p:spPr>
          <a:xfrm>
            <a:off x="-1" y="6291618"/>
            <a:ext cx="12192001" cy="566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Picture Placeholder 6">
            <a:extLst>
              <a:ext uri="{FF2B5EF4-FFF2-40B4-BE49-F238E27FC236}">
                <a16:creationId xmlns:a16="http://schemas.microsoft.com/office/drawing/2014/main" id="{1567E29C-464D-4DB7-8194-67F76ED0D292}"/>
              </a:ext>
            </a:extLst>
          </p:cNvPr>
          <p:cNvSpPr>
            <a:spLocks noGrp="1"/>
          </p:cNvSpPr>
          <p:nvPr>
            <p:ph type="pic" sz="quarter" idx="10"/>
          </p:nvPr>
        </p:nvSpPr>
        <p:spPr>
          <a:xfrm>
            <a:off x="0" y="0"/>
            <a:ext cx="6035040" cy="6858000"/>
          </a:xfrm>
        </p:spPr>
        <p:txBody>
          <a:bodyPr/>
          <a:lstStyle/>
          <a:p>
            <a:r>
              <a:rPr lang="en-US"/>
              <a:t>Click icon to add picture</a:t>
            </a:r>
            <a:endParaRPr lang="en-AU"/>
          </a:p>
        </p:txBody>
      </p:sp>
      <p:pic>
        <p:nvPicPr>
          <p:cNvPr id="8" name="Picture 7">
            <a:extLst>
              <a:ext uri="{FF2B5EF4-FFF2-40B4-BE49-F238E27FC236}">
                <a16:creationId xmlns:a16="http://schemas.microsoft.com/office/drawing/2014/main" id="{9CE398D6-A16C-497F-A924-12BF434484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65204" y="6451669"/>
            <a:ext cx="1964846" cy="246281"/>
          </a:xfrm>
          <a:prstGeom prst="rect">
            <a:avLst/>
          </a:prstGeom>
        </p:spPr>
      </p:pic>
      <p:cxnSp>
        <p:nvCxnSpPr>
          <p:cNvPr id="11" name="Straight Connector 10">
            <a:extLst>
              <a:ext uri="{FF2B5EF4-FFF2-40B4-BE49-F238E27FC236}">
                <a16:creationId xmlns:a16="http://schemas.microsoft.com/office/drawing/2014/main" id="{C0F7CBC3-26EF-4F3D-B77D-955BEEA7431C}"/>
              </a:ext>
            </a:extLst>
          </p:cNvPr>
          <p:cNvCxnSpPr>
            <a:cxnSpLocks/>
          </p:cNvCxnSpPr>
          <p:nvPr userDrawn="1"/>
        </p:nvCxnSpPr>
        <p:spPr>
          <a:xfrm>
            <a:off x="11358977" y="5060470"/>
            <a:ext cx="360000" cy="0"/>
          </a:xfrm>
          <a:prstGeom prst="line">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8E936FA1-E1AC-4CA5-86D2-5EACE2398C37}"/>
              </a:ext>
            </a:extLst>
          </p:cNvPr>
          <p:cNvSpPr>
            <a:spLocks noGrp="1"/>
          </p:cNvSpPr>
          <p:nvPr>
            <p:ph type="pic" sz="quarter" idx="13"/>
          </p:nvPr>
        </p:nvSpPr>
        <p:spPr>
          <a:xfrm>
            <a:off x="0" y="0"/>
            <a:ext cx="252000" cy="252000"/>
          </a:xfrm>
          <a:solidFill>
            <a:srgbClr val="CE102D"/>
          </a:solidFill>
        </p:spPr>
        <p:txBody>
          <a:bodyPr/>
          <a:lstStyle>
            <a:lvl1pPr>
              <a:defRPr sz="100">
                <a:solidFill>
                  <a:schemeClr val="tx2"/>
                </a:solidFill>
              </a:defRPr>
            </a:lvl1pPr>
          </a:lstStyle>
          <a:p>
            <a:r>
              <a:rPr lang="en-US"/>
              <a:t>Click icon to add picture</a:t>
            </a:r>
            <a:endParaRPr lang="en-AU" dirty="0"/>
          </a:p>
        </p:txBody>
      </p:sp>
      <p:sp>
        <p:nvSpPr>
          <p:cNvPr id="10" name="Title 1">
            <a:extLst>
              <a:ext uri="{FF2B5EF4-FFF2-40B4-BE49-F238E27FC236}">
                <a16:creationId xmlns:a16="http://schemas.microsoft.com/office/drawing/2014/main" id="{7BEF7870-2F28-49A3-A3CA-2DF22170C1CE}"/>
              </a:ext>
            </a:extLst>
          </p:cNvPr>
          <p:cNvSpPr>
            <a:spLocks noGrp="1"/>
          </p:cNvSpPr>
          <p:nvPr>
            <p:ph type="ctrTitle" hasCustomPrompt="1"/>
          </p:nvPr>
        </p:nvSpPr>
        <p:spPr>
          <a:xfrm>
            <a:off x="6330003" y="3211224"/>
            <a:ext cx="5500048" cy="991951"/>
          </a:xfrm>
          <a:prstGeom prst="rect">
            <a:avLst/>
          </a:prstGeom>
        </p:spPr>
        <p:txBody>
          <a:bodyPr anchor="b"/>
          <a:lstStyle>
            <a:lvl1pPr algn="r">
              <a:defRPr sz="3200" b="0">
                <a:solidFill>
                  <a:srgbClr val="CE102D"/>
                </a:solidFill>
              </a:defRPr>
            </a:lvl1pPr>
          </a:lstStyle>
          <a:p>
            <a:r>
              <a:rPr lang="en-US" dirty="0"/>
              <a:t>Click here insert section title</a:t>
            </a:r>
            <a:endParaRPr lang="en-AU" dirty="0"/>
          </a:p>
        </p:txBody>
      </p:sp>
      <p:sp>
        <p:nvSpPr>
          <p:cNvPr id="13" name="Subtitle 2">
            <a:extLst>
              <a:ext uri="{FF2B5EF4-FFF2-40B4-BE49-F238E27FC236}">
                <a16:creationId xmlns:a16="http://schemas.microsoft.com/office/drawing/2014/main" id="{D8E8E321-9ED7-470F-99D6-984D26AA75F0}"/>
              </a:ext>
            </a:extLst>
          </p:cNvPr>
          <p:cNvSpPr>
            <a:spLocks noGrp="1"/>
          </p:cNvSpPr>
          <p:nvPr>
            <p:ph type="subTitle" idx="1" hasCustomPrompt="1"/>
          </p:nvPr>
        </p:nvSpPr>
        <p:spPr>
          <a:xfrm>
            <a:off x="6330003" y="4237630"/>
            <a:ext cx="5500047" cy="566382"/>
          </a:xfrm>
        </p:spPr>
        <p:txBody>
          <a:bodyPr anchor="b"/>
          <a:lstStyle>
            <a:lvl1pPr marL="0" indent="0" algn="r">
              <a:buNone/>
              <a:defRPr sz="28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insert section subtitle</a:t>
            </a:r>
            <a:endParaRPr lang="en-AU" dirty="0"/>
          </a:p>
        </p:txBody>
      </p:sp>
    </p:spTree>
    <p:extLst>
      <p:ext uri="{BB962C8B-B14F-4D97-AF65-F5344CB8AC3E}">
        <p14:creationId xmlns:p14="http://schemas.microsoft.com/office/powerpoint/2010/main" val="303272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GREY- HEADING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6306E0-420F-44E0-820E-3572620D79C2}"/>
              </a:ext>
            </a:extLst>
          </p:cNvPr>
          <p:cNvSpPr/>
          <p:nvPr userDrawn="1"/>
        </p:nvSpPr>
        <p:spPr>
          <a:xfrm>
            <a:off x="0" y="0"/>
            <a:ext cx="26400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2133"/>
          </a:p>
        </p:txBody>
      </p:sp>
      <p:sp>
        <p:nvSpPr>
          <p:cNvPr id="5" name="Rectangle 4">
            <a:extLst>
              <a:ext uri="{FF2B5EF4-FFF2-40B4-BE49-F238E27FC236}">
                <a16:creationId xmlns:a16="http://schemas.microsoft.com/office/drawing/2014/main" id="{C08DEC55-B850-42A9-8AB2-FF1DF96DC020}"/>
              </a:ext>
            </a:extLst>
          </p:cNvPr>
          <p:cNvSpPr/>
          <p:nvPr userDrawn="1"/>
        </p:nvSpPr>
        <p:spPr>
          <a:xfrm>
            <a:off x="10045701" y="-520699"/>
            <a:ext cx="2146300" cy="393700"/>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1600" dirty="0">
                <a:solidFill>
                  <a:schemeClr val="accent3"/>
                </a:solidFill>
              </a:rPr>
              <a:t>SLIDE HEADING</a:t>
            </a:r>
          </a:p>
        </p:txBody>
      </p:sp>
      <p:pic>
        <p:nvPicPr>
          <p:cNvPr id="6" name="Picture 9" descr="ME_Logo_AW_BLACK_RGB.png">
            <a:extLst>
              <a:ext uri="{FF2B5EF4-FFF2-40B4-BE49-F238E27FC236}">
                <a16:creationId xmlns:a16="http://schemas.microsoft.com/office/drawing/2014/main" id="{55E1AC1E-1B56-459C-B6A9-FD5AC6C262B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9901" y="6345239"/>
            <a:ext cx="14493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2DDB577-8A97-436C-B395-DBB1804673D1}"/>
              </a:ext>
            </a:extLst>
          </p:cNvPr>
          <p:cNvSpPr>
            <a:spLocks noChangeArrowheads="1"/>
          </p:cNvSpPr>
          <p:nvPr userDrawn="1"/>
        </p:nvSpPr>
        <p:spPr bwMode="auto">
          <a:xfrm>
            <a:off x="11231565" y="558802"/>
            <a:ext cx="384175" cy="384175"/>
          </a:xfrm>
          <a:prstGeom prst="rect">
            <a:avLst/>
          </a:prstGeom>
          <a:solidFill>
            <a:srgbClr val="CC0000"/>
          </a:solidFill>
          <a:ln w="12700" algn="ctr">
            <a:noFill/>
            <a:round/>
            <a:headEnd/>
            <a:tailEnd/>
          </a:ln>
        </p:spPr>
        <p:txBody>
          <a:bodyPr anchor="ctr"/>
          <a:lstStyle/>
          <a:p>
            <a:pPr algn="ctr">
              <a:defRPr/>
            </a:pPr>
            <a:endParaRPr lang="en-US" sz="2133" baseline="-25000"/>
          </a:p>
        </p:txBody>
      </p:sp>
      <p:sp>
        <p:nvSpPr>
          <p:cNvPr id="7" name="Title 1"/>
          <p:cNvSpPr>
            <a:spLocks noGrp="1"/>
          </p:cNvSpPr>
          <p:nvPr>
            <p:ph type="title"/>
          </p:nvPr>
        </p:nvSpPr>
        <p:spPr>
          <a:xfrm>
            <a:off x="624002" y="900000"/>
            <a:ext cx="1801700" cy="768000"/>
          </a:xfrm>
          <a:prstGeom prst="rect">
            <a:avLst/>
          </a:prstGeom>
        </p:spPr>
        <p:txBody>
          <a:bodyPr anchor="t"/>
          <a:lstStyle>
            <a:lvl1pPr marL="0">
              <a:spcAft>
                <a:spcPts val="800"/>
              </a:spcAft>
              <a:defRPr sz="2933" kern="1200" baseline="0">
                <a:solidFill>
                  <a:schemeClr val="bg1"/>
                </a:solidFill>
              </a:defRPr>
            </a:lvl1pPr>
          </a:lstStyle>
          <a:p>
            <a:r>
              <a:rPr lang="en-US"/>
              <a:t>Click to edit Master title style</a:t>
            </a:r>
            <a:endParaRPr lang="en-AU" dirty="0"/>
          </a:p>
        </p:txBody>
      </p:sp>
      <p:sp>
        <p:nvSpPr>
          <p:cNvPr id="19" name="Text Placeholder 10"/>
          <p:cNvSpPr>
            <a:spLocks noGrp="1"/>
          </p:cNvSpPr>
          <p:nvPr>
            <p:ph type="body" sz="quarter" idx="10"/>
          </p:nvPr>
        </p:nvSpPr>
        <p:spPr>
          <a:xfrm>
            <a:off x="3392600" y="1920000"/>
            <a:ext cx="8037400" cy="4122000"/>
          </a:xfrm>
        </p:spPr>
        <p:txBody>
          <a:bodyPr>
            <a:noAutofit/>
          </a:bodyPr>
          <a:lstStyle>
            <a:lvl1pPr marL="287986" indent="-287986">
              <a:spcBef>
                <a:spcPts val="533"/>
              </a:spcBef>
              <a:spcAft>
                <a:spcPts val="267"/>
              </a:spcAft>
              <a:defRPr sz="2400">
                <a:latin typeface="Arial" pitchFamily="34" charset="0"/>
                <a:cs typeface="Arial" pitchFamily="34" charset="0"/>
              </a:defRPr>
            </a:lvl1pPr>
            <a:lvl2pPr marL="575972" indent="-287986">
              <a:spcBef>
                <a:spcPts val="400"/>
              </a:spcBef>
              <a:spcAft>
                <a:spcPts val="267"/>
              </a:spcAft>
              <a:defRPr sz="2400">
                <a:latin typeface="Arial" pitchFamily="34" charset="0"/>
                <a:cs typeface="Arial" pitchFamily="34" charset="0"/>
              </a:defRPr>
            </a:lvl2pPr>
            <a:lvl3pPr marL="863957" indent="-287986">
              <a:spcBef>
                <a:spcPts val="267"/>
              </a:spcBef>
              <a:spcAft>
                <a:spcPts val="267"/>
              </a:spcAft>
              <a:defRPr sz="2400">
                <a:latin typeface="Arial" pitchFamily="34" charset="0"/>
                <a:cs typeface="Arial" pitchFamily="34" charset="0"/>
              </a:defRPr>
            </a:lvl3pPr>
            <a:lvl4pPr>
              <a:spcBef>
                <a:spcPts val="0"/>
              </a:spcBef>
              <a:spcAft>
                <a:spcPts val="800"/>
              </a:spcAft>
              <a:defRPr sz="2400">
                <a:latin typeface="Arial" pitchFamily="34" charset="0"/>
                <a:cs typeface="Arial" pitchFamily="34" charset="0"/>
              </a:defRPr>
            </a:lvl4pPr>
            <a:lvl5pPr>
              <a:spcBef>
                <a:spcPts val="0"/>
              </a:spcBef>
              <a:spcAft>
                <a:spcPts val="800"/>
              </a:spcAft>
              <a:defRPr sz="2400">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Rectangle 46">
            <a:extLst>
              <a:ext uri="{FF2B5EF4-FFF2-40B4-BE49-F238E27FC236}">
                <a16:creationId xmlns:a16="http://schemas.microsoft.com/office/drawing/2014/main" id="{D5898F4B-310A-48BB-8C45-5C9D7DCE11B7}"/>
              </a:ext>
            </a:extLst>
          </p:cNvPr>
          <p:cNvSpPr>
            <a:spLocks noGrp="1" noChangeArrowheads="1"/>
          </p:cNvSpPr>
          <p:nvPr>
            <p:ph type="sldNum" sz="quarter" idx="11"/>
          </p:nvPr>
        </p:nvSpPr>
        <p:spPr>
          <a:xfrm>
            <a:off x="10968039" y="6502401"/>
            <a:ext cx="647700" cy="163513"/>
          </a:xfrm>
        </p:spPr>
        <p:txBody>
          <a:bodyPr/>
          <a:lstStyle>
            <a:lvl1pPr algn="r">
              <a:defRPr sz="1067">
                <a:latin typeface="Arial" pitchFamily="34" charset="0"/>
                <a:cs typeface="Arial" pitchFamily="34" charset="0"/>
              </a:defRPr>
            </a:lvl1pPr>
          </a:lstStyle>
          <a:p>
            <a:pPr>
              <a:defRPr/>
            </a:pPr>
            <a:fld id="{5F7930F4-8874-4673-82B2-590C53D09618}" type="slidenum">
              <a:rPr lang="en-AU"/>
              <a:pPr>
                <a:defRPr/>
              </a:pPr>
              <a:t>‹#›</a:t>
            </a:fld>
            <a:endParaRPr lang="en-AU" dirty="0"/>
          </a:p>
        </p:txBody>
      </p:sp>
      <p:sp>
        <p:nvSpPr>
          <p:cNvPr id="10" name="Footer Placeholder 4">
            <a:extLst>
              <a:ext uri="{FF2B5EF4-FFF2-40B4-BE49-F238E27FC236}">
                <a16:creationId xmlns:a16="http://schemas.microsoft.com/office/drawing/2014/main" id="{C8E0F494-7E30-415B-8293-9429A3ADE49C}"/>
              </a:ext>
            </a:extLst>
          </p:cNvPr>
          <p:cNvSpPr>
            <a:spLocks noGrp="1"/>
          </p:cNvSpPr>
          <p:nvPr>
            <p:ph type="ftr" sz="quarter" idx="12"/>
          </p:nvPr>
        </p:nvSpPr>
        <p:spPr>
          <a:xfrm>
            <a:off x="8643939" y="6502401"/>
            <a:ext cx="2159000" cy="163513"/>
          </a:xfrm>
        </p:spPr>
        <p:txBody>
          <a:bodyPr/>
          <a:lstStyle>
            <a:lvl1pPr algn="r">
              <a:defRPr sz="1067">
                <a:solidFill>
                  <a:schemeClr val="tx1">
                    <a:tint val="75000"/>
                  </a:schemeClr>
                </a:solidFill>
                <a:latin typeface="Arial" pitchFamily="34" charset="0"/>
                <a:cs typeface="Arial" pitchFamily="34" charset="0"/>
              </a:defRPr>
            </a:lvl1pPr>
          </a:lstStyle>
          <a:p>
            <a:pPr>
              <a:defRPr/>
            </a:pPr>
            <a:r>
              <a:rPr lang="en-AU"/>
              <a:t>FILE NUMBER</a:t>
            </a:r>
          </a:p>
        </p:txBody>
      </p:sp>
    </p:spTree>
    <p:extLst>
      <p:ext uri="{BB962C8B-B14F-4D97-AF65-F5344CB8AC3E}">
        <p14:creationId xmlns:p14="http://schemas.microsoft.com/office/powerpoint/2010/main" val="124359966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BC07-C170-537B-F555-27BE19DEDB34}"/>
              </a:ext>
            </a:extLst>
          </p:cNvPr>
          <p:cNvSpPr>
            <a:spLocks noGrp="1"/>
          </p:cNvSpPr>
          <p:nvPr>
            <p:ph type="title"/>
          </p:nvPr>
        </p:nvSpPr>
        <p:spPr/>
        <p:txBody>
          <a:bodyPr/>
          <a:lstStyle>
            <a:lvl1pPr algn="ctr">
              <a:defRPr b="1">
                <a:solidFill>
                  <a:schemeClr val="tx2"/>
                </a:solidFill>
              </a:defRPr>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6CE4741E-3118-7FDC-E485-15C072501D48}"/>
              </a:ext>
            </a:extLst>
          </p:cNvPr>
          <p:cNvSpPr>
            <a:spLocks noGrp="1"/>
          </p:cNvSpPr>
          <p:nvPr>
            <p:ph idx="1"/>
          </p:nvPr>
        </p:nvSpPr>
        <p:spPr/>
        <p:txBody>
          <a:bodyPr/>
          <a:lstStyle>
            <a:lvl1pPr>
              <a:buClr>
                <a:schemeClr val="accent6"/>
              </a:buClr>
              <a:defRPr>
                <a:solidFill>
                  <a:schemeClr val="tx2"/>
                </a:solidFill>
              </a:defRPr>
            </a:lvl1pPr>
            <a:lvl2pPr>
              <a:buClr>
                <a:schemeClr val="accent6"/>
              </a:buClr>
              <a:defRPr>
                <a:solidFill>
                  <a:schemeClr val="tx2"/>
                </a:solidFill>
              </a:defRPr>
            </a:lvl2pPr>
            <a:lvl3pPr>
              <a:buClr>
                <a:schemeClr val="accent6"/>
              </a:buClr>
              <a:defRPr>
                <a:solidFill>
                  <a:schemeClr val="tx2"/>
                </a:solidFill>
              </a:defRPr>
            </a:lvl3pPr>
            <a:lvl4pPr>
              <a:buClr>
                <a:schemeClr val="accent6"/>
              </a:buClr>
              <a:defRPr>
                <a:solidFill>
                  <a:schemeClr val="tx2"/>
                </a:solidFill>
              </a:defRPr>
            </a:lvl4pPr>
            <a:lvl5pPr>
              <a:buClr>
                <a:schemeClr val="accent6"/>
              </a:buCl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FF2B5EF4-FFF2-40B4-BE49-F238E27FC236}">
                <a16:creationId xmlns:a16="http://schemas.microsoft.com/office/drawing/2014/main" id="{AFDCCE4B-99EE-8A70-57B3-BBF27A74FFA1}"/>
              </a:ext>
            </a:extLst>
          </p:cNvPr>
          <p:cNvSpPr>
            <a:spLocks noGrp="1"/>
          </p:cNvSpPr>
          <p:nvPr>
            <p:ph type="sldNum" sz="quarter" idx="12"/>
          </p:nvPr>
        </p:nvSpPr>
        <p:spPr>
          <a:xfrm>
            <a:off x="838200" y="6241521"/>
            <a:ext cx="2743200" cy="365125"/>
          </a:xfrm>
        </p:spPr>
        <p:txBody>
          <a:bodyPr/>
          <a:lstStyle>
            <a:lvl1pPr algn="l">
              <a:defRPr/>
            </a:lvl1pPr>
          </a:lstStyle>
          <a:p>
            <a:fld id="{113056CA-C770-4F8E-A686-4F413A71835F}" type="slidenum">
              <a:rPr lang="en-AU" smtClean="0"/>
              <a:pPr/>
              <a:t>‹#›</a:t>
            </a:fld>
            <a:endParaRPr lang="en-AU"/>
          </a:p>
        </p:txBody>
      </p:sp>
    </p:spTree>
    <p:extLst>
      <p:ext uri="{BB962C8B-B14F-4D97-AF65-F5344CB8AC3E}">
        <p14:creationId xmlns:p14="http://schemas.microsoft.com/office/powerpoint/2010/main" val="97494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8C123F-1E42-BD4D-9312-D5533A7FFE9B}"/>
              </a:ext>
            </a:extLst>
          </p:cNvPr>
          <p:cNvPicPr>
            <a:picLocks noChangeAspect="1"/>
          </p:cNvPicPr>
          <p:nvPr userDrawn="1"/>
        </p:nvPicPr>
        <p:blipFill>
          <a:blip r:embed="rId2"/>
          <a:stretch>
            <a:fillRect/>
          </a:stretch>
        </p:blipFill>
        <p:spPr>
          <a:xfrm>
            <a:off x="9981600" y="6404400"/>
            <a:ext cx="1850400" cy="226936"/>
          </a:xfrm>
          <a:prstGeom prst="rect">
            <a:avLst/>
          </a:prstGeom>
        </p:spPr>
      </p:pic>
      <p:sp>
        <p:nvSpPr>
          <p:cNvPr id="7" name="Footer Placeholder 4">
            <a:extLst>
              <a:ext uri="{FF2B5EF4-FFF2-40B4-BE49-F238E27FC236}">
                <a16:creationId xmlns:a16="http://schemas.microsoft.com/office/drawing/2014/main" id="{A0C4C2EF-1D85-8643-B25F-3CE09DC0A9E4}"/>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Presentation Name</a:t>
            </a:r>
          </a:p>
        </p:txBody>
      </p:sp>
      <p:sp>
        <p:nvSpPr>
          <p:cNvPr id="4" name="TextBox 3">
            <a:extLst>
              <a:ext uri="{FF2B5EF4-FFF2-40B4-BE49-F238E27FC236}">
                <a16:creationId xmlns:a16="http://schemas.microsoft.com/office/drawing/2014/main" id="{FD414FE2-30A9-EF43-A66F-38CBC3A03269}"/>
              </a:ext>
            </a:extLst>
          </p:cNvPr>
          <p:cNvSpPr txBox="1"/>
          <p:nvPr userDrawn="1"/>
        </p:nvSpPr>
        <p:spPr>
          <a:xfrm>
            <a:off x="352425" y="6130925"/>
            <a:ext cx="437989"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7413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dirty="0"/>
              <a:t>Click to edit Master title style</a:t>
            </a:r>
          </a:p>
        </p:txBody>
      </p:sp>
      <p:pic>
        <p:nvPicPr>
          <p:cNvPr id="8" name="Picture 7">
            <a:extLst>
              <a:ext uri="{FF2B5EF4-FFF2-40B4-BE49-F238E27FC236}">
                <a16:creationId xmlns:a16="http://schemas.microsoft.com/office/drawing/2014/main" id="{558C123F-1E42-BD4D-9312-D5533A7FFE9B}"/>
              </a:ext>
            </a:extLst>
          </p:cNvPr>
          <p:cNvPicPr>
            <a:picLocks noChangeAspect="1"/>
          </p:cNvPicPr>
          <p:nvPr userDrawn="1"/>
        </p:nvPicPr>
        <p:blipFill>
          <a:blip r:embed="rId2"/>
          <a:stretch>
            <a:fillRect/>
          </a:stretch>
        </p:blipFill>
        <p:spPr>
          <a:xfrm>
            <a:off x="9981600" y="6404400"/>
            <a:ext cx="1850400" cy="226936"/>
          </a:xfrm>
          <a:prstGeom prst="rect">
            <a:avLst/>
          </a:prstGeom>
        </p:spPr>
      </p:pic>
      <p:sp>
        <p:nvSpPr>
          <p:cNvPr id="7" name="Footer Placeholder 4">
            <a:extLst>
              <a:ext uri="{FF2B5EF4-FFF2-40B4-BE49-F238E27FC236}">
                <a16:creationId xmlns:a16="http://schemas.microsoft.com/office/drawing/2014/main" id="{A0C4C2EF-1D85-8643-B25F-3CE09DC0A9E4}"/>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a:t>Presentation Name</a:t>
            </a:r>
            <a:endParaRPr lang="en-US" dirty="0"/>
          </a:p>
        </p:txBody>
      </p:sp>
      <p:sp>
        <p:nvSpPr>
          <p:cNvPr id="4" name="TextBox 3">
            <a:extLst>
              <a:ext uri="{FF2B5EF4-FFF2-40B4-BE49-F238E27FC236}">
                <a16:creationId xmlns:a16="http://schemas.microsoft.com/office/drawing/2014/main" id="{FD414FE2-30A9-EF43-A66F-38CBC3A03269}"/>
              </a:ext>
            </a:extLst>
          </p:cNvPr>
          <p:cNvSpPr txBox="1"/>
          <p:nvPr userDrawn="1"/>
        </p:nvSpPr>
        <p:spPr>
          <a:xfrm>
            <a:off x="352425" y="6130925"/>
            <a:ext cx="437989"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2302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Slide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042CDE38-CEAA-604D-A938-99F003E3FF59}"/>
              </a:ext>
            </a:extLst>
          </p:cNvPr>
          <p:cNvSpPr>
            <a:spLocks noGrp="1"/>
          </p:cNvSpPr>
          <p:nvPr>
            <p:ph sz="quarter" idx="11"/>
          </p:nvPr>
        </p:nvSpPr>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8C123F-1E42-BD4D-9312-D5533A7FFE9B}"/>
              </a:ext>
            </a:extLst>
          </p:cNvPr>
          <p:cNvPicPr>
            <a:picLocks noChangeAspect="1"/>
          </p:cNvPicPr>
          <p:nvPr/>
        </p:nvPicPr>
        <p:blipFill>
          <a:blip r:embed="rId2"/>
          <a:stretch>
            <a:fillRect/>
          </a:stretch>
        </p:blipFill>
        <p:spPr>
          <a:xfrm>
            <a:off x="10209600" y="6412867"/>
            <a:ext cx="1614460" cy="198000"/>
          </a:xfrm>
          <a:prstGeom prst="rect">
            <a:avLst/>
          </a:prstGeom>
        </p:spPr>
      </p:pic>
      <p:sp>
        <p:nvSpPr>
          <p:cNvPr id="7" name="Footer Placeholder 4">
            <a:extLst>
              <a:ext uri="{FF2B5EF4-FFF2-40B4-BE49-F238E27FC236}">
                <a16:creationId xmlns:a16="http://schemas.microsoft.com/office/drawing/2014/main" id="{A0C4C2EF-1D85-8643-B25F-3CE09DC0A9E4}"/>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Presentation Name</a:t>
            </a:r>
          </a:p>
        </p:txBody>
      </p:sp>
      <p:sp>
        <p:nvSpPr>
          <p:cNvPr id="4" name="TextBox 3">
            <a:extLst>
              <a:ext uri="{FF2B5EF4-FFF2-40B4-BE49-F238E27FC236}">
                <a16:creationId xmlns:a16="http://schemas.microsoft.com/office/drawing/2014/main" id="{FD414FE2-30A9-EF43-A66F-38CBC3A03269}"/>
              </a:ext>
            </a:extLst>
          </p:cNvPr>
          <p:cNvSpPr txBox="1"/>
          <p:nvPr/>
        </p:nvSpPr>
        <p:spPr>
          <a:xfrm>
            <a:off x="352425" y="6130925"/>
            <a:ext cx="437989"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138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ext Slide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AE04-13F5-FC48-807D-8513B5D09C24}"/>
              </a:ext>
            </a:extLst>
          </p:cNvPr>
          <p:cNvSpPr>
            <a:spLocks noGrp="1"/>
          </p:cNvSpPr>
          <p:nvPr>
            <p:ph type="title"/>
          </p:nvPr>
        </p:nvSpPr>
        <p:spPr>
          <a:xfrm>
            <a:off x="360000" y="358775"/>
            <a:ext cx="11473200" cy="830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82C35-FC98-F340-A3FA-DD38271A1A7C}"/>
              </a:ext>
            </a:extLst>
          </p:cNvPr>
          <p:cNvSpPr>
            <a:spLocks noGrp="1"/>
          </p:cNvSpPr>
          <p:nvPr>
            <p:ph sz="half" idx="1"/>
          </p:nvPr>
        </p:nvSpPr>
        <p:spPr>
          <a:xfrm>
            <a:off x="360000" y="1441451"/>
            <a:ext cx="5482000" cy="4438650"/>
          </a:xfrm>
        </p:spPr>
        <p:txBody>
          <a:bodyPr/>
          <a:lstStyle>
            <a:lvl1pPr marL="360000" indent="-360000">
              <a:buFont typeface="System Font Regular"/>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271295-E104-764C-9ABB-84FCD5184085}"/>
              </a:ext>
            </a:extLst>
          </p:cNvPr>
          <p:cNvSpPr>
            <a:spLocks noGrp="1"/>
          </p:cNvSpPr>
          <p:nvPr>
            <p:ph sz="half" idx="2"/>
          </p:nvPr>
        </p:nvSpPr>
        <p:spPr>
          <a:xfrm>
            <a:off x="6350001" y="1441451"/>
            <a:ext cx="5483223"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93DF7CB-4805-7440-91B5-34EF2B864DFA}"/>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a:t>Presentation Name</a:t>
            </a:r>
            <a:endParaRPr lang="en-US" dirty="0"/>
          </a:p>
        </p:txBody>
      </p:sp>
      <p:sp>
        <p:nvSpPr>
          <p:cNvPr id="9" name="TextBox 8">
            <a:extLst>
              <a:ext uri="{FF2B5EF4-FFF2-40B4-BE49-F238E27FC236}">
                <a16:creationId xmlns:a16="http://schemas.microsoft.com/office/drawing/2014/main" id="{81C1EC07-0BB2-6D42-8CB9-5284AE924775}"/>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9C9DC51-3C70-304B-A078-65BD3F7B6BD6}"/>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292643873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Slide Two Columns Re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AE04-13F5-FC48-807D-8513B5D09C24}"/>
              </a:ext>
            </a:extLst>
          </p:cNvPr>
          <p:cNvSpPr>
            <a:spLocks noGrp="1"/>
          </p:cNvSpPr>
          <p:nvPr>
            <p:ph type="title"/>
          </p:nvPr>
        </p:nvSpPr>
        <p:spPr>
          <a:xfrm>
            <a:off x="360000" y="358775"/>
            <a:ext cx="11473200" cy="830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82C35-FC98-F340-A3FA-DD38271A1A7C}"/>
              </a:ext>
            </a:extLst>
          </p:cNvPr>
          <p:cNvSpPr>
            <a:spLocks noGrp="1"/>
          </p:cNvSpPr>
          <p:nvPr>
            <p:ph sz="half" idx="1"/>
          </p:nvPr>
        </p:nvSpPr>
        <p:spPr>
          <a:xfrm>
            <a:off x="360000" y="1441451"/>
            <a:ext cx="5482000" cy="31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271295-E104-764C-9ABB-84FCD5184085}"/>
              </a:ext>
            </a:extLst>
          </p:cNvPr>
          <p:cNvSpPr>
            <a:spLocks noGrp="1"/>
          </p:cNvSpPr>
          <p:nvPr>
            <p:ph sz="half" idx="2"/>
          </p:nvPr>
        </p:nvSpPr>
        <p:spPr>
          <a:xfrm>
            <a:off x="6350001" y="1441451"/>
            <a:ext cx="5483223" cy="31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FD5F5A59-E16D-C340-8BC7-F24736DC80AA}"/>
              </a:ext>
            </a:extLst>
          </p:cNvPr>
          <p:cNvSpPr>
            <a:spLocks noGrp="1"/>
          </p:cNvSpPr>
          <p:nvPr>
            <p:ph type="body" sz="quarter" idx="12" hasCustomPrompt="1"/>
          </p:nvPr>
        </p:nvSpPr>
        <p:spPr>
          <a:xfrm>
            <a:off x="360363" y="4872512"/>
            <a:ext cx="11472862" cy="1260000"/>
          </a:xfrm>
          <a:gradFill flip="none" rotWithShape="1">
            <a:gsLst>
              <a:gs pos="0">
                <a:srgbClr val="CE0E2D"/>
              </a:gs>
              <a:gs pos="100000">
                <a:srgbClr val="9B0B21"/>
              </a:gs>
            </a:gsLst>
            <a:lin ang="0" scaled="0"/>
            <a:tileRect/>
          </a:gradFill>
        </p:spPr>
        <p:txBody>
          <a:bodyPr lIns="251999" tIns="251999" rIns="251999" bIns="251999"/>
          <a:lstStyle>
            <a:lvl1pPr marL="0" indent="0">
              <a:lnSpc>
                <a:spcPct val="100000"/>
              </a:lnSpc>
              <a:spcBef>
                <a:spcPts val="0"/>
              </a:spcBef>
              <a:spcAft>
                <a:spcPts val="0"/>
              </a:spcAft>
              <a:buNone/>
              <a:defRPr>
                <a:solidFill>
                  <a:schemeClr val="bg1"/>
                </a:solidFill>
              </a:defRPr>
            </a:lvl1pPr>
          </a:lstStyle>
          <a:p>
            <a:pPr lvl="0"/>
            <a:r>
              <a:rPr lang="en-GB" dirty="0"/>
              <a:t>Click to edit footer panel</a:t>
            </a:r>
            <a:endParaRPr lang="en-US" dirty="0"/>
          </a:p>
        </p:txBody>
      </p:sp>
      <p:sp>
        <p:nvSpPr>
          <p:cNvPr id="9" name="Footer Placeholder 4">
            <a:extLst>
              <a:ext uri="{FF2B5EF4-FFF2-40B4-BE49-F238E27FC236}">
                <a16:creationId xmlns:a16="http://schemas.microsoft.com/office/drawing/2014/main" id="{6B348944-974F-7A4A-AAEB-DB925DD4F711}"/>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a:t>Presentation Name</a:t>
            </a:r>
            <a:endParaRPr lang="en-US" dirty="0"/>
          </a:p>
        </p:txBody>
      </p:sp>
      <p:sp>
        <p:nvSpPr>
          <p:cNvPr id="10" name="TextBox 9">
            <a:extLst>
              <a:ext uri="{FF2B5EF4-FFF2-40B4-BE49-F238E27FC236}">
                <a16:creationId xmlns:a16="http://schemas.microsoft.com/office/drawing/2014/main" id="{13769652-332F-134C-B94F-70BF9F1727DE}"/>
              </a:ext>
            </a:extLst>
          </p:cNvPr>
          <p:cNvSpPr txBox="1"/>
          <p:nvPr/>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1E88891-CBDF-1D41-BDE4-6EBA88C36F90}"/>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1696503663"/>
      </p:ext>
    </p:extLst>
  </p:cSld>
  <p:clrMapOvr>
    <a:masterClrMapping/>
  </p:clrMapOvr>
  <p:extLst>
    <p:ext uri="{DCECCB84-F9BA-43D5-87BE-67443E8EF086}">
      <p15:sldGuideLst xmlns:p15="http://schemas.microsoft.com/office/powerpoint/2012/main">
        <p15:guide id="1" orient="horz" pos="30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Column and Feature Colum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0A9EF9F-12A8-704D-A3AE-09211C9FE057}"/>
              </a:ext>
            </a:extLst>
          </p:cNvPr>
          <p:cNvSpPr>
            <a:spLocks noGrp="1"/>
          </p:cNvSpPr>
          <p:nvPr>
            <p:ph type="pic" sz="quarter" idx="13" hasCustomPrompt="1"/>
          </p:nvPr>
        </p:nvSpPr>
        <p:spPr>
          <a:xfrm>
            <a:off x="6096000" y="1189038"/>
            <a:ext cx="6096000" cy="4941887"/>
          </a:xfrm>
          <a:solidFill>
            <a:srgbClr val="CCE4F6"/>
          </a:solidFill>
        </p:spPr>
        <p:txBody>
          <a:bodyPr anchor="ctr">
            <a:normAutofit/>
          </a:bodyPr>
          <a:lstStyle>
            <a:lvl1pPr marL="0" marR="0" indent="0" algn="ctr" defTabSz="914400" rtl="0" eaLnBrk="1" fontAlgn="auto" latinLnBrk="0" hangingPunct="1">
              <a:lnSpc>
                <a:spcPct val="100000"/>
              </a:lnSpc>
              <a:spcBef>
                <a:spcPts val="400"/>
              </a:spcBef>
              <a:spcAft>
                <a:spcPts val="300"/>
              </a:spcAft>
              <a:buClr>
                <a:srgbClr val="CE0E2D"/>
              </a:buClr>
              <a:buSzPct val="130000"/>
              <a:buFont typeface="System Font Regular"/>
              <a:buNone/>
              <a:tabLst/>
              <a:defRPr sz="1000">
                <a:solidFill>
                  <a:schemeClr val="tx1">
                    <a:lumMod val="65000"/>
                    <a:lumOff val="35000"/>
                  </a:schemeClr>
                </a:solidFill>
              </a:defRPr>
            </a:lvl1pPr>
          </a:lstStyle>
          <a:p>
            <a:pPr marL="0" marR="0" lvl="0" indent="0" algn="ctr" defTabSz="914400" rtl="0" eaLnBrk="1" fontAlgn="auto" latinLnBrk="0" hangingPunct="1">
              <a:lnSpc>
                <a:spcPct val="100000"/>
              </a:lnSpc>
              <a:spcBef>
                <a:spcPts val="1000"/>
              </a:spcBef>
              <a:spcAft>
                <a:spcPts val="300"/>
              </a:spcAft>
              <a:buClr>
                <a:srgbClr val="CE0E2D"/>
              </a:buClr>
              <a:buSzPct val="130000"/>
              <a:buFont typeface="System Font Regular"/>
              <a:buNone/>
              <a:tabLst/>
              <a:defRPr/>
            </a:pPr>
            <a:r>
              <a:rPr lang="en-US" dirty="0"/>
              <a:t>FULL PANEL PICTURE</a:t>
            </a:r>
          </a:p>
          <a:p>
            <a:pPr marL="0" marR="0" lvl="0" indent="0" algn="ctr" defTabSz="914400" rtl="0" eaLnBrk="1" fontAlgn="auto" latinLnBrk="0" hangingPunct="1">
              <a:lnSpc>
                <a:spcPct val="100000"/>
              </a:lnSpc>
              <a:spcBef>
                <a:spcPts val="1000"/>
              </a:spcBef>
              <a:spcAft>
                <a:spcPts val="300"/>
              </a:spcAft>
              <a:buClr>
                <a:srgbClr val="CE0E2D"/>
              </a:buClr>
              <a:buSzPct val="130000"/>
              <a:buFont typeface="System Font Regular"/>
              <a:buNone/>
              <a:tabLst/>
              <a:defRPr/>
            </a:pPr>
            <a:endParaRPr lang="en-US" dirty="0"/>
          </a:p>
        </p:txBody>
      </p:sp>
      <p:sp>
        <p:nvSpPr>
          <p:cNvPr id="4" name="Content Placeholder 3">
            <a:extLst>
              <a:ext uri="{FF2B5EF4-FFF2-40B4-BE49-F238E27FC236}">
                <a16:creationId xmlns:a16="http://schemas.microsoft.com/office/drawing/2014/main" id="{1A271295-E104-764C-9ABB-84FCD5184085}"/>
              </a:ext>
            </a:extLst>
          </p:cNvPr>
          <p:cNvSpPr>
            <a:spLocks noGrp="1"/>
          </p:cNvSpPr>
          <p:nvPr>
            <p:ph sz="half" idx="2"/>
          </p:nvPr>
        </p:nvSpPr>
        <p:spPr>
          <a:xfrm>
            <a:off x="6348412" y="1441449"/>
            <a:ext cx="5484813" cy="1987551"/>
          </a:xfrm>
          <a:noFill/>
        </p:spPr>
        <p:txBody>
          <a:bodyPr lIns="0" tIns="0" rIns="0" bIns="0"/>
          <a:lstStyle>
            <a:lvl1pPr marL="0" indent="0">
              <a:buNone/>
              <a:defRPr>
                <a:solidFill>
                  <a:srgbClr val="CE0E2D"/>
                </a:solidFill>
              </a:defRPr>
            </a:lvl1pPr>
          </a:lstStyle>
          <a:p>
            <a:pPr lvl="0"/>
            <a:r>
              <a:rPr lang="en-US"/>
              <a:t>Click to edit Master text styles</a:t>
            </a:r>
          </a:p>
        </p:txBody>
      </p:sp>
      <p:sp>
        <p:nvSpPr>
          <p:cNvPr id="2" name="Title 1">
            <a:extLst>
              <a:ext uri="{FF2B5EF4-FFF2-40B4-BE49-F238E27FC236}">
                <a16:creationId xmlns:a16="http://schemas.microsoft.com/office/drawing/2014/main" id="{5E5AAE04-13F5-FC48-807D-8513B5D09C24}"/>
              </a:ext>
            </a:extLst>
          </p:cNvPr>
          <p:cNvSpPr>
            <a:spLocks noGrp="1"/>
          </p:cNvSpPr>
          <p:nvPr>
            <p:ph type="title"/>
          </p:nvPr>
        </p:nvSpPr>
        <p:spPr>
          <a:xfrm>
            <a:off x="360000" y="358775"/>
            <a:ext cx="11473200" cy="830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82C35-FC98-F340-A3FA-DD38271A1A7C}"/>
              </a:ext>
            </a:extLst>
          </p:cNvPr>
          <p:cNvSpPr>
            <a:spLocks noGrp="1"/>
          </p:cNvSpPr>
          <p:nvPr>
            <p:ph sz="half" idx="1"/>
          </p:nvPr>
        </p:nvSpPr>
        <p:spPr>
          <a:xfrm>
            <a:off x="360000" y="1441451"/>
            <a:ext cx="52308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76535E39-78F4-904D-ADFC-FD10BBE8C28D}"/>
              </a:ext>
            </a:extLst>
          </p:cNvPr>
          <p:cNvSpPr>
            <a:spLocks noGrp="1"/>
          </p:cNvSpPr>
          <p:nvPr>
            <p:ph type="pic" sz="quarter" idx="12" hasCustomPrompt="1"/>
          </p:nvPr>
        </p:nvSpPr>
        <p:spPr>
          <a:xfrm>
            <a:off x="6096000" y="3660775"/>
            <a:ext cx="6096000" cy="2471738"/>
          </a:xfrm>
        </p:spPr>
        <p:txBody>
          <a:bodyPr anchor="ctr">
            <a:normAutofit/>
          </a:bodyPr>
          <a:lstStyle>
            <a:lvl1pPr marL="0" indent="0" algn="ctr">
              <a:spcBef>
                <a:spcPts val="400"/>
              </a:spcBef>
              <a:buNone/>
              <a:defRPr sz="1000">
                <a:solidFill>
                  <a:schemeClr val="tx1">
                    <a:lumMod val="65000"/>
                    <a:lumOff val="35000"/>
                  </a:schemeClr>
                </a:solidFill>
              </a:defRPr>
            </a:lvl1pPr>
          </a:lstStyle>
          <a:p>
            <a:r>
              <a:rPr lang="en-US" dirty="0"/>
              <a:t>BOTTOM HALF PICTURE</a:t>
            </a:r>
          </a:p>
          <a:p>
            <a:endParaRPr lang="en-US" dirty="0"/>
          </a:p>
          <a:p>
            <a:endParaRPr lang="en-US" dirty="0"/>
          </a:p>
        </p:txBody>
      </p:sp>
      <p:sp>
        <p:nvSpPr>
          <p:cNvPr id="11" name="Footer Placeholder 4">
            <a:extLst>
              <a:ext uri="{FF2B5EF4-FFF2-40B4-BE49-F238E27FC236}">
                <a16:creationId xmlns:a16="http://schemas.microsoft.com/office/drawing/2014/main" id="{FF3893BF-18E5-5843-BC0C-AD0115D5364C}"/>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Presentation Name</a:t>
            </a:r>
          </a:p>
        </p:txBody>
      </p:sp>
      <p:sp>
        <p:nvSpPr>
          <p:cNvPr id="12" name="TextBox 11">
            <a:extLst>
              <a:ext uri="{FF2B5EF4-FFF2-40B4-BE49-F238E27FC236}">
                <a16:creationId xmlns:a16="http://schemas.microsoft.com/office/drawing/2014/main" id="{FE0521D8-869F-CB4C-8DB7-5B7919ACCB2C}"/>
              </a:ext>
            </a:extLst>
          </p:cNvPr>
          <p:cNvSpPr txBox="1"/>
          <p:nvPr userDrawn="1"/>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1946D78-D323-0B4E-95E6-047C41A3C236}"/>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228177739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Column and 2/3 Text Colum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B7E31C7-F73D-7F4B-83DF-E8C6AC2BCD30}"/>
              </a:ext>
            </a:extLst>
          </p:cNvPr>
          <p:cNvSpPr>
            <a:spLocks noGrp="1"/>
          </p:cNvSpPr>
          <p:nvPr>
            <p:ph type="pic" sz="quarter" idx="15" hasCustomPrompt="1"/>
          </p:nvPr>
        </p:nvSpPr>
        <p:spPr>
          <a:xfrm>
            <a:off x="0" y="1189038"/>
            <a:ext cx="3101975" cy="4941887"/>
          </a:xfrm>
          <a:gradFill>
            <a:gsLst>
              <a:gs pos="0">
                <a:srgbClr val="CE0E2D"/>
              </a:gs>
              <a:gs pos="100000">
                <a:srgbClr val="9B0B21"/>
              </a:gs>
            </a:gsLst>
            <a:lin ang="2700000" scaled="0"/>
          </a:gradFill>
        </p:spPr>
        <p:txBody>
          <a:bodyPr anchor="ctr">
            <a:normAutofit/>
          </a:bodyPr>
          <a:lstStyle>
            <a:lvl1pPr marL="0" indent="0" algn="ctr">
              <a:buNone/>
              <a:defRPr sz="1000">
                <a:solidFill>
                  <a:schemeClr val="accent4"/>
                </a:solidFill>
              </a:defRPr>
            </a:lvl1pPr>
          </a:lstStyle>
          <a:p>
            <a:r>
              <a:rPr lang="en-US" dirty="0"/>
              <a:t>FULL PANEL PICTURE</a:t>
            </a:r>
          </a:p>
        </p:txBody>
      </p:sp>
      <p:sp>
        <p:nvSpPr>
          <p:cNvPr id="55" name="Content Placeholder 6">
            <a:extLst>
              <a:ext uri="{FF2B5EF4-FFF2-40B4-BE49-F238E27FC236}">
                <a16:creationId xmlns:a16="http://schemas.microsoft.com/office/drawing/2014/main" id="{F2FA39A2-0156-A94C-B522-6985CB2B0E5B}"/>
              </a:ext>
            </a:extLst>
          </p:cNvPr>
          <p:cNvSpPr>
            <a:spLocks noGrp="1"/>
          </p:cNvSpPr>
          <p:nvPr>
            <p:ph sz="quarter" idx="13"/>
          </p:nvPr>
        </p:nvSpPr>
        <p:spPr>
          <a:xfrm>
            <a:off x="352426" y="1441450"/>
            <a:ext cx="2498724" cy="1987550"/>
          </a:xfrm>
        </p:spPr>
        <p:txBody>
          <a:bodyPr/>
          <a:lstStyle>
            <a:lvl1pPr marL="285750" indent="-285750">
              <a:buClr>
                <a:schemeClr val="bg1"/>
              </a:buClr>
              <a:buFont typeface="Wingdings" pitchFamily="2" charset="2"/>
              <a:buChar char="§"/>
              <a:defRPr>
                <a:solidFill>
                  <a:schemeClr val="bg1"/>
                </a:solidFill>
              </a:defRPr>
            </a:lvl1pPr>
            <a:lvl2pPr marL="540000" indent="-270000">
              <a:buClr>
                <a:schemeClr val="bg1"/>
              </a:buClr>
              <a:buFont typeface="System Font Regular"/>
              <a:buChar char="&gt;"/>
              <a:defRPr>
                <a:solidFill>
                  <a:schemeClr val="bg1"/>
                </a:solidFill>
              </a:defRPr>
            </a:lvl2pPr>
          </a:lstStyle>
          <a:p>
            <a:pPr lvl="0"/>
            <a:r>
              <a:rPr lang="en-US"/>
              <a:t>Click to edit Master text styles</a:t>
            </a:r>
          </a:p>
        </p:txBody>
      </p:sp>
      <p:sp>
        <p:nvSpPr>
          <p:cNvPr id="2" name="Title 1">
            <a:extLst>
              <a:ext uri="{FF2B5EF4-FFF2-40B4-BE49-F238E27FC236}">
                <a16:creationId xmlns:a16="http://schemas.microsoft.com/office/drawing/2014/main" id="{080FDCA6-1A05-F446-A232-ACF2566BAB6B}"/>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5E92D620-9D45-B34C-9C47-FE940FD5AEB2}"/>
              </a:ext>
            </a:extLst>
          </p:cNvPr>
          <p:cNvSpPr>
            <a:spLocks noGrp="1"/>
          </p:cNvSpPr>
          <p:nvPr>
            <p:ph sz="quarter" idx="11"/>
          </p:nvPr>
        </p:nvSpPr>
        <p:spPr>
          <a:xfrm>
            <a:off x="3349625" y="1441450"/>
            <a:ext cx="84836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51FD3D29-5CCC-D142-AC51-6378AA635BD5}"/>
              </a:ext>
            </a:extLst>
          </p:cNvPr>
          <p:cNvSpPr>
            <a:spLocks noGrp="1"/>
          </p:cNvSpPr>
          <p:nvPr>
            <p:ph type="pic" sz="quarter" idx="14" hasCustomPrompt="1"/>
          </p:nvPr>
        </p:nvSpPr>
        <p:spPr>
          <a:xfrm>
            <a:off x="0" y="3660775"/>
            <a:ext cx="3101975" cy="2470150"/>
          </a:xfrm>
        </p:spPr>
        <p:txBody>
          <a:bodyPr anchor="ctr">
            <a:normAutofit/>
          </a:bodyPr>
          <a:lstStyle>
            <a:lvl1pPr marL="0" marR="0" indent="0" algn="ctr" defTabSz="914400" rtl="0" eaLnBrk="1" fontAlgn="auto" latinLnBrk="0" hangingPunct="1">
              <a:lnSpc>
                <a:spcPct val="100000"/>
              </a:lnSpc>
              <a:spcBef>
                <a:spcPts val="1000"/>
              </a:spcBef>
              <a:spcAft>
                <a:spcPts val="300"/>
              </a:spcAft>
              <a:buClr>
                <a:srgbClr val="CE0E2D"/>
              </a:buClr>
              <a:buSzPct val="130000"/>
              <a:buFont typeface="System Font Regular"/>
              <a:buNone/>
              <a:tabLst/>
              <a:defRPr sz="1000">
                <a:solidFill>
                  <a:schemeClr val="accent4"/>
                </a:solidFill>
              </a:defRPr>
            </a:lvl1pPr>
          </a:lstStyle>
          <a:p>
            <a:pPr marL="0" marR="0" lvl="0" indent="0" algn="ctr" defTabSz="914400" rtl="0" eaLnBrk="1" fontAlgn="auto" latinLnBrk="0" hangingPunct="1">
              <a:lnSpc>
                <a:spcPct val="100000"/>
              </a:lnSpc>
              <a:spcBef>
                <a:spcPts val="1000"/>
              </a:spcBef>
              <a:spcAft>
                <a:spcPts val="300"/>
              </a:spcAft>
              <a:buClr>
                <a:srgbClr val="CE0E2D"/>
              </a:buClr>
              <a:buSzPct val="130000"/>
              <a:buFont typeface="System Font Regular"/>
              <a:buNone/>
              <a:tabLst/>
              <a:defRPr/>
            </a:pPr>
            <a:r>
              <a:rPr lang="en-US" dirty="0"/>
              <a:t>BOTTOM HALF PICTURE</a:t>
            </a:r>
          </a:p>
        </p:txBody>
      </p:sp>
      <p:sp>
        <p:nvSpPr>
          <p:cNvPr id="9" name="Footer Placeholder 4">
            <a:extLst>
              <a:ext uri="{FF2B5EF4-FFF2-40B4-BE49-F238E27FC236}">
                <a16:creationId xmlns:a16="http://schemas.microsoft.com/office/drawing/2014/main" id="{EFA0DA1F-1687-3B4F-896D-84A5B5397007}"/>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a:t>Presentation Name</a:t>
            </a:r>
            <a:endParaRPr lang="en-US" dirty="0"/>
          </a:p>
        </p:txBody>
      </p:sp>
      <p:sp>
        <p:nvSpPr>
          <p:cNvPr id="11" name="TextBox 10">
            <a:extLst>
              <a:ext uri="{FF2B5EF4-FFF2-40B4-BE49-F238E27FC236}">
                <a16:creationId xmlns:a16="http://schemas.microsoft.com/office/drawing/2014/main" id="{766262F4-4DB9-8F48-9F7B-49359F889F15}"/>
              </a:ext>
            </a:extLst>
          </p:cNvPr>
          <p:cNvSpPr txBox="1"/>
          <p:nvPr/>
        </p:nvSpPr>
        <p:spPr>
          <a:xfrm>
            <a:off x="352425" y="6130925"/>
            <a:ext cx="399243" cy="502350"/>
          </a:xfrm>
          <a:prstGeom prst="rect">
            <a:avLst/>
          </a:prstGeom>
          <a:noFill/>
        </p:spPr>
        <p:txBody>
          <a:bodyPr wrap="square" lIns="0" tIns="0" rIns="0" bIns="0" rtlCol="0" anchor="b" anchorCtr="0">
            <a:noAutofit/>
          </a:bodyPr>
          <a:lstStyle/>
          <a:p>
            <a:fld id="{5110E112-6D58-894D-84CA-F2451531EC3D}"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F8DB5F62-7FED-714F-A409-FE35988EA593}"/>
              </a:ext>
            </a:extLst>
          </p:cNvPr>
          <p:cNvPicPr>
            <a:picLocks noChangeAspect="1"/>
          </p:cNvPicPr>
          <p:nvPr userDrawn="1"/>
        </p:nvPicPr>
        <p:blipFill>
          <a:blip r:embed="rId2"/>
          <a:stretch>
            <a:fillRect/>
          </a:stretch>
        </p:blipFill>
        <p:spPr>
          <a:xfrm>
            <a:off x="10209600" y="6412867"/>
            <a:ext cx="1614460" cy="198000"/>
          </a:xfrm>
          <a:prstGeom prst="rect">
            <a:avLst/>
          </a:prstGeom>
        </p:spPr>
      </p:pic>
    </p:spTree>
    <p:extLst>
      <p:ext uri="{BB962C8B-B14F-4D97-AF65-F5344CB8AC3E}">
        <p14:creationId xmlns:p14="http://schemas.microsoft.com/office/powerpoint/2010/main" val="262568328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A2839-4BA2-F94A-9380-726AF6887333}"/>
              </a:ext>
            </a:extLst>
          </p:cNvPr>
          <p:cNvSpPr>
            <a:spLocks noGrp="1"/>
          </p:cNvSpPr>
          <p:nvPr>
            <p:ph type="title"/>
          </p:nvPr>
        </p:nvSpPr>
        <p:spPr>
          <a:xfrm>
            <a:off x="360000" y="358775"/>
            <a:ext cx="11473200" cy="830263"/>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A8021E0-5725-FB40-B085-A1874A825021}"/>
              </a:ext>
            </a:extLst>
          </p:cNvPr>
          <p:cNvSpPr>
            <a:spLocks noGrp="1"/>
          </p:cNvSpPr>
          <p:nvPr>
            <p:ph type="body" idx="1"/>
          </p:nvPr>
        </p:nvSpPr>
        <p:spPr>
          <a:xfrm>
            <a:off x="360000" y="1441450"/>
            <a:ext cx="11473200" cy="44386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20A761AB-5860-A641-AB76-A049F11E6E4C}"/>
              </a:ext>
            </a:extLst>
          </p:cNvPr>
          <p:cNvSpPr>
            <a:spLocks noGrp="1"/>
          </p:cNvSpPr>
          <p:nvPr>
            <p:ph type="ftr" sz="quarter" idx="3"/>
          </p:nvPr>
        </p:nvSpPr>
        <p:spPr>
          <a:xfrm>
            <a:off x="759417" y="6132512"/>
            <a:ext cx="8079783" cy="498562"/>
          </a:xfrm>
          <a:prstGeom prst="rect">
            <a:avLst/>
          </a:prstGeom>
        </p:spPr>
        <p:txBody>
          <a:bodyPr vert="horz" lIns="0" tIns="0" rIns="0" bIns="0" rtlCol="0" anchor="b"/>
          <a:lstStyle>
            <a:lvl1pPr algn="l">
              <a:tabLst>
                <a:tab pos="450000" algn="l"/>
              </a:tabLst>
              <a:defRPr sz="1000" b="0" i="0">
                <a:solidFill>
                  <a:schemeClr val="tx1">
                    <a:lumMod val="50000"/>
                    <a:lumOff val="50000"/>
                  </a:schemeClr>
                </a:solidFill>
                <a:latin typeface="Arial" panose="020B0604020202020204" pitchFamily="34" charset="0"/>
                <a:cs typeface="Arial" panose="020B0604020202020204" pitchFamily="34" charset="0"/>
              </a:defRPr>
            </a:lvl1pPr>
          </a:lstStyle>
          <a:p>
            <a:r>
              <a:rPr lang="en-US"/>
              <a:t>Presentation Name</a:t>
            </a:r>
            <a:endParaRPr lang="en-US" dirty="0"/>
          </a:p>
        </p:txBody>
      </p:sp>
    </p:spTree>
    <p:extLst>
      <p:ext uri="{BB962C8B-B14F-4D97-AF65-F5344CB8AC3E}">
        <p14:creationId xmlns:p14="http://schemas.microsoft.com/office/powerpoint/2010/main" val="8761837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33" r:id="rId23"/>
    <p:sldLayoutId id="2147483734" r:id="rId24"/>
    <p:sldLayoutId id="2147483735" r:id="rId25"/>
  </p:sldLayoutIdLst>
  <p:hf hdr="0" dt="0"/>
  <p:txStyles>
    <p:titleStyle>
      <a:lvl1pPr algn="l" defTabSz="914400" rtl="0" eaLnBrk="1" latinLnBrk="0" hangingPunct="1">
        <a:lnSpc>
          <a:spcPct val="90000"/>
        </a:lnSpc>
        <a:spcBef>
          <a:spcPct val="0"/>
        </a:spcBef>
        <a:buNone/>
        <a:defRPr sz="2200" b="0" i="0" kern="1200" baseline="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0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0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00000"/>
        </a:lnSpc>
        <a:spcBef>
          <a:spcPts val="500"/>
        </a:spcBef>
        <a:buClr>
          <a:schemeClr val="tx1"/>
        </a:buClr>
        <a:buSzPct val="100000"/>
        <a:buFontTx/>
        <a:buBlip>
          <a:blip r:embed="rId27"/>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0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mealswithimpact.com.au/" TargetMode="External"/><Relationship Id="rId3" Type="http://schemas.openxmlformats.org/officeDocument/2006/relationships/hyperlink" Target="https://sobah.com.au/" TargetMode="External"/><Relationship Id="rId7" Type="http://schemas.openxmlformats.org/officeDocument/2006/relationships/hyperlink" Target="https://twogood.com.au/"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plateitforward.org.au/" TargetMode="External"/><Relationship Id="rId5" Type="http://schemas.openxmlformats.org/officeDocument/2006/relationships/hyperlink" Target="https://au.whogivesacrap.org/" TargetMode="External"/><Relationship Id="rId4" Type="http://schemas.openxmlformats.org/officeDocument/2006/relationships/hyperlink" Target="https://au.keepcup.com/"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thebreadandbutterproject.com/" TargetMode="External"/><Relationship Id="rId3" Type="http://schemas.openxmlformats.org/officeDocument/2006/relationships/hyperlink" Target="https://www.thesmithfamily.com.au/" TargetMode="External"/><Relationship Id="rId7" Type="http://schemas.openxmlformats.org/officeDocument/2006/relationships/hyperlink" Target="https://butterfly.org.au/get-support/helpline/"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www.beyondblue.org.au/" TargetMode="External"/><Relationship Id="rId11" Type="http://schemas.openxmlformats.org/officeDocument/2006/relationships/hyperlink" Target="https://www.asanalytics.com.au/?gclid=CjwKCAjwo7iiBhAEEiwAsIxQEVhQdQwpeQE4dN_5OyXIJ1ib_ZHYUeyanv7tAt__f-QN9ycR6yrEkhoCRl0QAvD_BwE" TargetMode="External"/><Relationship Id="rId5" Type="http://schemas.openxmlformats.org/officeDocument/2006/relationships/hyperlink" Target="https://abr.business.gov.au/ABN/View?abn=91130793725" TargetMode="External"/><Relationship Id="rId10" Type="http://schemas.openxmlformats.org/officeDocument/2006/relationships/hyperlink" Target="https://www.beaconlaundry.com.au/" TargetMode="External"/><Relationship Id="rId4" Type="http://schemas.openxmlformats.org/officeDocument/2006/relationships/hyperlink" Target="https://www.yourtown.com.au/" TargetMode="External"/><Relationship Id="rId9" Type="http://schemas.openxmlformats.org/officeDocument/2006/relationships/hyperlink" Target="https://whiteboxenterprises.com.a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jp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www.bhp.com/sustainability/communities/bhp-foundation" TargetMode="External"/><Relationship Id="rId3" Type="http://schemas.openxmlformats.org/officeDocument/2006/relationships/hyperlink" Target="https://twogood.com.au/" TargetMode="External"/><Relationship Id="rId7" Type="http://schemas.openxmlformats.org/officeDocument/2006/relationships/hyperlink" Target="https://www.telstra.com.au/aboutus/telstra-foundation" TargetMode="External"/><Relationship Id="rId2" Type="http://schemas.openxmlformats.org/officeDocument/2006/relationships/hyperlink" Target="https://plateitforward.org.au/" TargetMode="External"/><Relationship Id="rId1" Type="http://schemas.openxmlformats.org/officeDocument/2006/relationships/slideLayout" Target="../slideLayouts/slideLayout4.xml"/><Relationship Id="rId6" Type="http://schemas.openxmlformats.org/officeDocument/2006/relationships/hyperlink" Target="https://www.westpac.com.au/about-westpac/our-foundations/westpac-foundation/" TargetMode="External"/><Relationship Id="rId5" Type="http://schemas.openxmlformats.org/officeDocument/2006/relationships/hyperlink" Target="https://www.adaragroup.org/" TargetMode="External"/><Relationship Id="rId4" Type="http://schemas.openxmlformats.org/officeDocument/2006/relationships/hyperlink" Target="https://mealswithimpact.com.au/"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sv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hyperlink" Target="https://www.aicd.com.au/board-of-directors/duties/liabilities-of-directors/general-duties-of-directors.html" TargetMode="External"/><Relationship Id="rId4" Type="http://schemas.openxmlformats.org/officeDocument/2006/relationships/image" Target="../media/image56.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6.sv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6.sv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6.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usiness people shaking hands">
            <a:extLst>
              <a:ext uri="{FF2B5EF4-FFF2-40B4-BE49-F238E27FC236}">
                <a16:creationId xmlns:a16="http://schemas.microsoft.com/office/drawing/2014/main" id="{92832998-D39A-371E-F61D-1CE879B2A48A}"/>
              </a:ext>
            </a:extLst>
          </p:cNvPr>
          <p:cNvPicPr>
            <a:picLocks noGrp="1" noChangeAspect="1"/>
          </p:cNvPicPr>
          <p:nvPr>
            <p:ph type="pic" sz="quarter" idx="16"/>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a:stretch/>
        </p:blipFill>
        <p:spPr>
          <a:xfrm flipH="1">
            <a:off x="0" y="0"/>
            <a:ext cx="12192000" cy="6858000"/>
          </a:xfrm>
          <a:prstGeom prst="rect">
            <a:avLst/>
          </a:prstGeom>
        </p:spPr>
      </p:pic>
      <p:sp>
        <p:nvSpPr>
          <p:cNvPr id="3" name="Text Placeholder 2">
            <a:extLst>
              <a:ext uri="{FF2B5EF4-FFF2-40B4-BE49-F238E27FC236}">
                <a16:creationId xmlns:a16="http://schemas.microsoft.com/office/drawing/2014/main" id="{CD0243D4-5C46-804E-8E8D-2B4A9EF4A7CF}"/>
              </a:ext>
            </a:extLst>
          </p:cNvPr>
          <p:cNvSpPr>
            <a:spLocks noGrp="1"/>
          </p:cNvSpPr>
          <p:nvPr>
            <p:ph type="body" sz="quarter" idx="25"/>
          </p:nvPr>
        </p:nvSpPr>
        <p:spPr/>
        <p:txBody>
          <a:bodyPr/>
          <a:lstStyle/>
          <a:p>
            <a:endParaRPr lang="en-US" dirty="0"/>
          </a:p>
        </p:txBody>
      </p:sp>
      <p:sp>
        <p:nvSpPr>
          <p:cNvPr id="4" name="Title 3">
            <a:extLst>
              <a:ext uri="{FF2B5EF4-FFF2-40B4-BE49-F238E27FC236}">
                <a16:creationId xmlns:a16="http://schemas.microsoft.com/office/drawing/2014/main" id="{5E81B212-1394-5147-A57A-86E7E7DF626A}"/>
              </a:ext>
            </a:extLst>
          </p:cNvPr>
          <p:cNvSpPr>
            <a:spLocks noGrp="1"/>
          </p:cNvSpPr>
          <p:nvPr>
            <p:ph type="ctrTitle"/>
          </p:nvPr>
        </p:nvSpPr>
        <p:spPr/>
        <p:txBody>
          <a:bodyPr>
            <a:normAutofit/>
          </a:bodyPr>
          <a:lstStyle/>
          <a:p>
            <a:pPr>
              <a:lnSpc>
                <a:spcPts val="3400"/>
              </a:lnSpc>
            </a:pPr>
            <a:r>
              <a:rPr lang="en-US" sz="2800" dirty="0"/>
              <a:t>Impact Seed</a:t>
            </a:r>
            <a:br>
              <a:rPr lang="en-US" sz="2800" dirty="0"/>
            </a:br>
            <a:r>
              <a:rPr lang="en-US" sz="2800" dirty="0"/>
              <a:t>Governance and Structuring Session </a:t>
            </a:r>
          </a:p>
        </p:txBody>
      </p:sp>
      <p:sp>
        <p:nvSpPr>
          <p:cNvPr id="5" name="Subtitle 4">
            <a:extLst>
              <a:ext uri="{FF2B5EF4-FFF2-40B4-BE49-F238E27FC236}">
                <a16:creationId xmlns:a16="http://schemas.microsoft.com/office/drawing/2014/main" id="{58CFF7DA-A730-8245-9551-D450A48A2400}"/>
              </a:ext>
            </a:extLst>
          </p:cNvPr>
          <p:cNvSpPr>
            <a:spLocks noGrp="1"/>
          </p:cNvSpPr>
          <p:nvPr>
            <p:ph type="subTitle" idx="1"/>
          </p:nvPr>
        </p:nvSpPr>
        <p:spPr>
          <a:xfrm>
            <a:off x="583809" y="2257801"/>
            <a:ext cx="3397348" cy="1048044"/>
          </a:xfrm>
        </p:spPr>
        <p:txBody>
          <a:bodyPr>
            <a:noAutofit/>
          </a:bodyPr>
          <a:lstStyle/>
          <a:p>
            <a:pPr>
              <a:lnSpc>
                <a:spcPts val="2300"/>
              </a:lnSpc>
            </a:pPr>
            <a:r>
              <a:rPr lang="en-US" dirty="0">
                <a:solidFill>
                  <a:schemeClr val="bg1"/>
                </a:solidFill>
              </a:rPr>
              <a:t>Social enterprise structuring options, key structuring considerations and good governance </a:t>
            </a:r>
          </a:p>
        </p:txBody>
      </p:sp>
      <p:sp>
        <p:nvSpPr>
          <p:cNvPr id="6" name="Text Placeholder 5">
            <a:extLst>
              <a:ext uri="{FF2B5EF4-FFF2-40B4-BE49-F238E27FC236}">
                <a16:creationId xmlns:a16="http://schemas.microsoft.com/office/drawing/2014/main" id="{3C071563-D60F-EF49-B1CD-C611C389A932}"/>
              </a:ext>
            </a:extLst>
          </p:cNvPr>
          <p:cNvSpPr>
            <a:spLocks noGrp="1"/>
          </p:cNvSpPr>
          <p:nvPr>
            <p:ph type="body" sz="quarter" idx="13"/>
          </p:nvPr>
        </p:nvSpPr>
        <p:spPr/>
        <p:txBody>
          <a:bodyPr>
            <a:normAutofit fontScale="92500" lnSpcReduction="20000"/>
          </a:bodyPr>
          <a:lstStyle/>
          <a:p>
            <a:r>
              <a:rPr lang="en-US" dirty="0"/>
              <a:t>Prepared by</a:t>
            </a:r>
          </a:p>
          <a:p>
            <a:endParaRPr lang="en-US" dirty="0"/>
          </a:p>
          <a:p>
            <a:r>
              <a:rPr lang="en-US" sz="1100" b="1" dirty="0"/>
              <a:t>Keith Rovers </a:t>
            </a:r>
          </a:p>
          <a:p>
            <a:r>
              <a:rPr lang="en-US" b="1" dirty="0"/>
              <a:t>Partner </a:t>
            </a:r>
          </a:p>
          <a:p>
            <a:r>
              <a:rPr lang="en-US" dirty="0"/>
              <a:t>keith.rovers@minterellison.com</a:t>
            </a:r>
          </a:p>
          <a:p>
            <a:endParaRPr lang="en-US" dirty="0"/>
          </a:p>
          <a:p>
            <a:r>
              <a:rPr lang="en-US" dirty="0"/>
              <a:t>and </a:t>
            </a:r>
          </a:p>
          <a:p>
            <a:endParaRPr lang="en-US" dirty="0"/>
          </a:p>
          <a:p>
            <a:r>
              <a:rPr lang="en-US" b="1" dirty="0"/>
              <a:t>Chelsea Stanway</a:t>
            </a:r>
          </a:p>
          <a:p>
            <a:r>
              <a:rPr lang="en-US" b="1" dirty="0"/>
              <a:t>Impact Specialist </a:t>
            </a:r>
          </a:p>
          <a:p>
            <a:r>
              <a:rPr lang="en-US" dirty="0"/>
              <a:t>chelsea@impactseed.org </a:t>
            </a:r>
          </a:p>
          <a:p>
            <a:endParaRPr lang="en-US" dirty="0"/>
          </a:p>
          <a:p>
            <a:endParaRPr lang="en-US" dirty="0"/>
          </a:p>
        </p:txBody>
      </p:sp>
      <p:sp>
        <p:nvSpPr>
          <p:cNvPr id="7" name="Text Placeholder 6">
            <a:extLst>
              <a:ext uri="{FF2B5EF4-FFF2-40B4-BE49-F238E27FC236}">
                <a16:creationId xmlns:a16="http://schemas.microsoft.com/office/drawing/2014/main" id="{FE5BC5E7-7637-1140-9ED7-ED172961FADB}"/>
              </a:ext>
            </a:extLst>
          </p:cNvPr>
          <p:cNvSpPr>
            <a:spLocks noGrp="1"/>
          </p:cNvSpPr>
          <p:nvPr>
            <p:ph type="body" sz="quarter" idx="21"/>
          </p:nvPr>
        </p:nvSpPr>
        <p:spPr>
          <a:xfrm>
            <a:off x="3327253" y="3779837"/>
            <a:ext cx="3399949" cy="552893"/>
          </a:xfrm>
        </p:spPr>
        <p:txBody>
          <a:bodyPr/>
          <a:lstStyle/>
          <a:p>
            <a:r>
              <a:rPr lang="en-US" dirty="0"/>
              <a:t>17 October 2024</a:t>
            </a:r>
          </a:p>
        </p:txBody>
      </p:sp>
      <p:sp>
        <p:nvSpPr>
          <p:cNvPr id="8" name="Text Placeholder 7">
            <a:extLst>
              <a:ext uri="{FF2B5EF4-FFF2-40B4-BE49-F238E27FC236}">
                <a16:creationId xmlns:a16="http://schemas.microsoft.com/office/drawing/2014/main" id="{1C9D5B73-A3C0-FE47-BD28-CA6BA75A2B31}"/>
              </a:ext>
            </a:extLst>
          </p:cNvPr>
          <p:cNvSpPr>
            <a:spLocks noGrp="1"/>
          </p:cNvSpPr>
          <p:nvPr>
            <p:ph type="body" sz="quarter" idx="24"/>
          </p:nvPr>
        </p:nvSpPr>
        <p:spPr>
          <a:xfrm>
            <a:off x="7291827" y="-3107"/>
            <a:ext cx="2508581" cy="760850"/>
          </a:xfrm>
        </p:spPr>
        <p:txBody>
          <a:bodyPr/>
          <a:lstStyle/>
          <a:p>
            <a:endParaRPr lang="en-US" dirty="0"/>
          </a:p>
        </p:txBody>
      </p:sp>
      <p:pic>
        <p:nvPicPr>
          <p:cNvPr id="2050" name="Picture 2" descr="Impact Seed">
            <a:extLst>
              <a:ext uri="{FF2B5EF4-FFF2-40B4-BE49-F238E27FC236}">
                <a16:creationId xmlns:a16="http://schemas.microsoft.com/office/drawing/2014/main" id="{B67D3D81-9ECD-DFB1-C2A3-2A91CBDB1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0251" y="76086"/>
            <a:ext cx="1871392" cy="461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D91053-2896-1D2A-85E4-9A5CD705C4E7}"/>
              </a:ext>
            </a:extLst>
          </p:cNvPr>
          <p:cNvSpPr txBox="1"/>
          <p:nvPr/>
        </p:nvSpPr>
        <p:spPr>
          <a:xfrm>
            <a:off x="9683419" y="152172"/>
            <a:ext cx="914400" cy="461665"/>
          </a:xfrm>
          <a:prstGeom prst="rect">
            <a:avLst/>
          </a:prstGeom>
          <a:noFill/>
        </p:spPr>
        <p:txBody>
          <a:bodyPr wrap="square" rtlCol="0">
            <a:spAutoFit/>
          </a:bodyPr>
          <a:lstStyle/>
          <a:p>
            <a:r>
              <a:rPr lang="en-AU" sz="2400" dirty="0">
                <a:solidFill>
                  <a:schemeClr val="bg1"/>
                </a:solidFill>
                <a:latin typeface="Lucida Sans Unicode" panose="020B0602030504020204" pitchFamily="34" charset="0"/>
                <a:cs typeface="Lucida Sans Unicode" panose="020B0602030504020204" pitchFamily="34" charset="0"/>
              </a:rPr>
              <a:t>X</a:t>
            </a:r>
          </a:p>
        </p:txBody>
      </p:sp>
    </p:spTree>
    <p:extLst>
      <p:ext uri="{BB962C8B-B14F-4D97-AF65-F5344CB8AC3E}">
        <p14:creationId xmlns:p14="http://schemas.microsoft.com/office/powerpoint/2010/main" val="4071886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A20FB5-3256-DF0D-7FB5-BA6AB19FFE88}"/>
              </a:ext>
            </a:extLst>
          </p:cNvPr>
          <p:cNvSpPr/>
          <p:nvPr/>
        </p:nvSpPr>
        <p:spPr>
          <a:xfrm>
            <a:off x="2946400" y="908050"/>
            <a:ext cx="9245599" cy="5221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tIns="756000" rIns="252000" rtlCol="0" anchor="t" anchorCtr="0"/>
          <a:lstStyle/>
          <a:p>
            <a:pPr>
              <a:lnSpc>
                <a:spcPts val="2200"/>
              </a:lnSpc>
              <a:spcAft>
                <a:spcPts val="800"/>
              </a:spcAft>
            </a:pPr>
            <a:r>
              <a:rPr lang="en-AU" sz="1600" dirty="0" err="1">
                <a:solidFill>
                  <a:schemeClr val="tx1">
                    <a:lumMod val="85000"/>
                    <a:lumOff val="15000"/>
                  </a:schemeClr>
                </a:solidFill>
              </a:rPr>
              <a:t>NFPs</a:t>
            </a:r>
            <a:r>
              <a:rPr lang="en-AU" sz="1600" dirty="0">
                <a:solidFill>
                  <a:schemeClr val="tx1">
                    <a:lumMod val="85000"/>
                    <a:lumOff val="15000"/>
                  </a:schemeClr>
                </a:solidFill>
              </a:rPr>
              <a:t>, need to make a profit or surplus. This is a key to sustainability.</a:t>
            </a:r>
          </a:p>
          <a:p>
            <a:pPr>
              <a:lnSpc>
                <a:spcPts val="2200"/>
              </a:lnSpc>
              <a:spcAft>
                <a:spcPts val="800"/>
              </a:spcAft>
            </a:pPr>
            <a:r>
              <a:rPr lang="en-AU" sz="1600" dirty="0">
                <a:solidFill>
                  <a:schemeClr val="tx1">
                    <a:lumMod val="85000"/>
                    <a:lumOff val="15000"/>
                  </a:schemeClr>
                </a:solidFill>
              </a:rPr>
              <a:t>Key difference: </a:t>
            </a:r>
            <a:r>
              <a:rPr lang="en-AU" sz="1600" dirty="0" err="1">
                <a:solidFill>
                  <a:schemeClr val="tx1">
                    <a:lumMod val="85000"/>
                    <a:lumOff val="15000"/>
                  </a:schemeClr>
                </a:solidFill>
              </a:rPr>
              <a:t>NFPs</a:t>
            </a:r>
            <a:r>
              <a:rPr lang="en-AU" sz="1600" dirty="0">
                <a:solidFill>
                  <a:schemeClr val="tx1">
                    <a:lumMod val="85000"/>
                    <a:lumOff val="15000"/>
                  </a:schemeClr>
                </a:solidFill>
              </a:rPr>
              <a:t> need to ensure that all profits </a:t>
            </a:r>
            <a:br>
              <a:rPr lang="en-AU" sz="1600" dirty="0">
                <a:solidFill>
                  <a:schemeClr val="tx1">
                    <a:lumMod val="85000"/>
                    <a:lumOff val="15000"/>
                  </a:schemeClr>
                </a:solidFill>
              </a:rPr>
            </a:br>
            <a:r>
              <a:rPr lang="en-AU" sz="1600" dirty="0">
                <a:solidFill>
                  <a:schemeClr val="tx1">
                    <a:lumMod val="85000"/>
                    <a:lumOff val="15000"/>
                  </a:schemeClr>
                </a:solidFill>
              </a:rPr>
              <a:t>are applied to the charitable purpose, rather than </a:t>
            </a:r>
            <a:br>
              <a:rPr lang="en-AU" sz="1600" dirty="0">
                <a:solidFill>
                  <a:schemeClr val="tx1">
                    <a:lumMod val="85000"/>
                    <a:lumOff val="15000"/>
                  </a:schemeClr>
                </a:solidFill>
              </a:rPr>
            </a:br>
            <a:r>
              <a:rPr lang="en-AU" sz="1600" dirty="0">
                <a:solidFill>
                  <a:schemeClr val="tx1">
                    <a:lumMod val="85000"/>
                    <a:lumOff val="15000"/>
                  </a:schemeClr>
                </a:solidFill>
              </a:rPr>
              <a:t>distributed to members.  </a:t>
            </a:r>
          </a:p>
          <a:p>
            <a:pPr>
              <a:lnSpc>
                <a:spcPts val="2200"/>
              </a:lnSpc>
              <a:spcAft>
                <a:spcPts val="800"/>
              </a:spcAft>
            </a:pPr>
            <a:r>
              <a:rPr lang="en-AU" sz="1600" dirty="0">
                <a:solidFill>
                  <a:schemeClr val="tx1">
                    <a:lumMod val="85000"/>
                    <a:lumOff val="15000"/>
                  </a:schemeClr>
                </a:solidFill>
              </a:rPr>
              <a:t>They are capital efficient – ‘Non-distributing’ entities </a:t>
            </a:r>
            <a:br>
              <a:rPr lang="en-AU" sz="1600" dirty="0">
                <a:solidFill>
                  <a:schemeClr val="tx1">
                    <a:lumMod val="85000"/>
                    <a:lumOff val="15000"/>
                  </a:schemeClr>
                </a:solidFill>
              </a:rPr>
            </a:br>
            <a:r>
              <a:rPr lang="en-AU" sz="1600" dirty="0">
                <a:solidFill>
                  <a:schemeClr val="tx1">
                    <a:lumMod val="85000"/>
                    <a:lumOff val="15000"/>
                  </a:schemeClr>
                </a:solidFill>
              </a:rPr>
              <a:t>or public benefit entities with limited ‘tax leakage’.</a:t>
            </a:r>
          </a:p>
          <a:p>
            <a:pPr>
              <a:lnSpc>
                <a:spcPts val="2200"/>
              </a:lnSpc>
              <a:spcAft>
                <a:spcPts val="800"/>
              </a:spcAft>
            </a:pPr>
            <a:r>
              <a:rPr lang="en-AU" sz="1600" dirty="0">
                <a:solidFill>
                  <a:schemeClr val="tx1">
                    <a:lumMod val="85000"/>
                    <a:lumOff val="15000"/>
                  </a:schemeClr>
                </a:solidFill>
              </a:rPr>
              <a:t>Profitability is important for two key reasons:</a:t>
            </a:r>
          </a:p>
          <a:p>
            <a:pPr marL="342900" indent="-342900">
              <a:lnSpc>
                <a:spcPts val="2200"/>
              </a:lnSpc>
              <a:spcAft>
                <a:spcPts val="800"/>
              </a:spcAft>
              <a:buFont typeface="+mj-lt"/>
              <a:buAutoNum type="arabicPeriod"/>
            </a:pPr>
            <a:r>
              <a:rPr lang="en-AU" sz="1600" dirty="0">
                <a:solidFill>
                  <a:schemeClr val="tx1">
                    <a:lumMod val="85000"/>
                    <a:lumOff val="15000"/>
                  </a:schemeClr>
                </a:solidFill>
              </a:rPr>
              <a:t>Long term financial sustainability is required </a:t>
            </a:r>
            <a:br>
              <a:rPr lang="en-AU" sz="1600" dirty="0">
                <a:solidFill>
                  <a:schemeClr val="tx1">
                    <a:lumMod val="85000"/>
                    <a:lumOff val="15000"/>
                  </a:schemeClr>
                </a:solidFill>
              </a:rPr>
            </a:br>
            <a:r>
              <a:rPr lang="en-AU" sz="1600" dirty="0">
                <a:solidFill>
                  <a:schemeClr val="tx1">
                    <a:lumMod val="85000"/>
                    <a:lumOff val="15000"/>
                  </a:schemeClr>
                </a:solidFill>
              </a:rPr>
              <a:t>to enable </a:t>
            </a:r>
            <a:r>
              <a:rPr lang="en-AU" sz="1600" dirty="0" err="1">
                <a:solidFill>
                  <a:schemeClr val="tx1">
                    <a:lumMod val="85000"/>
                    <a:lumOff val="15000"/>
                  </a:schemeClr>
                </a:solidFill>
              </a:rPr>
              <a:t>NFPs</a:t>
            </a:r>
            <a:r>
              <a:rPr lang="en-AU" sz="1600" dirty="0">
                <a:solidFill>
                  <a:schemeClr val="tx1">
                    <a:lumMod val="85000"/>
                    <a:lumOff val="15000"/>
                  </a:schemeClr>
                </a:solidFill>
              </a:rPr>
              <a:t> to deliver on their mission; and</a:t>
            </a:r>
          </a:p>
          <a:p>
            <a:pPr marL="342900" indent="-342900">
              <a:lnSpc>
                <a:spcPts val="2200"/>
              </a:lnSpc>
              <a:spcAft>
                <a:spcPts val="800"/>
              </a:spcAft>
              <a:buFont typeface="+mj-lt"/>
              <a:buAutoNum type="arabicPeriod"/>
            </a:pPr>
            <a:r>
              <a:rPr lang="en-AU" sz="1600" dirty="0" err="1">
                <a:solidFill>
                  <a:schemeClr val="tx1">
                    <a:lumMod val="85000"/>
                    <a:lumOff val="15000"/>
                  </a:schemeClr>
                </a:solidFill>
              </a:rPr>
              <a:t>NFP</a:t>
            </a:r>
            <a:r>
              <a:rPr lang="en-AU" sz="1600" dirty="0">
                <a:solidFill>
                  <a:schemeClr val="tx1">
                    <a:lumMod val="85000"/>
                    <a:lumOff val="15000"/>
                  </a:schemeClr>
                </a:solidFill>
              </a:rPr>
              <a:t> directors are subject to the same provisions </a:t>
            </a:r>
            <a:br>
              <a:rPr lang="en-AU" sz="1600" dirty="0">
                <a:solidFill>
                  <a:schemeClr val="tx1">
                    <a:lumMod val="85000"/>
                    <a:lumOff val="15000"/>
                  </a:schemeClr>
                </a:solidFill>
              </a:rPr>
            </a:br>
            <a:r>
              <a:rPr lang="en-AU" sz="1600" dirty="0">
                <a:solidFill>
                  <a:schemeClr val="tx1">
                    <a:lumMod val="85000"/>
                    <a:lumOff val="15000"/>
                  </a:schemeClr>
                </a:solidFill>
              </a:rPr>
              <a:t>as directors of for-profit companies in relation to insolvent trading. This means that under </a:t>
            </a:r>
            <a:br>
              <a:rPr lang="en-AU" sz="1600" dirty="0">
                <a:solidFill>
                  <a:schemeClr val="tx1">
                    <a:lumMod val="85000"/>
                    <a:lumOff val="15000"/>
                  </a:schemeClr>
                </a:solidFill>
              </a:rPr>
            </a:br>
            <a:r>
              <a:rPr lang="en-AU" sz="1600" dirty="0">
                <a:solidFill>
                  <a:schemeClr val="tx1">
                    <a:lumMod val="85000"/>
                    <a:lumOff val="15000"/>
                  </a:schemeClr>
                </a:solidFill>
              </a:rPr>
              <a:t>the Corporations Act (and </a:t>
            </a:r>
            <a:r>
              <a:rPr lang="en-AU" sz="1600" dirty="0" err="1">
                <a:solidFill>
                  <a:schemeClr val="tx1">
                    <a:lumMod val="85000"/>
                    <a:lumOff val="15000"/>
                  </a:schemeClr>
                </a:solidFill>
              </a:rPr>
              <a:t>ACNC</a:t>
            </a:r>
            <a:r>
              <a:rPr lang="en-AU" sz="1600" dirty="0">
                <a:solidFill>
                  <a:schemeClr val="tx1">
                    <a:lumMod val="85000"/>
                    <a:lumOff val="15000"/>
                  </a:schemeClr>
                </a:solidFill>
              </a:rPr>
              <a:t> Act for registered charities), </a:t>
            </a:r>
            <a:r>
              <a:rPr lang="en-AU" sz="1600" dirty="0" err="1">
                <a:solidFill>
                  <a:schemeClr val="tx1">
                    <a:lumMod val="85000"/>
                    <a:lumOff val="15000"/>
                  </a:schemeClr>
                </a:solidFill>
              </a:rPr>
              <a:t>NFP</a:t>
            </a:r>
            <a:r>
              <a:rPr lang="en-AU" sz="1600" dirty="0">
                <a:solidFill>
                  <a:schemeClr val="tx1">
                    <a:lumMod val="85000"/>
                    <a:lumOff val="15000"/>
                  </a:schemeClr>
                </a:solidFill>
              </a:rPr>
              <a:t> directors can face civil </a:t>
            </a:r>
            <a:br>
              <a:rPr lang="en-AU" sz="1600" dirty="0">
                <a:solidFill>
                  <a:schemeClr val="tx1">
                    <a:lumMod val="85000"/>
                    <a:lumOff val="15000"/>
                  </a:schemeClr>
                </a:solidFill>
              </a:rPr>
            </a:br>
            <a:r>
              <a:rPr lang="en-AU" sz="1600" dirty="0">
                <a:solidFill>
                  <a:schemeClr val="tx1">
                    <a:lumMod val="85000"/>
                    <a:lumOff val="15000"/>
                  </a:schemeClr>
                </a:solidFill>
              </a:rPr>
              <a:t>and criminal penalties for allowing the company to trade while insolvent.</a:t>
            </a:r>
          </a:p>
          <a:p>
            <a:pPr marL="0" indent="0">
              <a:lnSpc>
                <a:spcPts val="2200"/>
              </a:lnSpc>
              <a:spcAft>
                <a:spcPts val="600"/>
              </a:spcAft>
              <a:buNone/>
            </a:pPr>
            <a:endParaRPr lang="en-AU" sz="1600" b="1" dirty="0">
              <a:solidFill>
                <a:schemeClr val="tx1">
                  <a:lumMod val="85000"/>
                  <a:lumOff val="15000"/>
                </a:schemeClr>
              </a:solidFill>
            </a:endParaRPr>
          </a:p>
        </p:txBody>
      </p:sp>
      <p:sp>
        <p:nvSpPr>
          <p:cNvPr id="17" name="Rectangle 16">
            <a:extLst>
              <a:ext uri="{FF2B5EF4-FFF2-40B4-BE49-F238E27FC236}">
                <a16:creationId xmlns:a16="http://schemas.microsoft.com/office/drawing/2014/main" id="{2461C757-FAB0-6A88-3A1E-D48C028A3A71}"/>
              </a:ext>
            </a:extLst>
          </p:cNvPr>
          <p:cNvSpPr/>
          <p:nvPr/>
        </p:nvSpPr>
        <p:spPr>
          <a:xfrm>
            <a:off x="8534400" y="2123756"/>
            <a:ext cx="3657600" cy="2376000"/>
          </a:xfrm>
          <a:prstGeom prst="rect">
            <a:avLst/>
          </a:prstGeom>
          <a:solidFill>
            <a:schemeClr val="bg1"/>
          </a:solidFill>
          <a:ln>
            <a:noFill/>
          </a:ln>
          <a:effectLst>
            <a:outerShdw blurRad="127000" dist="101600" dir="5400000" algn="t" rotWithShape="0">
              <a:schemeClr val="tx1">
                <a:lumMod val="65000"/>
                <a:lumOff val="3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114A8FDC-913A-21D4-CF22-80D279B2D412}"/>
              </a:ext>
            </a:extLst>
          </p:cNvPr>
          <p:cNvSpPr/>
          <p:nvPr/>
        </p:nvSpPr>
        <p:spPr>
          <a:xfrm>
            <a:off x="0" y="908050"/>
            <a:ext cx="2772000" cy="522128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56000" rIns="252000" rtlCol="0" anchor="t" anchorCtr="0"/>
          <a:lstStyle/>
          <a:p>
            <a:pPr marL="0" indent="0">
              <a:lnSpc>
                <a:spcPts val="2600"/>
              </a:lnSpc>
              <a:spcAft>
                <a:spcPts val="600"/>
              </a:spcAft>
              <a:buNone/>
            </a:pPr>
            <a:r>
              <a:rPr lang="en-AU" sz="1800" dirty="0">
                <a:solidFill>
                  <a:schemeClr val="tx1"/>
                </a:solidFill>
              </a:rPr>
              <a:t>People often </a:t>
            </a:r>
            <a:br>
              <a:rPr lang="en-AU" sz="1800" dirty="0">
                <a:solidFill>
                  <a:schemeClr val="tx1"/>
                </a:solidFill>
              </a:rPr>
            </a:br>
            <a:r>
              <a:rPr lang="en-AU" sz="1800" dirty="0">
                <a:solidFill>
                  <a:schemeClr val="tx1"/>
                </a:solidFill>
              </a:rPr>
              <a:t>hear the term </a:t>
            </a:r>
            <a:br>
              <a:rPr lang="en-AU" sz="1800" dirty="0">
                <a:solidFill>
                  <a:schemeClr val="tx1"/>
                </a:solidFill>
              </a:rPr>
            </a:br>
            <a:r>
              <a:rPr lang="en-AU" sz="1800" dirty="0">
                <a:solidFill>
                  <a:schemeClr val="tx1"/>
                </a:solidFill>
              </a:rPr>
              <a:t>‘not-for-profit’ </a:t>
            </a:r>
            <a:br>
              <a:rPr lang="en-AU" sz="1800" dirty="0">
                <a:solidFill>
                  <a:schemeClr val="tx1"/>
                </a:solidFill>
              </a:rPr>
            </a:br>
            <a:r>
              <a:rPr lang="en-AU" sz="1800" dirty="0">
                <a:solidFill>
                  <a:schemeClr val="tx1"/>
                </a:solidFill>
              </a:rPr>
              <a:t>and assume that </a:t>
            </a:r>
            <a:br>
              <a:rPr lang="en-AU" sz="1800" dirty="0">
                <a:solidFill>
                  <a:schemeClr val="tx1"/>
                </a:solidFill>
              </a:rPr>
            </a:br>
            <a:r>
              <a:rPr lang="en-AU" sz="1800" dirty="0" err="1">
                <a:solidFill>
                  <a:schemeClr val="tx1"/>
                </a:solidFill>
              </a:rPr>
              <a:t>NFPs</a:t>
            </a:r>
            <a:r>
              <a:rPr lang="en-AU" sz="1800" dirty="0">
                <a:solidFill>
                  <a:schemeClr val="tx1"/>
                </a:solidFill>
              </a:rPr>
              <a:t> do not </a:t>
            </a:r>
            <a:br>
              <a:rPr lang="en-AU" sz="1800" dirty="0">
                <a:solidFill>
                  <a:schemeClr val="tx1"/>
                </a:solidFill>
              </a:rPr>
            </a:br>
            <a:r>
              <a:rPr lang="en-AU" sz="1800" dirty="0">
                <a:solidFill>
                  <a:schemeClr val="tx1"/>
                </a:solidFill>
              </a:rPr>
              <a:t>make a profit.</a:t>
            </a:r>
          </a:p>
          <a:p>
            <a:pPr marL="0" indent="0">
              <a:lnSpc>
                <a:spcPts val="2600"/>
              </a:lnSpc>
              <a:spcAft>
                <a:spcPts val="600"/>
              </a:spcAft>
              <a:buNone/>
            </a:pPr>
            <a:r>
              <a:rPr lang="en-AU" sz="1600" dirty="0">
                <a:solidFill>
                  <a:schemeClr val="tx1"/>
                </a:solidFill>
              </a:rPr>
              <a:t> </a:t>
            </a:r>
            <a:endParaRPr lang="en-AU" sz="1600" b="1" dirty="0">
              <a:solidFill>
                <a:schemeClr val="tx1"/>
              </a:solidFill>
            </a:endParaRPr>
          </a:p>
        </p:txBody>
      </p:sp>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solidFill>
                  <a:schemeClr val="tx2"/>
                </a:solidFill>
              </a:rPr>
              <a:t>Myth </a:t>
            </a:r>
            <a:r>
              <a:rPr lang="en-AU" b="1" dirty="0">
                <a:solidFill>
                  <a:schemeClr val="tx2"/>
                </a:solidFill>
              </a:rPr>
              <a:t>1</a:t>
            </a:r>
            <a:r>
              <a:rPr lang="en-AU" dirty="0">
                <a:solidFill>
                  <a:schemeClr val="tx2"/>
                </a:solidFill>
              </a:rPr>
              <a:t> </a:t>
            </a:r>
            <a:r>
              <a:rPr lang="en-AU" dirty="0"/>
              <a:t>– </a:t>
            </a:r>
            <a:r>
              <a:rPr lang="en-AU" dirty="0" err="1"/>
              <a:t>NFPs</a:t>
            </a:r>
            <a:r>
              <a:rPr lang="en-AU" dirty="0"/>
              <a:t> do not make profit </a:t>
            </a:r>
          </a:p>
        </p:txBody>
      </p:sp>
      <p:pic>
        <p:nvPicPr>
          <p:cNvPr id="5" name="Picture 4">
            <a:extLst>
              <a:ext uri="{FF2B5EF4-FFF2-40B4-BE49-F238E27FC236}">
                <a16:creationId xmlns:a16="http://schemas.microsoft.com/office/drawing/2014/main" id="{DB8CAE86-DF48-875F-5E25-205F20AD5298}"/>
              </a:ext>
            </a:extLst>
          </p:cNvPr>
          <p:cNvPicPr>
            <a:picLocks noChangeAspect="1"/>
          </p:cNvPicPr>
          <p:nvPr/>
        </p:nvPicPr>
        <p:blipFill>
          <a:blip r:embed="rId3"/>
          <a:stretch>
            <a:fillRect/>
          </a:stretch>
        </p:blipFill>
        <p:spPr>
          <a:xfrm>
            <a:off x="10861200" y="337834"/>
            <a:ext cx="972000" cy="436072"/>
          </a:xfrm>
          <a:prstGeom prst="rect">
            <a:avLst/>
          </a:prstGeom>
        </p:spPr>
      </p:pic>
      <p:grpSp>
        <p:nvGrpSpPr>
          <p:cNvPr id="12" name="Group 11">
            <a:extLst>
              <a:ext uri="{FF2B5EF4-FFF2-40B4-BE49-F238E27FC236}">
                <a16:creationId xmlns:a16="http://schemas.microsoft.com/office/drawing/2014/main" id="{C0A439C9-56DB-2D27-AEA8-023F0E22A321}"/>
              </a:ext>
            </a:extLst>
          </p:cNvPr>
          <p:cNvGrpSpPr>
            <a:grpSpLocks noChangeAspect="1"/>
          </p:cNvGrpSpPr>
          <p:nvPr/>
        </p:nvGrpSpPr>
        <p:grpSpPr>
          <a:xfrm>
            <a:off x="8658036" y="2114895"/>
            <a:ext cx="3321850" cy="2384861"/>
            <a:chOff x="7970565" y="2331180"/>
            <a:chExt cx="3866213" cy="2775677"/>
          </a:xfrm>
        </p:grpSpPr>
        <p:pic>
          <p:nvPicPr>
            <p:cNvPr id="4" name="Picture 3" descr="A blue seesaw on a white background&#10;&#10;Description automatically generated">
              <a:extLst>
                <a:ext uri="{FF2B5EF4-FFF2-40B4-BE49-F238E27FC236}">
                  <a16:creationId xmlns:a16="http://schemas.microsoft.com/office/drawing/2014/main" id="{EE03581F-E8DB-C238-A073-A58A5B9709E4}"/>
                </a:ext>
              </a:extLst>
            </p:cNvPr>
            <p:cNvPicPr>
              <a:picLocks noChangeAspect="1"/>
            </p:cNvPicPr>
            <p:nvPr/>
          </p:nvPicPr>
          <p:blipFill rotWithShape="1">
            <a:blip r:embed="rId4">
              <a:grayscl/>
            </a:blip>
            <a:srcRect l="10917" r="10536"/>
            <a:stretch/>
          </p:blipFill>
          <p:spPr>
            <a:xfrm>
              <a:off x="8059185" y="2341493"/>
              <a:ext cx="3777593" cy="2765364"/>
            </a:xfrm>
            <a:prstGeom prst="rect">
              <a:avLst/>
            </a:prstGeom>
            <a:solidFill>
              <a:schemeClr val="accent1">
                <a:lumMod val="60000"/>
                <a:lumOff val="40000"/>
              </a:schemeClr>
            </a:solidFill>
          </p:spPr>
        </p:pic>
        <p:sp>
          <p:nvSpPr>
            <p:cNvPr id="6" name="Arrow: Down 5">
              <a:extLst>
                <a:ext uri="{FF2B5EF4-FFF2-40B4-BE49-F238E27FC236}">
                  <a16:creationId xmlns:a16="http://schemas.microsoft.com/office/drawing/2014/main" id="{E04467FE-F555-4C48-A5E4-CFE0DD972AF0}"/>
                </a:ext>
              </a:extLst>
            </p:cNvPr>
            <p:cNvSpPr/>
            <p:nvPr/>
          </p:nvSpPr>
          <p:spPr>
            <a:xfrm>
              <a:off x="8336474" y="2331180"/>
              <a:ext cx="685807" cy="13253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5295C38F-93D2-C97E-0517-4607AF819BEB}"/>
                </a:ext>
              </a:extLst>
            </p:cNvPr>
            <p:cNvSpPr txBox="1"/>
            <p:nvPr/>
          </p:nvSpPr>
          <p:spPr>
            <a:xfrm>
              <a:off x="10430048" y="2737380"/>
              <a:ext cx="1337047" cy="574164"/>
            </a:xfrm>
            <a:prstGeom prst="rect">
              <a:avLst/>
            </a:prstGeom>
            <a:noFill/>
          </p:spPr>
          <p:txBody>
            <a:bodyPr wrap="square" rtlCol="0">
              <a:spAutoFit/>
            </a:bodyPr>
            <a:lstStyle/>
            <a:p>
              <a:pPr algn="ctr"/>
              <a:r>
                <a:rPr lang="en-AU" sz="1400" b="1" dirty="0">
                  <a:solidFill>
                    <a:schemeClr val="accent1">
                      <a:lumMod val="50000"/>
                    </a:schemeClr>
                  </a:solidFill>
                </a:rPr>
                <a:t>Social </a:t>
              </a:r>
              <a:br>
                <a:rPr lang="en-AU" sz="1400" b="1" dirty="0">
                  <a:solidFill>
                    <a:schemeClr val="accent1">
                      <a:lumMod val="50000"/>
                    </a:schemeClr>
                  </a:solidFill>
                </a:rPr>
              </a:br>
              <a:r>
                <a:rPr lang="en-AU" sz="1400" b="1" dirty="0">
                  <a:solidFill>
                    <a:schemeClr val="accent1">
                      <a:lumMod val="50000"/>
                    </a:schemeClr>
                  </a:solidFill>
                </a:rPr>
                <a:t>mission</a:t>
              </a:r>
            </a:p>
          </p:txBody>
        </p:sp>
        <p:sp>
          <p:nvSpPr>
            <p:cNvPr id="9" name="TextBox 8">
              <a:extLst>
                <a:ext uri="{FF2B5EF4-FFF2-40B4-BE49-F238E27FC236}">
                  <a16:creationId xmlns:a16="http://schemas.microsoft.com/office/drawing/2014/main" id="{6CE8BE13-2FFB-A4E6-A174-A9A5C5B00F2F}"/>
                </a:ext>
              </a:extLst>
            </p:cNvPr>
            <p:cNvSpPr txBox="1"/>
            <p:nvPr/>
          </p:nvSpPr>
          <p:spPr>
            <a:xfrm>
              <a:off x="7970565" y="4195953"/>
              <a:ext cx="1471418" cy="574164"/>
            </a:xfrm>
            <a:prstGeom prst="rect">
              <a:avLst/>
            </a:prstGeom>
            <a:noFill/>
          </p:spPr>
          <p:txBody>
            <a:bodyPr wrap="square" rtlCol="0">
              <a:spAutoFit/>
            </a:bodyPr>
            <a:lstStyle/>
            <a:p>
              <a:pPr algn="ctr"/>
              <a:r>
                <a:rPr lang="en-AU" sz="1400" b="1" dirty="0"/>
                <a:t>Business discipline</a:t>
              </a:r>
            </a:p>
          </p:txBody>
        </p:sp>
        <p:sp>
          <p:nvSpPr>
            <p:cNvPr id="10" name="Arrow: Down 9">
              <a:extLst>
                <a:ext uri="{FF2B5EF4-FFF2-40B4-BE49-F238E27FC236}">
                  <a16:creationId xmlns:a16="http://schemas.microsoft.com/office/drawing/2014/main" id="{17B460B5-6528-38C7-02D9-962098AD22FC}"/>
                </a:ext>
              </a:extLst>
            </p:cNvPr>
            <p:cNvSpPr/>
            <p:nvPr/>
          </p:nvSpPr>
          <p:spPr>
            <a:xfrm flipV="1">
              <a:off x="10777110" y="3780211"/>
              <a:ext cx="685807" cy="1325340"/>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22" name="Group 21">
            <a:extLst>
              <a:ext uri="{FF2B5EF4-FFF2-40B4-BE49-F238E27FC236}">
                <a16:creationId xmlns:a16="http://schemas.microsoft.com/office/drawing/2014/main" id="{B9C20FF8-82CE-8AD7-B7EB-6415BC6C30D2}"/>
              </a:ext>
            </a:extLst>
          </p:cNvPr>
          <p:cNvGrpSpPr/>
          <p:nvPr/>
        </p:nvGrpSpPr>
        <p:grpSpPr>
          <a:xfrm>
            <a:off x="407988" y="1033082"/>
            <a:ext cx="1081795" cy="432000"/>
            <a:chOff x="407988" y="1071182"/>
            <a:chExt cx="1268132" cy="481707"/>
          </a:xfrm>
        </p:grpSpPr>
        <p:sp>
          <p:nvSpPr>
            <p:cNvPr id="20" name="Rectangle: Rounded Corners 19">
              <a:extLst>
                <a:ext uri="{FF2B5EF4-FFF2-40B4-BE49-F238E27FC236}">
                  <a16:creationId xmlns:a16="http://schemas.microsoft.com/office/drawing/2014/main" id="{7DE8A935-A49A-304A-C10B-006F06BD6C93}"/>
                </a:ext>
              </a:extLst>
            </p:cNvPr>
            <p:cNvSpPr/>
            <p:nvPr/>
          </p:nvSpPr>
          <p:spPr>
            <a:xfrm>
              <a:off x="452120" y="1120889"/>
              <a:ext cx="1224000" cy="4320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18" name="Rectangle: Rounded Corners 17">
              <a:extLst>
                <a:ext uri="{FF2B5EF4-FFF2-40B4-BE49-F238E27FC236}">
                  <a16:creationId xmlns:a16="http://schemas.microsoft.com/office/drawing/2014/main" id="{066AB250-0586-2668-0DE1-BFC7ECA696C3}"/>
                </a:ext>
              </a:extLst>
            </p:cNvPr>
            <p:cNvSpPr/>
            <p:nvPr/>
          </p:nvSpPr>
          <p:spPr>
            <a:xfrm>
              <a:off x="407988" y="1071182"/>
              <a:ext cx="1224000" cy="4320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Myth</a:t>
              </a:r>
            </a:p>
          </p:txBody>
        </p:sp>
      </p:grpSp>
      <p:grpSp>
        <p:nvGrpSpPr>
          <p:cNvPr id="23" name="Group 22">
            <a:extLst>
              <a:ext uri="{FF2B5EF4-FFF2-40B4-BE49-F238E27FC236}">
                <a16:creationId xmlns:a16="http://schemas.microsoft.com/office/drawing/2014/main" id="{4D15CE39-C6DF-2BD2-0989-CB60212596A6}"/>
              </a:ext>
            </a:extLst>
          </p:cNvPr>
          <p:cNvGrpSpPr/>
          <p:nvPr/>
        </p:nvGrpSpPr>
        <p:grpSpPr>
          <a:xfrm>
            <a:off x="3179988" y="1033082"/>
            <a:ext cx="1087212" cy="432000"/>
            <a:chOff x="3179988" y="1071182"/>
            <a:chExt cx="1274482" cy="481707"/>
          </a:xfrm>
        </p:grpSpPr>
        <p:sp>
          <p:nvSpPr>
            <p:cNvPr id="21" name="Rectangle: Rounded Corners 20">
              <a:extLst>
                <a:ext uri="{FF2B5EF4-FFF2-40B4-BE49-F238E27FC236}">
                  <a16:creationId xmlns:a16="http://schemas.microsoft.com/office/drawing/2014/main" id="{69122C30-20D9-CCB1-F6CB-FCBD8ADC7CB3}"/>
                </a:ext>
              </a:extLst>
            </p:cNvPr>
            <p:cNvSpPr/>
            <p:nvPr/>
          </p:nvSpPr>
          <p:spPr>
            <a:xfrm>
              <a:off x="3230470" y="1120889"/>
              <a:ext cx="1224000" cy="432000"/>
            </a:xfrm>
            <a:prstGeom prst="round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19" name="Rectangle: Rounded Corners 18">
              <a:extLst>
                <a:ext uri="{FF2B5EF4-FFF2-40B4-BE49-F238E27FC236}">
                  <a16:creationId xmlns:a16="http://schemas.microsoft.com/office/drawing/2014/main" id="{51E1A4C2-2509-E438-E8EE-D363F3E23AB7}"/>
                </a:ext>
              </a:extLst>
            </p:cNvPr>
            <p:cNvSpPr/>
            <p:nvPr/>
          </p:nvSpPr>
          <p:spPr>
            <a:xfrm>
              <a:off x="3179988" y="1071182"/>
              <a:ext cx="1224000" cy="43200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Fact</a:t>
              </a:r>
            </a:p>
          </p:txBody>
        </p:sp>
      </p:grpSp>
    </p:spTree>
    <p:extLst>
      <p:ext uri="{BB962C8B-B14F-4D97-AF65-F5344CB8AC3E}">
        <p14:creationId xmlns:p14="http://schemas.microsoft.com/office/powerpoint/2010/main" val="201550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E6348B-B664-BB58-3ECE-E8E8E1C678D6}"/>
              </a:ext>
            </a:extLst>
          </p:cNvPr>
          <p:cNvSpPr/>
          <p:nvPr/>
        </p:nvSpPr>
        <p:spPr>
          <a:xfrm>
            <a:off x="2946400" y="908050"/>
            <a:ext cx="9245599" cy="522128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tIns="756000" rIns="540000" rtlCol="0" anchor="t" anchorCtr="0"/>
          <a:lstStyle/>
          <a:p>
            <a:pPr>
              <a:lnSpc>
                <a:spcPts val="2200"/>
              </a:lnSpc>
              <a:spcAft>
                <a:spcPts val="1000"/>
              </a:spcAft>
            </a:pPr>
            <a:r>
              <a:rPr lang="en-AU" sz="1600" dirty="0" err="1">
                <a:solidFill>
                  <a:schemeClr val="tx1">
                    <a:lumMod val="85000"/>
                    <a:lumOff val="15000"/>
                  </a:schemeClr>
                </a:solidFill>
              </a:rPr>
              <a:t>NFPs</a:t>
            </a:r>
            <a:r>
              <a:rPr lang="en-AU" sz="1600" dirty="0">
                <a:solidFill>
                  <a:schemeClr val="tx1">
                    <a:lumMod val="85000"/>
                    <a:lumOff val="15000"/>
                  </a:schemeClr>
                </a:solidFill>
              </a:rPr>
              <a:t> can undertake commercial activities. </a:t>
            </a:r>
          </a:p>
          <a:p>
            <a:pPr>
              <a:lnSpc>
                <a:spcPts val="2200"/>
              </a:lnSpc>
              <a:spcAft>
                <a:spcPts val="1000"/>
              </a:spcAft>
            </a:pPr>
            <a:r>
              <a:rPr lang="en-AU" sz="1600" dirty="0">
                <a:solidFill>
                  <a:schemeClr val="tx1">
                    <a:lumMod val="85000"/>
                    <a:lumOff val="15000"/>
                  </a:schemeClr>
                </a:solidFill>
              </a:rPr>
              <a:t>Key difference: </a:t>
            </a:r>
            <a:r>
              <a:rPr lang="en-AU" sz="1600" dirty="0" err="1">
                <a:solidFill>
                  <a:schemeClr val="tx1">
                    <a:lumMod val="85000"/>
                    <a:lumOff val="15000"/>
                  </a:schemeClr>
                </a:solidFill>
              </a:rPr>
              <a:t>NFPs</a:t>
            </a:r>
            <a:r>
              <a:rPr lang="en-AU" sz="1600" dirty="0">
                <a:solidFill>
                  <a:schemeClr val="tx1">
                    <a:lumMod val="85000"/>
                    <a:lumOff val="15000"/>
                  </a:schemeClr>
                </a:solidFill>
              </a:rPr>
              <a:t> must apply all of the profits derived from the activities towards the charitable purpose. </a:t>
            </a:r>
          </a:p>
          <a:p>
            <a:pPr>
              <a:lnSpc>
                <a:spcPts val="2200"/>
              </a:lnSpc>
              <a:spcAft>
                <a:spcPts val="1000"/>
              </a:spcAft>
            </a:pPr>
            <a:r>
              <a:rPr lang="en-AU" sz="1600" dirty="0" err="1">
                <a:solidFill>
                  <a:schemeClr val="tx1">
                    <a:lumMod val="85000"/>
                    <a:lumOff val="15000"/>
                  </a:schemeClr>
                </a:solidFill>
              </a:rPr>
              <a:t>NFPs</a:t>
            </a:r>
            <a:r>
              <a:rPr lang="en-AU" sz="1600" dirty="0">
                <a:solidFill>
                  <a:schemeClr val="tx1">
                    <a:lumMod val="85000"/>
                    <a:lumOff val="15000"/>
                  </a:schemeClr>
                </a:solidFill>
              </a:rPr>
              <a:t> can undertake a wide variety of commercial activities – not just activities that seem to be connected to the charitable purpose. </a:t>
            </a:r>
          </a:p>
          <a:p>
            <a:pPr>
              <a:lnSpc>
                <a:spcPts val="2200"/>
              </a:lnSpc>
              <a:spcAft>
                <a:spcPts val="1000"/>
              </a:spcAft>
            </a:pPr>
            <a:r>
              <a:rPr lang="en-AU" sz="1600" dirty="0">
                <a:solidFill>
                  <a:schemeClr val="tx1">
                    <a:lumMod val="85000"/>
                    <a:lumOff val="15000"/>
                  </a:schemeClr>
                </a:solidFill>
              </a:rPr>
              <a:t>Many people assume that if an organisation will have a commercial element, a separate FP entity is needed.  While a separate entity may be set up to run commercial activities for commercial or risk management reasons (such as enabling access to equity investment for risk capital or to separate operating risk associated with the commercial venture), there is no reason a </a:t>
            </a:r>
            <a:r>
              <a:rPr lang="en-AU" sz="1600" dirty="0" err="1">
                <a:solidFill>
                  <a:schemeClr val="tx1">
                    <a:lumMod val="85000"/>
                    <a:lumOff val="15000"/>
                  </a:schemeClr>
                </a:solidFill>
              </a:rPr>
              <a:t>NFP</a:t>
            </a:r>
            <a:r>
              <a:rPr lang="en-AU" sz="1600" dirty="0">
                <a:solidFill>
                  <a:schemeClr val="tx1">
                    <a:lumMod val="85000"/>
                    <a:lumOff val="15000"/>
                  </a:schemeClr>
                </a:solidFill>
              </a:rPr>
              <a:t> cannot run a commercial business.  The </a:t>
            </a:r>
            <a:r>
              <a:rPr lang="en-AU" sz="1600" dirty="0" err="1">
                <a:solidFill>
                  <a:schemeClr val="tx1">
                    <a:lumMod val="85000"/>
                    <a:lumOff val="15000"/>
                  </a:schemeClr>
                </a:solidFill>
              </a:rPr>
              <a:t>NFP</a:t>
            </a:r>
            <a:r>
              <a:rPr lang="en-AU" sz="1600" dirty="0">
                <a:solidFill>
                  <a:schemeClr val="tx1">
                    <a:lumMod val="85000"/>
                    <a:lumOff val="15000"/>
                  </a:schemeClr>
                </a:solidFill>
              </a:rPr>
              <a:t> could also run the business in the early stages to ‘test’ the model and spin it out into a separate entity in the future if needed.</a:t>
            </a:r>
          </a:p>
          <a:p>
            <a:pPr>
              <a:lnSpc>
                <a:spcPts val="2200"/>
              </a:lnSpc>
              <a:spcAft>
                <a:spcPts val="800"/>
              </a:spcAft>
            </a:pPr>
            <a:r>
              <a:rPr lang="en-AU" sz="1600" i="1" dirty="0">
                <a:solidFill>
                  <a:schemeClr val="tx1">
                    <a:lumMod val="85000"/>
                    <a:lumOff val="15000"/>
                  </a:schemeClr>
                </a:solidFill>
              </a:rPr>
              <a:t>Word Investments </a:t>
            </a:r>
            <a:r>
              <a:rPr lang="en-AU" sz="1600" dirty="0">
                <a:solidFill>
                  <a:schemeClr val="tx1">
                    <a:lumMod val="85000"/>
                    <a:lumOff val="15000"/>
                  </a:schemeClr>
                </a:solidFill>
              </a:rPr>
              <a:t>is authority for the proposition that the business doesn’t need to be charitable in nature, but needs to be undertaken in furtherance of charitable purpose (</a:t>
            </a:r>
            <a:r>
              <a:rPr lang="en-AU" sz="1600" dirty="0" err="1">
                <a:solidFill>
                  <a:schemeClr val="tx1">
                    <a:lumMod val="85000"/>
                    <a:lumOff val="15000"/>
                  </a:schemeClr>
                </a:solidFill>
              </a:rPr>
              <a:t>cf</a:t>
            </a:r>
            <a:r>
              <a:rPr lang="en-AU" sz="1600" dirty="0">
                <a:solidFill>
                  <a:schemeClr val="tx1">
                    <a:lumMod val="85000"/>
                    <a:lumOff val="15000"/>
                  </a:schemeClr>
                </a:solidFill>
              </a:rPr>
              <a:t> UK). </a:t>
            </a:r>
          </a:p>
          <a:p>
            <a:pPr marL="0" indent="0">
              <a:lnSpc>
                <a:spcPts val="2200"/>
              </a:lnSpc>
              <a:spcAft>
                <a:spcPts val="600"/>
              </a:spcAft>
              <a:buNone/>
            </a:pPr>
            <a:endParaRPr lang="en-AU" sz="1600" b="1" dirty="0">
              <a:solidFill>
                <a:schemeClr val="tx1">
                  <a:lumMod val="85000"/>
                  <a:lumOff val="15000"/>
                </a:schemeClr>
              </a:solidFill>
            </a:endParaRPr>
          </a:p>
        </p:txBody>
      </p:sp>
      <p:sp>
        <p:nvSpPr>
          <p:cNvPr id="6" name="Rectangle 5">
            <a:extLst>
              <a:ext uri="{FF2B5EF4-FFF2-40B4-BE49-F238E27FC236}">
                <a16:creationId xmlns:a16="http://schemas.microsoft.com/office/drawing/2014/main" id="{2D761A71-0968-C94F-5A8B-E347EA39BE7B}"/>
              </a:ext>
            </a:extLst>
          </p:cNvPr>
          <p:cNvSpPr/>
          <p:nvPr/>
        </p:nvSpPr>
        <p:spPr>
          <a:xfrm>
            <a:off x="0" y="908050"/>
            <a:ext cx="2772000" cy="5221288"/>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56000" rIns="252000" rtlCol="0" anchor="t" anchorCtr="0"/>
          <a:lstStyle/>
          <a:p>
            <a:pPr marL="0" indent="0">
              <a:lnSpc>
                <a:spcPts val="2600"/>
              </a:lnSpc>
              <a:spcAft>
                <a:spcPts val="600"/>
              </a:spcAft>
              <a:buNone/>
            </a:pPr>
            <a:r>
              <a:rPr lang="en-AU" sz="1800" dirty="0">
                <a:solidFill>
                  <a:schemeClr val="tx1"/>
                </a:solidFill>
              </a:rPr>
              <a:t>A common misconception is that </a:t>
            </a:r>
            <a:r>
              <a:rPr lang="en-AU" sz="1800" dirty="0" err="1">
                <a:solidFill>
                  <a:schemeClr val="tx1"/>
                </a:solidFill>
              </a:rPr>
              <a:t>NFPs</a:t>
            </a:r>
            <a:r>
              <a:rPr lang="en-AU" sz="1800" dirty="0">
                <a:solidFill>
                  <a:schemeClr val="tx1"/>
                </a:solidFill>
              </a:rPr>
              <a:t> cannot undertake commercial activities (e.g. selling products and services). </a:t>
            </a:r>
          </a:p>
          <a:p>
            <a:pPr marL="0" indent="0">
              <a:lnSpc>
                <a:spcPts val="2600"/>
              </a:lnSpc>
              <a:spcAft>
                <a:spcPts val="600"/>
              </a:spcAft>
              <a:buNone/>
            </a:pPr>
            <a:r>
              <a:rPr lang="en-AU" sz="1600" dirty="0">
                <a:solidFill>
                  <a:schemeClr val="tx1"/>
                </a:solidFill>
              </a:rPr>
              <a:t> </a:t>
            </a:r>
            <a:endParaRPr lang="en-AU" sz="1600" b="1" dirty="0">
              <a:solidFill>
                <a:schemeClr val="tx1"/>
              </a:solidFill>
            </a:endParaRPr>
          </a:p>
        </p:txBody>
      </p:sp>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a:xfrm>
            <a:off x="360000" y="358775"/>
            <a:ext cx="10953042" cy="419707"/>
          </a:xfrm>
        </p:spPr>
        <p:txBody>
          <a:bodyPr>
            <a:noAutofit/>
          </a:bodyPr>
          <a:lstStyle/>
          <a:p>
            <a:r>
              <a:rPr lang="en-AU" dirty="0">
                <a:solidFill>
                  <a:schemeClr val="tx2"/>
                </a:solidFill>
              </a:rPr>
              <a:t>Myth 2 </a:t>
            </a:r>
            <a:r>
              <a:rPr lang="en-AU" dirty="0"/>
              <a:t>– </a:t>
            </a:r>
            <a:r>
              <a:rPr lang="en-AU" dirty="0" err="1"/>
              <a:t>NFPs</a:t>
            </a:r>
            <a:r>
              <a:rPr lang="en-AU" dirty="0"/>
              <a:t> cannot undertake commercial activities </a:t>
            </a:r>
          </a:p>
        </p:txBody>
      </p:sp>
      <p:grpSp>
        <p:nvGrpSpPr>
          <p:cNvPr id="18" name="Group 17">
            <a:extLst>
              <a:ext uri="{FF2B5EF4-FFF2-40B4-BE49-F238E27FC236}">
                <a16:creationId xmlns:a16="http://schemas.microsoft.com/office/drawing/2014/main" id="{FDAD3F9B-91A2-78C1-B110-761F272BB3BF}"/>
              </a:ext>
            </a:extLst>
          </p:cNvPr>
          <p:cNvGrpSpPr/>
          <p:nvPr/>
        </p:nvGrpSpPr>
        <p:grpSpPr>
          <a:xfrm>
            <a:off x="407988" y="1033082"/>
            <a:ext cx="1081795" cy="432000"/>
            <a:chOff x="407988" y="1071182"/>
            <a:chExt cx="1268132" cy="481707"/>
          </a:xfrm>
        </p:grpSpPr>
        <p:sp>
          <p:nvSpPr>
            <p:cNvPr id="19" name="Rectangle: Rounded Corners 18">
              <a:extLst>
                <a:ext uri="{FF2B5EF4-FFF2-40B4-BE49-F238E27FC236}">
                  <a16:creationId xmlns:a16="http://schemas.microsoft.com/office/drawing/2014/main" id="{2C857DA0-1FB2-F49C-042F-2F68F121B535}"/>
                </a:ext>
              </a:extLst>
            </p:cNvPr>
            <p:cNvSpPr/>
            <p:nvPr/>
          </p:nvSpPr>
          <p:spPr>
            <a:xfrm>
              <a:off x="452120" y="1120889"/>
              <a:ext cx="1224000" cy="4320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20" name="Rectangle: Rounded Corners 19">
              <a:extLst>
                <a:ext uri="{FF2B5EF4-FFF2-40B4-BE49-F238E27FC236}">
                  <a16:creationId xmlns:a16="http://schemas.microsoft.com/office/drawing/2014/main" id="{C53C54BE-6F49-53E8-0BA5-C70509FBC0BB}"/>
                </a:ext>
              </a:extLst>
            </p:cNvPr>
            <p:cNvSpPr/>
            <p:nvPr/>
          </p:nvSpPr>
          <p:spPr>
            <a:xfrm>
              <a:off x="407988" y="1071182"/>
              <a:ext cx="1224000" cy="4320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Myth</a:t>
              </a:r>
            </a:p>
          </p:txBody>
        </p:sp>
      </p:grpSp>
      <p:grpSp>
        <p:nvGrpSpPr>
          <p:cNvPr id="21" name="Group 20">
            <a:extLst>
              <a:ext uri="{FF2B5EF4-FFF2-40B4-BE49-F238E27FC236}">
                <a16:creationId xmlns:a16="http://schemas.microsoft.com/office/drawing/2014/main" id="{30A210AE-57F5-A88C-CBC3-EE224C77C371}"/>
              </a:ext>
            </a:extLst>
          </p:cNvPr>
          <p:cNvGrpSpPr/>
          <p:nvPr/>
        </p:nvGrpSpPr>
        <p:grpSpPr>
          <a:xfrm>
            <a:off x="3179988" y="1033082"/>
            <a:ext cx="1087212" cy="432000"/>
            <a:chOff x="3179988" y="1071182"/>
            <a:chExt cx="1274482" cy="481707"/>
          </a:xfrm>
        </p:grpSpPr>
        <p:sp>
          <p:nvSpPr>
            <p:cNvPr id="22" name="Rectangle: Rounded Corners 21">
              <a:extLst>
                <a:ext uri="{FF2B5EF4-FFF2-40B4-BE49-F238E27FC236}">
                  <a16:creationId xmlns:a16="http://schemas.microsoft.com/office/drawing/2014/main" id="{4347C3BC-DE55-FF9B-7D97-08C222D8AC12}"/>
                </a:ext>
              </a:extLst>
            </p:cNvPr>
            <p:cNvSpPr/>
            <p:nvPr/>
          </p:nvSpPr>
          <p:spPr>
            <a:xfrm>
              <a:off x="3230470" y="1120889"/>
              <a:ext cx="1224000" cy="432000"/>
            </a:xfrm>
            <a:prstGeom prst="round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23" name="Rectangle: Rounded Corners 22">
              <a:extLst>
                <a:ext uri="{FF2B5EF4-FFF2-40B4-BE49-F238E27FC236}">
                  <a16:creationId xmlns:a16="http://schemas.microsoft.com/office/drawing/2014/main" id="{AE8ED794-F717-EAC8-B92C-0C4F5D2506C8}"/>
                </a:ext>
              </a:extLst>
            </p:cNvPr>
            <p:cNvSpPr/>
            <p:nvPr/>
          </p:nvSpPr>
          <p:spPr>
            <a:xfrm>
              <a:off x="3179988" y="1071182"/>
              <a:ext cx="1224000" cy="43200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Fact</a:t>
              </a:r>
            </a:p>
          </p:txBody>
        </p:sp>
      </p:grpSp>
    </p:spTree>
    <p:extLst>
      <p:ext uri="{BB962C8B-B14F-4D97-AF65-F5344CB8AC3E}">
        <p14:creationId xmlns:p14="http://schemas.microsoft.com/office/powerpoint/2010/main" val="3382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89F790-7F93-488C-207C-6708D967CD47}"/>
              </a:ext>
            </a:extLst>
          </p:cNvPr>
          <p:cNvSpPr txBox="1">
            <a:spLocks/>
          </p:cNvSpPr>
          <p:nvPr/>
        </p:nvSpPr>
        <p:spPr>
          <a:xfrm>
            <a:off x="360000" y="358775"/>
            <a:ext cx="10953042" cy="4197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baseline="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AU" dirty="0">
                <a:solidFill>
                  <a:schemeClr val="tx2"/>
                </a:solidFill>
              </a:rPr>
              <a:t>Myth 3 </a:t>
            </a:r>
            <a:r>
              <a:rPr lang="en-AU" dirty="0"/>
              <a:t>– </a:t>
            </a:r>
            <a:r>
              <a:rPr lang="en-AU" dirty="0" err="1"/>
              <a:t>NFPs</a:t>
            </a:r>
            <a:r>
              <a:rPr lang="en-AU" dirty="0"/>
              <a:t> have more ‘red tape</a:t>
            </a:r>
          </a:p>
        </p:txBody>
      </p:sp>
      <p:sp>
        <p:nvSpPr>
          <p:cNvPr id="7" name="Rectangle 6">
            <a:extLst>
              <a:ext uri="{FF2B5EF4-FFF2-40B4-BE49-F238E27FC236}">
                <a16:creationId xmlns:a16="http://schemas.microsoft.com/office/drawing/2014/main" id="{1ED34AB7-A6E1-5648-4850-FB5B908DC1EA}"/>
              </a:ext>
            </a:extLst>
          </p:cNvPr>
          <p:cNvSpPr/>
          <p:nvPr/>
        </p:nvSpPr>
        <p:spPr>
          <a:xfrm>
            <a:off x="2946400" y="908050"/>
            <a:ext cx="9245599" cy="522128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tIns="756000" rIns="540000" rtlCol="0" anchor="t" anchorCtr="0"/>
          <a:lstStyle/>
          <a:p>
            <a:pPr>
              <a:lnSpc>
                <a:spcPts val="2200"/>
              </a:lnSpc>
              <a:spcAft>
                <a:spcPts val="1200"/>
              </a:spcAft>
            </a:pPr>
            <a:r>
              <a:rPr lang="en-AU" sz="1600" dirty="0" err="1">
                <a:solidFill>
                  <a:schemeClr val="tx1">
                    <a:lumMod val="85000"/>
                    <a:lumOff val="15000"/>
                  </a:schemeClr>
                </a:solidFill>
              </a:rPr>
              <a:t>NFPs</a:t>
            </a:r>
            <a:r>
              <a:rPr lang="en-AU" sz="1600" dirty="0">
                <a:solidFill>
                  <a:schemeClr val="tx1">
                    <a:lumMod val="85000"/>
                    <a:lumOff val="15000"/>
                  </a:schemeClr>
                </a:solidFill>
              </a:rPr>
              <a:t> must keep financial records (e.g. general account books and cash book records) </a:t>
            </a:r>
            <a:br>
              <a:rPr lang="en-AU" sz="1600" dirty="0">
                <a:solidFill>
                  <a:schemeClr val="tx1">
                    <a:lumMod val="85000"/>
                    <a:lumOff val="15000"/>
                  </a:schemeClr>
                </a:solidFill>
              </a:rPr>
            </a:br>
            <a:r>
              <a:rPr lang="en-AU" sz="1600" dirty="0">
                <a:solidFill>
                  <a:schemeClr val="tx1">
                    <a:lumMod val="85000"/>
                    <a:lumOff val="15000"/>
                  </a:schemeClr>
                </a:solidFill>
              </a:rPr>
              <a:t>and operational records (e.g. meeting minutes, governing documents). </a:t>
            </a:r>
          </a:p>
          <a:p>
            <a:pPr>
              <a:lnSpc>
                <a:spcPts val="2200"/>
              </a:lnSpc>
              <a:spcAft>
                <a:spcPts val="1200"/>
              </a:spcAft>
            </a:pPr>
            <a:r>
              <a:rPr lang="en-AU" sz="1600" dirty="0">
                <a:solidFill>
                  <a:schemeClr val="tx1">
                    <a:lumMod val="85000"/>
                    <a:lumOff val="15000"/>
                  </a:schemeClr>
                </a:solidFill>
              </a:rPr>
              <a:t>However, once a charity becomes registered with the </a:t>
            </a:r>
            <a:r>
              <a:rPr lang="en-AU" sz="1600" dirty="0" err="1">
                <a:solidFill>
                  <a:schemeClr val="tx1">
                    <a:lumMod val="85000"/>
                    <a:lumOff val="15000"/>
                  </a:schemeClr>
                </a:solidFill>
              </a:rPr>
              <a:t>ACNC</a:t>
            </a:r>
            <a:r>
              <a:rPr lang="en-AU" sz="1600" dirty="0">
                <a:solidFill>
                  <a:schemeClr val="tx1">
                    <a:lumMod val="85000"/>
                    <a:lumOff val="15000"/>
                  </a:schemeClr>
                </a:solidFill>
              </a:rPr>
              <a:t>, the </a:t>
            </a:r>
            <a:r>
              <a:rPr lang="en-AU" sz="1600" dirty="0" err="1">
                <a:solidFill>
                  <a:schemeClr val="tx1">
                    <a:lumMod val="85000"/>
                    <a:lumOff val="15000"/>
                  </a:schemeClr>
                </a:solidFill>
              </a:rPr>
              <a:t>ACNC</a:t>
            </a:r>
            <a:r>
              <a:rPr lang="en-AU" sz="1600" dirty="0">
                <a:solidFill>
                  <a:schemeClr val="tx1">
                    <a:lumMod val="85000"/>
                    <a:lumOff val="15000"/>
                  </a:schemeClr>
                </a:solidFill>
              </a:rPr>
              <a:t> is the </a:t>
            </a:r>
            <a:br>
              <a:rPr lang="en-AU" sz="1600" dirty="0">
                <a:solidFill>
                  <a:schemeClr val="tx1">
                    <a:lumMod val="85000"/>
                    <a:lumOff val="15000"/>
                  </a:schemeClr>
                </a:solidFill>
              </a:rPr>
            </a:br>
            <a:r>
              <a:rPr lang="en-AU" sz="1600" dirty="0">
                <a:solidFill>
                  <a:schemeClr val="tx1">
                    <a:lumMod val="85000"/>
                    <a:lumOff val="15000"/>
                  </a:schemeClr>
                </a:solidFill>
              </a:rPr>
              <a:t>organisation’s primary regulator, rather than ASIC.  Likewise, a number of provisions </a:t>
            </a:r>
            <a:br>
              <a:rPr lang="en-AU" sz="1600" dirty="0">
                <a:solidFill>
                  <a:schemeClr val="tx1">
                    <a:lumMod val="85000"/>
                    <a:lumOff val="15000"/>
                  </a:schemeClr>
                </a:solidFill>
              </a:rPr>
            </a:br>
            <a:r>
              <a:rPr lang="en-AU" sz="1600" dirty="0">
                <a:solidFill>
                  <a:schemeClr val="tx1">
                    <a:lumMod val="85000"/>
                    <a:lumOff val="15000"/>
                  </a:schemeClr>
                </a:solidFill>
              </a:rPr>
              <a:t>in the Corporations Act are ‘switched off’ for charities. </a:t>
            </a:r>
          </a:p>
          <a:p>
            <a:pPr>
              <a:lnSpc>
                <a:spcPts val="2200"/>
              </a:lnSpc>
              <a:spcAft>
                <a:spcPts val="800"/>
              </a:spcAft>
            </a:pPr>
            <a:r>
              <a:rPr lang="en-AU" sz="1600" dirty="0">
                <a:solidFill>
                  <a:schemeClr val="tx1">
                    <a:lumMod val="85000"/>
                    <a:lumOff val="15000"/>
                  </a:schemeClr>
                </a:solidFill>
              </a:rPr>
              <a:t>This means that charities are subject to less onerous requirements, such as:</a:t>
            </a:r>
          </a:p>
          <a:p>
            <a:pPr marL="285750" indent="-285750">
              <a:lnSpc>
                <a:spcPts val="2200"/>
              </a:lnSpc>
              <a:spcAft>
                <a:spcPts val="800"/>
              </a:spcAft>
              <a:buFont typeface="Wingdings" panose="05000000000000000000" pitchFamily="2" charset="2"/>
              <a:buChar char="n"/>
            </a:pPr>
            <a:r>
              <a:rPr lang="en-AU" sz="1600" dirty="0">
                <a:solidFill>
                  <a:schemeClr val="tx1">
                    <a:lumMod val="85000"/>
                    <a:lumOff val="15000"/>
                  </a:schemeClr>
                </a:solidFill>
              </a:rPr>
              <a:t>No ongoing annual review fees.</a:t>
            </a:r>
          </a:p>
          <a:p>
            <a:pPr marL="285750" indent="-285750">
              <a:lnSpc>
                <a:spcPts val="2200"/>
              </a:lnSpc>
              <a:spcAft>
                <a:spcPts val="800"/>
              </a:spcAft>
              <a:buFont typeface="Wingdings" panose="05000000000000000000" pitchFamily="2" charset="2"/>
              <a:buChar char="n"/>
            </a:pPr>
            <a:r>
              <a:rPr lang="en-AU" sz="1600" dirty="0">
                <a:solidFill>
                  <a:schemeClr val="tx1">
                    <a:lumMod val="85000"/>
                    <a:lumOff val="15000"/>
                  </a:schemeClr>
                </a:solidFill>
              </a:rPr>
              <a:t>No requirement to hold an AGM (although charities still need to be accountable to members as per </a:t>
            </a:r>
            <a:r>
              <a:rPr lang="en-AU" sz="1600" dirty="0" err="1">
                <a:solidFill>
                  <a:schemeClr val="tx1">
                    <a:lumMod val="85000"/>
                    <a:lumOff val="15000"/>
                  </a:schemeClr>
                </a:solidFill>
              </a:rPr>
              <a:t>ACNC</a:t>
            </a:r>
            <a:r>
              <a:rPr lang="en-AU" sz="1600" dirty="0">
                <a:solidFill>
                  <a:schemeClr val="tx1">
                    <a:lumMod val="85000"/>
                    <a:lumOff val="15000"/>
                  </a:schemeClr>
                </a:solidFill>
              </a:rPr>
              <a:t> Governance Standard 2, which may include holding an AGM).</a:t>
            </a:r>
          </a:p>
          <a:p>
            <a:pPr marL="285750" indent="-285750">
              <a:lnSpc>
                <a:spcPts val="2200"/>
              </a:lnSpc>
              <a:spcAft>
                <a:spcPts val="800"/>
              </a:spcAft>
              <a:buFont typeface="Wingdings" panose="05000000000000000000" pitchFamily="2" charset="2"/>
              <a:buChar char="n"/>
            </a:pPr>
            <a:r>
              <a:rPr lang="en-AU" sz="1600" dirty="0">
                <a:solidFill>
                  <a:schemeClr val="tx1">
                    <a:lumMod val="85000"/>
                    <a:lumOff val="15000"/>
                  </a:schemeClr>
                </a:solidFill>
              </a:rPr>
              <a:t>Less comprehensive financial reporting requirements to the </a:t>
            </a:r>
            <a:r>
              <a:rPr lang="en-AU" sz="1600" dirty="0" err="1">
                <a:solidFill>
                  <a:schemeClr val="tx1">
                    <a:lumMod val="85000"/>
                    <a:lumOff val="15000"/>
                  </a:schemeClr>
                </a:solidFill>
              </a:rPr>
              <a:t>ACNC</a:t>
            </a:r>
            <a:r>
              <a:rPr lang="en-AU" sz="1600" dirty="0">
                <a:solidFill>
                  <a:schemeClr val="tx1">
                    <a:lumMod val="85000"/>
                    <a:lumOff val="15000"/>
                  </a:schemeClr>
                </a:solidFill>
              </a:rPr>
              <a:t> (noting that small, medium and large charities are subject to different requirements). </a:t>
            </a:r>
          </a:p>
          <a:p>
            <a:pPr marL="0" indent="0">
              <a:lnSpc>
                <a:spcPts val="2200"/>
              </a:lnSpc>
              <a:spcAft>
                <a:spcPts val="600"/>
              </a:spcAft>
              <a:buNone/>
            </a:pPr>
            <a:endParaRPr lang="en-AU" sz="1600" b="1" dirty="0">
              <a:solidFill>
                <a:schemeClr val="tx1">
                  <a:lumMod val="85000"/>
                  <a:lumOff val="15000"/>
                </a:schemeClr>
              </a:solidFill>
            </a:endParaRPr>
          </a:p>
        </p:txBody>
      </p:sp>
      <p:sp>
        <p:nvSpPr>
          <p:cNvPr id="8" name="Rectangle 7">
            <a:extLst>
              <a:ext uri="{FF2B5EF4-FFF2-40B4-BE49-F238E27FC236}">
                <a16:creationId xmlns:a16="http://schemas.microsoft.com/office/drawing/2014/main" id="{2C6B5453-0F42-A141-2292-B9CCEE7009DD}"/>
              </a:ext>
            </a:extLst>
          </p:cNvPr>
          <p:cNvSpPr/>
          <p:nvPr/>
        </p:nvSpPr>
        <p:spPr>
          <a:xfrm>
            <a:off x="0" y="908050"/>
            <a:ext cx="2772000" cy="52212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56000" rIns="252000" rtlCol="0" anchor="t" anchorCtr="0"/>
          <a:lstStyle/>
          <a:p>
            <a:pPr marL="0" indent="0">
              <a:lnSpc>
                <a:spcPts val="2600"/>
              </a:lnSpc>
              <a:spcAft>
                <a:spcPts val="600"/>
              </a:spcAft>
              <a:buNone/>
            </a:pPr>
            <a:r>
              <a:rPr lang="en-AU" sz="1800" dirty="0">
                <a:solidFill>
                  <a:schemeClr val="tx1"/>
                </a:solidFill>
              </a:rPr>
              <a:t>A common myth is that </a:t>
            </a:r>
            <a:r>
              <a:rPr lang="en-AU" sz="1800" dirty="0" err="1">
                <a:solidFill>
                  <a:schemeClr val="tx1"/>
                </a:solidFill>
              </a:rPr>
              <a:t>NFPs</a:t>
            </a:r>
            <a:r>
              <a:rPr lang="en-AU" sz="1800" dirty="0">
                <a:solidFill>
                  <a:schemeClr val="tx1"/>
                </a:solidFill>
              </a:rPr>
              <a:t> are more heavily regulated and have more </a:t>
            </a:r>
            <a:br>
              <a:rPr lang="en-AU" sz="1800" dirty="0">
                <a:solidFill>
                  <a:schemeClr val="tx1"/>
                </a:solidFill>
              </a:rPr>
            </a:br>
            <a:r>
              <a:rPr lang="en-AU" sz="1800" dirty="0">
                <a:solidFill>
                  <a:schemeClr val="tx1"/>
                </a:solidFill>
              </a:rPr>
              <a:t>‘red tape’ to </a:t>
            </a:r>
            <a:br>
              <a:rPr lang="en-AU" sz="1800" dirty="0">
                <a:solidFill>
                  <a:schemeClr val="tx1"/>
                </a:solidFill>
              </a:rPr>
            </a:br>
            <a:r>
              <a:rPr lang="en-AU" sz="1800" dirty="0">
                <a:solidFill>
                  <a:schemeClr val="tx1"/>
                </a:solidFill>
              </a:rPr>
              <a:t>deal with. </a:t>
            </a:r>
          </a:p>
          <a:p>
            <a:pPr marL="0" indent="0">
              <a:lnSpc>
                <a:spcPts val="2600"/>
              </a:lnSpc>
              <a:spcAft>
                <a:spcPts val="600"/>
              </a:spcAft>
              <a:buNone/>
            </a:pPr>
            <a:r>
              <a:rPr lang="en-AU" sz="1600" dirty="0">
                <a:solidFill>
                  <a:schemeClr val="tx1"/>
                </a:solidFill>
              </a:rPr>
              <a:t> </a:t>
            </a:r>
            <a:endParaRPr lang="en-AU" sz="1600" b="1" dirty="0">
              <a:solidFill>
                <a:schemeClr val="tx1"/>
              </a:solidFill>
            </a:endParaRPr>
          </a:p>
        </p:txBody>
      </p:sp>
      <p:grpSp>
        <p:nvGrpSpPr>
          <p:cNvPr id="18" name="Group 17">
            <a:extLst>
              <a:ext uri="{FF2B5EF4-FFF2-40B4-BE49-F238E27FC236}">
                <a16:creationId xmlns:a16="http://schemas.microsoft.com/office/drawing/2014/main" id="{89835A50-1C9A-DB2A-39FB-7E9B05B65DAB}"/>
              </a:ext>
            </a:extLst>
          </p:cNvPr>
          <p:cNvGrpSpPr/>
          <p:nvPr/>
        </p:nvGrpSpPr>
        <p:grpSpPr>
          <a:xfrm>
            <a:off x="407988" y="1033082"/>
            <a:ext cx="1081795" cy="432000"/>
            <a:chOff x="407988" y="1071182"/>
            <a:chExt cx="1268132" cy="481707"/>
          </a:xfrm>
        </p:grpSpPr>
        <p:sp>
          <p:nvSpPr>
            <p:cNvPr id="19" name="Rectangle: Rounded Corners 18">
              <a:extLst>
                <a:ext uri="{FF2B5EF4-FFF2-40B4-BE49-F238E27FC236}">
                  <a16:creationId xmlns:a16="http://schemas.microsoft.com/office/drawing/2014/main" id="{0BCC6896-A92A-F619-9067-C80FF95295C7}"/>
                </a:ext>
              </a:extLst>
            </p:cNvPr>
            <p:cNvSpPr/>
            <p:nvPr/>
          </p:nvSpPr>
          <p:spPr>
            <a:xfrm>
              <a:off x="452120" y="1120889"/>
              <a:ext cx="1224000" cy="4320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20" name="Rectangle: Rounded Corners 19">
              <a:extLst>
                <a:ext uri="{FF2B5EF4-FFF2-40B4-BE49-F238E27FC236}">
                  <a16:creationId xmlns:a16="http://schemas.microsoft.com/office/drawing/2014/main" id="{6866F979-2577-03A7-8A40-269ABA2284CB}"/>
                </a:ext>
              </a:extLst>
            </p:cNvPr>
            <p:cNvSpPr/>
            <p:nvPr/>
          </p:nvSpPr>
          <p:spPr>
            <a:xfrm>
              <a:off x="407988" y="1071182"/>
              <a:ext cx="1224000" cy="4320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Myth</a:t>
              </a:r>
            </a:p>
          </p:txBody>
        </p:sp>
      </p:grpSp>
      <p:grpSp>
        <p:nvGrpSpPr>
          <p:cNvPr id="21" name="Group 20">
            <a:extLst>
              <a:ext uri="{FF2B5EF4-FFF2-40B4-BE49-F238E27FC236}">
                <a16:creationId xmlns:a16="http://schemas.microsoft.com/office/drawing/2014/main" id="{395EBC5D-B267-74F1-8E5E-2E9F2CE529E9}"/>
              </a:ext>
            </a:extLst>
          </p:cNvPr>
          <p:cNvGrpSpPr/>
          <p:nvPr/>
        </p:nvGrpSpPr>
        <p:grpSpPr>
          <a:xfrm>
            <a:off x="3179988" y="1033082"/>
            <a:ext cx="1087212" cy="432000"/>
            <a:chOff x="3179988" y="1071182"/>
            <a:chExt cx="1274482" cy="481707"/>
          </a:xfrm>
        </p:grpSpPr>
        <p:sp>
          <p:nvSpPr>
            <p:cNvPr id="22" name="Rectangle: Rounded Corners 21">
              <a:extLst>
                <a:ext uri="{FF2B5EF4-FFF2-40B4-BE49-F238E27FC236}">
                  <a16:creationId xmlns:a16="http://schemas.microsoft.com/office/drawing/2014/main" id="{111E6CE7-C8BF-01B5-01DD-4F7C90BB5C2A}"/>
                </a:ext>
              </a:extLst>
            </p:cNvPr>
            <p:cNvSpPr/>
            <p:nvPr/>
          </p:nvSpPr>
          <p:spPr>
            <a:xfrm>
              <a:off x="3230470" y="1120889"/>
              <a:ext cx="1224000" cy="432000"/>
            </a:xfrm>
            <a:prstGeom prst="round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23" name="Rectangle: Rounded Corners 22">
              <a:extLst>
                <a:ext uri="{FF2B5EF4-FFF2-40B4-BE49-F238E27FC236}">
                  <a16:creationId xmlns:a16="http://schemas.microsoft.com/office/drawing/2014/main" id="{90176A83-C4C3-57EB-6732-8F72865DB4FE}"/>
                </a:ext>
              </a:extLst>
            </p:cNvPr>
            <p:cNvSpPr/>
            <p:nvPr/>
          </p:nvSpPr>
          <p:spPr>
            <a:xfrm>
              <a:off x="3179988" y="1071182"/>
              <a:ext cx="1224000" cy="43200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Fact</a:t>
              </a:r>
            </a:p>
          </p:txBody>
        </p:sp>
      </p:grpSp>
    </p:spTree>
    <p:extLst>
      <p:ext uri="{BB962C8B-B14F-4D97-AF65-F5344CB8AC3E}">
        <p14:creationId xmlns:p14="http://schemas.microsoft.com/office/powerpoint/2010/main" val="42770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solidFill>
                  <a:schemeClr val="tx2"/>
                </a:solidFill>
              </a:rPr>
              <a:t>Myth 4 </a:t>
            </a:r>
            <a:r>
              <a:rPr lang="en-AU" dirty="0"/>
              <a:t>– </a:t>
            </a:r>
            <a:r>
              <a:rPr lang="en-AU" dirty="0" err="1"/>
              <a:t>NFPs</a:t>
            </a:r>
            <a:r>
              <a:rPr lang="en-AU" dirty="0"/>
              <a:t> cannot pay directors </a:t>
            </a:r>
          </a:p>
        </p:txBody>
      </p:sp>
      <p:sp>
        <p:nvSpPr>
          <p:cNvPr id="4" name="Rectangle 3">
            <a:extLst>
              <a:ext uri="{FF2B5EF4-FFF2-40B4-BE49-F238E27FC236}">
                <a16:creationId xmlns:a16="http://schemas.microsoft.com/office/drawing/2014/main" id="{76A80A43-2D2B-178D-1F37-D46C9FAF8668}"/>
              </a:ext>
            </a:extLst>
          </p:cNvPr>
          <p:cNvSpPr/>
          <p:nvPr/>
        </p:nvSpPr>
        <p:spPr>
          <a:xfrm>
            <a:off x="2946400" y="908050"/>
            <a:ext cx="9245599" cy="5221288"/>
          </a:xfrm>
          <a:prstGeom prst="rect">
            <a:avLst/>
          </a:prstGeom>
          <a:solidFill>
            <a:srgbClr val="FDE3E7"/>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tIns="756000" rIns="540000" rtlCol="0" anchor="t" anchorCtr="0"/>
          <a:lstStyle/>
          <a:p>
            <a:pPr>
              <a:lnSpc>
                <a:spcPts val="2200"/>
              </a:lnSpc>
              <a:spcAft>
                <a:spcPts val="1500"/>
              </a:spcAft>
            </a:pPr>
            <a:r>
              <a:rPr lang="en-AU" sz="1600" dirty="0">
                <a:solidFill>
                  <a:schemeClr val="tx1">
                    <a:lumMod val="85000"/>
                    <a:lumOff val="15000"/>
                  </a:schemeClr>
                </a:solidFill>
              </a:rPr>
              <a:t>The </a:t>
            </a:r>
            <a:r>
              <a:rPr lang="en-AU" sz="1600" dirty="0" err="1">
                <a:solidFill>
                  <a:schemeClr val="tx1">
                    <a:lumMod val="85000"/>
                    <a:lumOff val="15000"/>
                  </a:schemeClr>
                </a:solidFill>
              </a:rPr>
              <a:t>ACNC</a:t>
            </a:r>
            <a:r>
              <a:rPr lang="en-AU" sz="1600" dirty="0">
                <a:solidFill>
                  <a:schemeClr val="tx1">
                    <a:lumMod val="85000"/>
                    <a:lumOff val="15000"/>
                  </a:schemeClr>
                </a:solidFill>
              </a:rPr>
              <a:t> does not prohibit remunerating directors.  </a:t>
            </a:r>
            <a:br>
              <a:rPr lang="en-AU" sz="1600" dirty="0">
                <a:solidFill>
                  <a:schemeClr val="tx1">
                    <a:lumMod val="85000"/>
                    <a:lumOff val="15000"/>
                  </a:schemeClr>
                </a:solidFill>
              </a:rPr>
            </a:br>
            <a:r>
              <a:rPr lang="en-AU" sz="1600" dirty="0">
                <a:solidFill>
                  <a:schemeClr val="tx1">
                    <a:lumMod val="85000"/>
                    <a:lumOff val="15000"/>
                  </a:schemeClr>
                </a:solidFill>
              </a:rPr>
              <a:t>Though, it is relatively uncommon for </a:t>
            </a:r>
            <a:r>
              <a:rPr lang="en-AU" sz="1600" dirty="0" err="1">
                <a:solidFill>
                  <a:schemeClr val="tx1">
                    <a:lumMod val="85000"/>
                    <a:lumOff val="15000"/>
                  </a:schemeClr>
                </a:solidFill>
              </a:rPr>
              <a:t>NFPs</a:t>
            </a:r>
            <a:r>
              <a:rPr lang="en-AU" sz="1600" dirty="0">
                <a:solidFill>
                  <a:schemeClr val="tx1">
                    <a:lumMod val="85000"/>
                    <a:lumOff val="15000"/>
                  </a:schemeClr>
                </a:solidFill>
              </a:rPr>
              <a:t> to remunerate directors.</a:t>
            </a:r>
          </a:p>
          <a:p>
            <a:pPr>
              <a:lnSpc>
                <a:spcPts val="2200"/>
              </a:lnSpc>
              <a:spcAft>
                <a:spcPts val="1500"/>
              </a:spcAft>
            </a:pPr>
            <a:r>
              <a:rPr lang="en-AU" sz="1600" dirty="0">
                <a:solidFill>
                  <a:schemeClr val="tx1">
                    <a:lumMod val="85000"/>
                    <a:lumOff val="15000"/>
                  </a:schemeClr>
                </a:solidFill>
              </a:rPr>
              <a:t>Note that remuneration is different to payments made to reimburse directors for </a:t>
            </a:r>
            <a:br>
              <a:rPr lang="en-AU" sz="1600" dirty="0">
                <a:solidFill>
                  <a:schemeClr val="tx1">
                    <a:lumMod val="85000"/>
                    <a:lumOff val="15000"/>
                  </a:schemeClr>
                </a:solidFill>
              </a:rPr>
            </a:br>
            <a:r>
              <a:rPr lang="en-AU" sz="1600" dirty="0">
                <a:solidFill>
                  <a:schemeClr val="tx1">
                    <a:lumMod val="85000"/>
                    <a:lumOff val="15000"/>
                  </a:schemeClr>
                </a:solidFill>
              </a:rPr>
              <a:t>reasonable expenses incurred as part of their role (e.g. travel costs to board meetings).  </a:t>
            </a:r>
          </a:p>
          <a:p>
            <a:pPr>
              <a:lnSpc>
                <a:spcPts val="2200"/>
              </a:lnSpc>
              <a:spcAft>
                <a:spcPts val="1500"/>
              </a:spcAft>
            </a:pPr>
            <a:r>
              <a:rPr lang="en-AU" sz="1600" dirty="0">
                <a:solidFill>
                  <a:schemeClr val="tx1">
                    <a:lumMod val="85000"/>
                    <a:lumOff val="15000"/>
                  </a:schemeClr>
                </a:solidFill>
              </a:rPr>
              <a:t>In addition, payments to directors is distinct from employment contracts, many </a:t>
            </a:r>
            <a:br>
              <a:rPr lang="en-AU" sz="1600" dirty="0">
                <a:solidFill>
                  <a:schemeClr val="tx1">
                    <a:lumMod val="85000"/>
                    <a:lumOff val="15000"/>
                  </a:schemeClr>
                </a:solidFill>
              </a:rPr>
            </a:br>
            <a:r>
              <a:rPr lang="en-AU" sz="1600" dirty="0" err="1">
                <a:solidFill>
                  <a:schemeClr val="tx1">
                    <a:lumMod val="85000"/>
                    <a:lumOff val="15000"/>
                  </a:schemeClr>
                </a:solidFill>
              </a:rPr>
              <a:t>NFP</a:t>
            </a:r>
            <a:r>
              <a:rPr lang="en-AU" sz="1600" dirty="0">
                <a:solidFill>
                  <a:schemeClr val="tx1">
                    <a:lumMod val="85000"/>
                    <a:lumOff val="15000"/>
                  </a:schemeClr>
                </a:solidFill>
              </a:rPr>
              <a:t> directors may act in an executive capacity and be paid as employees.  </a:t>
            </a:r>
            <a:br>
              <a:rPr lang="en-AU" sz="1600" dirty="0">
                <a:solidFill>
                  <a:schemeClr val="tx1">
                    <a:lumMod val="85000"/>
                    <a:lumOff val="15000"/>
                  </a:schemeClr>
                </a:solidFill>
              </a:rPr>
            </a:br>
            <a:r>
              <a:rPr lang="en-AU" sz="1600" dirty="0">
                <a:solidFill>
                  <a:schemeClr val="tx1">
                    <a:lumMod val="85000"/>
                    <a:lumOff val="15000"/>
                  </a:schemeClr>
                </a:solidFill>
              </a:rPr>
              <a:t>The restriction also does not preclude payments to directors in other capacities </a:t>
            </a:r>
            <a:br>
              <a:rPr lang="en-AU" sz="1600" dirty="0">
                <a:solidFill>
                  <a:schemeClr val="tx1">
                    <a:lumMod val="85000"/>
                    <a:lumOff val="15000"/>
                  </a:schemeClr>
                </a:solidFill>
              </a:rPr>
            </a:br>
            <a:r>
              <a:rPr lang="en-AU" sz="1600" dirty="0">
                <a:solidFill>
                  <a:schemeClr val="tx1">
                    <a:lumMod val="85000"/>
                    <a:lumOff val="15000"/>
                  </a:schemeClr>
                </a:solidFill>
              </a:rPr>
              <a:t>e.g. for consulting services. </a:t>
            </a:r>
          </a:p>
          <a:p>
            <a:pPr>
              <a:lnSpc>
                <a:spcPts val="2200"/>
              </a:lnSpc>
              <a:spcAft>
                <a:spcPts val="1500"/>
              </a:spcAft>
            </a:pPr>
            <a:r>
              <a:rPr lang="en-AU" sz="1600" dirty="0">
                <a:solidFill>
                  <a:schemeClr val="tx1">
                    <a:lumMod val="85000"/>
                    <a:lumOff val="15000"/>
                  </a:schemeClr>
                </a:solidFill>
              </a:rPr>
              <a:t>Fees can be paid for specific duties (e.g. to attend a meeting) or could be a </a:t>
            </a:r>
            <a:br>
              <a:rPr lang="en-AU" sz="1600" dirty="0">
                <a:solidFill>
                  <a:schemeClr val="tx1">
                    <a:lumMod val="85000"/>
                    <a:lumOff val="15000"/>
                  </a:schemeClr>
                </a:solidFill>
              </a:rPr>
            </a:br>
            <a:r>
              <a:rPr lang="en-AU" sz="1600" dirty="0">
                <a:solidFill>
                  <a:schemeClr val="tx1">
                    <a:lumMod val="85000"/>
                    <a:lumOff val="15000"/>
                  </a:schemeClr>
                </a:solidFill>
              </a:rPr>
              <a:t>one-off payment linked to performance criteria.  All fees must properly authorised, </a:t>
            </a:r>
            <a:br>
              <a:rPr lang="en-AU" sz="1600" dirty="0">
                <a:solidFill>
                  <a:schemeClr val="tx1">
                    <a:lumMod val="85000"/>
                    <a:lumOff val="15000"/>
                  </a:schemeClr>
                </a:solidFill>
              </a:rPr>
            </a:br>
            <a:r>
              <a:rPr lang="en-AU" sz="1600" dirty="0">
                <a:solidFill>
                  <a:schemeClr val="tx1">
                    <a:lumMod val="85000"/>
                    <a:lumOff val="15000"/>
                  </a:schemeClr>
                </a:solidFill>
              </a:rPr>
              <a:t>permitted under the constitution and in furtherance of the charity’s purpose. </a:t>
            </a:r>
          </a:p>
          <a:p>
            <a:pPr marL="0" indent="0">
              <a:lnSpc>
                <a:spcPts val="2200"/>
              </a:lnSpc>
              <a:spcAft>
                <a:spcPts val="1500"/>
              </a:spcAft>
              <a:buNone/>
            </a:pPr>
            <a:endParaRPr lang="en-AU" sz="1600" b="1" dirty="0">
              <a:solidFill>
                <a:schemeClr val="tx1">
                  <a:lumMod val="85000"/>
                  <a:lumOff val="15000"/>
                </a:schemeClr>
              </a:solidFill>
            </a:endParaRPr>
          </a:p>
        </p:txBody>
      </p:sp>
      <p:sp>
        <p:nvSpPr>
          <p:cNvPr id="5" name="Rectangle 4">
            <a:extLst>
              <a:ext uri="{FF2B5EF4-FFF2-40B4-BE49-F238E27FC236}">
                <a16:creationId xmlns:a16="http://schemas.microsoft.com/office/drawing/2014/main" id="{CB505D62-F9E8-CB81-8200-62C2D98036B1}"/>
              </a:ext>
            </a:extLst>
          </p:cNvPr>
          <p:cNvSpPr/>
          <p:nvPr/>
        </p:nvSpPr>
        <p:spPr>
          <a:xfrm>
            <a:off x="0" y="908050"/>
            <a:ext cx="2772000" cy="522128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56000" rIns="252000" rtlCol="0" anchor="t" anchorCtr="0"/>
          <a:lstStyle/>
          <a:p>
            <a:pPr marL="0" indent="0">
              <a:lnSpc>
                <a:spcPts val="2600"/>
              </a:lnSpc>
              <a:spcAft>
                <a:spcPts val="600"/>
              </a:spcAft>
              <a:buNone/>
            </a:pPr>
            <a:r>
              <a:rPr lang="en-AU" sz="1800" dirty="0">
                <a:solidFill>
                  <a:schemeClr val="tx1"/>
                </a:solidFill>
              </a:rPr>
              <a:t>Another common myth is that </a:t>
            </a:r>
            <a:r>
              <a:rPr lang="en-AU" sz="1800" dirty="0" err="1">
                <a:solidFill>
                  <a:schemeClr val="tx1"/>
                </a:solidFill>
              </a:rPr>
              <a:t>NFPs</a:t>
            </a:r>
            <a:r>
              <a:rPr lang="en-AU" sz="1800" dirty="0">
                <a:solidFill>
                  <a:schemeClr val="tx1"/>
                </a:solidFill>
              </a:rPr>
              <a:t> are not allowed to remunerate directors.  </a:t>
            </a:r>
          </a:p>
          <a:p>
            <a:pPr marL="0" indent="0">
              <a:lnSpc>
                <a:spcPts val="2600"/>
              </a:lnSpc>
              <a:spcAft>
                <a:spcPts val="600"/>
              </a:spcAft>
              <a:buNone/>
            </a:pPr>
            <a:r>
              <a:rPr lang="en-AU" sz="1600" dirty="0">
                <a:solidFill>
                  <a:schemeClr val="tx1"/>
                </a:solidFill>
              </a:rPr>
              <a:t> </a:t>
            </a:r>
            <a:endParaRPr lang="en-AU" sz="1600" b="1" dirty="0">
              <a:solidFill>
                <a:schemeClr val="tx1"/>
              </a:solidFill>
            </a:endParaRPr>
          </a:p>
        </p:txBody>
      </p:sp>
      <p:grpSp>
        <p:nvGrpSpPr>
          <p:cNvPr id="12" name="Group 11">
            <a:extLst>
              <a:ext uri="{FF2B5EF4-FFF2-40B4-BE49-F238E27FC236}">
                <a16:creationId xmlns:a16="http://schemas.microsoft.com/office/drawing/2014/main" id="{54F26848-740E-2836-B014-91CC2B726406}"/>
              </a:ext>
            </a:extLst>
          </p:cNvPr>
          <p:cNvGrpSpPr/>
          <p:nvPr/>
        </p:nvGrpSpPr>
        <p:grpSpPr>
          <a:xfrm>
            <a:off x="407988" y="1033082"/>
            <a:ext cx="1081795" cy="432000"/>
            <a:chOff x="407988" y="1071182"/>
            <a:chExt cx="1268132" cy="481707"/>
          </a:xfrm>
        </p:grpSpPr>
        <p:sp>
          <p:nvSpPr>
            <p:cNvPr id="14" name="Rectangle: Rounded Corners 13">
              <a:extLst>
                <a:ext uri="{FF2B5EF4-FFF2-40B4-BE49-F238E27FC236}">
                  <a16:creationId xmlns:a16="http://schemas.microsoft.com/office/drawing/2014/main" id="{5C8AB725-D14F-F769-897A-C8CDFA906192}"/>
                </a:ext>
              </a:extLst>
            </p:cNvPr>
            <p:cNvSpPr/>
            <p:nvPr/>
          </p:nvSpPr>
          <p:spPr>
            <a:xfrm>
              <a:off x="452120" y="1120889"/>
              <a:ext cx="1224000" cy="4320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15" name="Rectangle: Rounded Corners 14">
              <a:extLst>
                <a:ext uri="{FF2B5EF4-FFF2-40B4-BE49-F238E27FC236}">
                  <a16:creationId xmlns:a16="http://schemas.microsoft.com/office/drawing/2014/main" id="{B12EB808-2C1B-FA03-3C19-698E06B1E0C8}"/>
                </a:ext>
              </a:extLst>
            </p:cNvPr>
            <p:cNvSpPr/>
            <p:nvPr/>
          </p:nvSpPr>
          <p:spPr>
            <a:xfrm>
              <a:off x="407988" y="1071182"/>
              <a:ext cx="1224000" cy="4320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Myth</a:t>
              </a:r>
            </a:p>
          </p:txBody>
        </p:sp>
      </p:grpSp>
      <p:grpSp>
        <p:nvGrpSpPr>
          <p:cNvPr id="16" name="Group 15">
            <a:extLst>
              <a:ext uri="{FF2B5EF4-FFF2-40B4-BE49-F238E27FC236}">
                <a16:creationId xmlns:a16="http://schemas.microsoft.com/office/drawing/2014/main" id="{1D510ECF-4932-935E-937A-7786C49BE8A9}"/>
              </a:ext>
            </a:extLst>
          </p:cNvPr>
          <p:cNvGrpSpPr/>
          <p:nvPr/>
        </p:nvGrpSpPr>
        <p:grpSpPr>
          <a:xfrm>
            <a:off x="3179988" y="1033082"/>
            <a:ext cx="1087212" cy="432000"/>
            <a:chOff x="3179988" y="1071182"/>
            <a:chExt cx="1274482" cy="481707"/>
          </a:xfrm>
        </p:grpSpPr>
        <p:sp>
          <p:nvSpPr>
            <p:cNvPr id="17" name="Rectangle: Rounded Corners 16">
              <a:extLst>
                <a:ext uri="{FF2B5EF4-FFF2-40B4-BE49-F238E27FC236}">
                  <a16:creationId xmlns:a16="http://schemas.microsoft.com/office/drawing/2014/main" id="{D12B6466-B1D3-8993-ECB0-1CA703FCBD6A}"/>
                </a:ext>
              </a:extLst>
            </p:cNvPr>
            <p:cNvSpPr/>
            <p:nvPr/>
          </p:nvSpPr>
          <p:spPr>
            <a:xfrm>
              <a:off x="3230470" y="1120889"/>
              <a:ext cx="1224000" cy="432000"/>
            </a:xfrm>
            <a:prstGeom prst="round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18" name="Rectangle: Rounded Corners 17">
              <a:extLst>
                <a:ext uri="{FF2B5EF4-FFF2-40B4-BE49-F238E27FC236}">
                  <a16:creationId xmlns:a16="http://schemas.microsoft.com/office/drawing/2014/main" id="{D16D2F01-E2FE-0F71-4789-16950F00D25D}"/>
                </a:ext>
              </a:extLst>
            </p:cNvPr>
            <p:cNvSpPr/>
            <p:nvPr/>
          </p:nvSpPr>
          <p:spPr>
            <a:xfrm>
              <a:off x="3179988" y="1071182"/>
              <a:ext cx="1224000" cy="43200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Fact</a:t>
              </a:r>
            </a:p>
          </p:txBody>
        </p:sp>
      </p:grpSp>
    </p:spTree>
    <p:extLst>
      <p:ext uri="{BB962C8B-B14F-4D97-AF65-F5344CB8AC3E}">
        <p14:creationId xmlns:p14="http://schemas.microsoft.com/office/powerpoint/2010/main" val="48710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solidFill>
                  <a:schemeClr val="tx2"/>
                </a:solidFill>
              </a:rPr>
              <a:t>Myth 5 </a:t>
            </a:r>
            <a:r>
              <a:rPr lang="en-AU" dirty="0"/>
              <a:t>– A person cannot earn a wage from a NFP</a:t>
            </a:r>
          </a:p>
        </p:txBody>
      </p:sp>
      <p:sp>
        <p:nvSpPr>
          <p:cNvPr id="4" name="Rectangle 3">
            <a:extLst>
              <a:ext uri="{FF2B5EF4-FFF2-40B4-BE49-F238E27FC236}">
                <a16:creationId xmlns:a16="http://schemas.microsoft.com/office/drawing/2014/main" id="{9E459B25-73CF-B666-FCE9-C454B6BD079E}"/>
              </a:ext>
            </a:extLst>
          </p:cNvPr>
          <p:cNvSpPr/>
          <p:nvPr/>
        </p:nvSpPr>
        <p:spPr>
          <a:xfrm>
            <a:off x="2946400" y="908050"/>
            <a:ext cx="9245599" cy="522128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tIns="756000" rIns="540000" rtlCol="0" anchor="t" anchorCtr="0"/>
          <a:lstStyle/>
          <a:p>
            <a:pPr>
              <a:lnSpc>
                <a:spcPts val="2200"/>
              </a:lnSpc>
              <a:spcAft>
                <a:spcPts val="1500"/>
              </a:spcAft>
            </a:pPr>
            <a:r>
              <a:rPr lang="en-AU" sz="1600" dirty="0">
                <a:solidFill>
                  <a:schemeClr val="tx1">
                    <a:lumMod val="85000"/>
                    <a:lumOff val="15000"/>
                  </a:schemeClr>
                </a:solidFill>
              </a:rPr>
              <a:t>A person (for example the founder of a </a:t>
            </a:r>
            <a:r>
              <a:rPr lang="en-AU" sz="1600" dirty="0" err="1">
                <a:solidFill>
                  <a:schemeClr val="tx1">
                    <a:lumMod val="85000"/>
                    <a:lumOff val="15000"/>
                  </a:schemeClr>
                </a:solidFill>
              </a:rPr>
              <a:t>NFP</a:t>
            </a:r>
            <a:r>
              <a:rPr lang="en-AU" sz="1600" dirty="0">
                <a:solidFill>
                  <a:schemeClr val="tx1">
                    <a:lumMod val="85000"/>
                    <a:lumOff val="15000"/>
                  </a:schemeClr>
                </a:solidFill>
              </a:rPr>
              <a:t>) could be employed by the </a:t>
            </a:r>
            <a:r>
              <a:rPr lang="en-AU" sz="1600" dirty="0" err="1">
                <a:solidFill>
                  <a:schemeClr val="tx1">
                    <a:lumMod val="85000"/>
                    <a:lumOff val="15000"/>
                  </a:schemeClr>
                </a:solidFill>
              </a:rPr>
              <a:t>NFP</a:t>
            </a:r>
            <a:r>
              <a:rPr lang="en-AU" sz="1600" dirty="0">
                <a:solidFill>
                  <a:schemeClr val="tx1">
                    <a:lumMod val="85000"/>
                    <a:lumOff val="15000"/>
                  </a:schemeClr>
                </a:solidFill>
              </a:rPr>
              <a:t> </a:t>
            </a:r>
            <a:br>
              <a:rPr lang="en-AU" sz="1600" dirty="0">
                <a:solidFill>
                  <a:schemeClr val="tx1">
                    <a:lumMod val="85000"/>
                    <a:lumOff val="15000"/>
                  </a:schemeClr>
                </a:solidFill>
              </a:rPr>
            </a:br>
            <a:r>
              <a:rPr lang="en-AU" sz="1600" dirty="0">
                <a:solidFill>
                  <a:schemeClr val="tx1">
                    <a:lumMod val="85000"/>
                    <a:lumOff val="15000"/>
                  </a:schemeClr>
                </a:solidFill>
              </a:rPr>
              <a:t>(for example, as CEO) and earn a wage as an employee, subject to the </a:t>
            </a:r>
            <a:r>
              <a:rPr lang="en-AU" sz="1600" dirty="0" err="1">
                <a:solidFill>
                  <a:schemeClr val="tx1">
                    <a:lumMod val="85000"/>
                    <a:lumOff val="15000"/>
                  </a:schemeClr>
                </a:solidFill>
              </a:rPr>
              <a:t>NFP</a:t>
            </a:r>
            <a:r>
              <a:rPr lang="en-AU" sz="1600" dirty="0">
                <a:solidFill>
                  <a:schemeClr val="tx1">
                    <a:lumMod val="85000"/>
                    <a:lumOff val="15000"/>
                  </a:schemeClr>
                </a:solidFill>
              </a:rPr>
              <a:t> having </a:t>
            </a:r>
            <a:br>
              <a:rPr lang="en-AU" sz="1600" dirty="0">
                <a:solidFill>
                  <a:schemeClr val="tx1">
                    <a:lumMod val="85000"/>
                    <a:lumOff val="15000"/>
                  </a:schemeClr>
                </a:solidFill>
              </a:rPr>
            </a:br>
            <a:r>
              <a:rPr lang="en-AU" sz="1600" dirty="0">
                <a:solidFill>
                  <a:schemeClr val="tx1">
                    <a:lumMod val="85000"/>
                    <a:lumOff val="15000"/>
                  </a:schemeClr>
                </a:solidFill>
              </a:rPr>
              <a:t>sufficient funds to employ the person.  </a:t>
            </a:r>
          </a:p>
          <a:p>
            <a:pPr>
              <a:lnSpc>
                <a:spcPts val="2200"/>
              </a:lnSpc>
              <a:spcAft>
                <a:spcPts val="1500"/>
              </a:spcAft>
            </a:pPr>
            <a:r>
              <a:rPr lang="en-AU" sz="1600" dirty="0">
                <a:solidFill>
                  <a:schemeClr val="tx1">
                    <a:lumMod val="85000"/>
                    <a:lumOff val="15000"/>
                  </a:schemeClr>
                </a:solidFill>
              </a:rPr>
              <a:t>A person could also be engaged for work provided in other capacities, such as </a:t>
            </a:r>
            <a:br>
              <a:rPr lang="en-AU" sz="1600" dirty="0">
                <a:solidFill>
                  <a:schemeClr val="tx1">
                    <a:lumMod val="85000"/>
                    <a:lumOff val="15000"/>
                  </a:schemeClr>
                </a:solidFill>
              </a:rPr>
            </a:br>
            <a:r>
              <a:rPr lang="en-AU" sz="1600" dirty="0">
                <a:solidFill>
                  <a:schemeClr val="tx1">
                    <a:lumMod val="85000"/>
                    <a:lumOff val="15000"/>
                  </a:schemeClr>
                </a:solidFill>
              </a:rPr>
              <a:t>consulting services. </a:t>
            </a:r>
          </a:p>
          <a:p>
            <a:pPr>
              <a:lnSpc>
                <a:spcPts val="2200"/>
              </a:lnSpc>
              <a:spcAft>
                <a:spcPts val="1500"/>
              </a:spcAft>
            </a:pPr>
            <a:r>
              <a:rPr lang="en-AU" sz="1600" dirty="0">
                <a:solidFill>
                  <a:schemeClr val="tx1">
                    <a:lumMod val="85000"/>
                    <a:lumOff val="15000"/>
                  </a:schemeClr>
                </a:solidFill>
              </a:rPr>
              <a:t>Provided any wage or other fee paid in exchange for services is reasonable and </a:t>
            </a:r>
            <a:br>
              <a:rPr lang="en-AU" sz="1600" dirty="0">
                <a:solidFill>
                  <a:schemeClr val="tx1">
                    <a:lumMod val="85000"/>
                    <a:lumOff val="15000"/>
                  </a:schemeClr>
                </a:solidFill>
              </a:rPr>
            </a:br>
            <a:r>
              <a:rPr lang="en-AU" sz="1600" dirty="0">
                <a:solidFill>
                  <a:schemeClr val="tx1">
                    <a:lumMod val="85000"/>
                    <a:lumOff val="15000"/>
                  </a:schemeClr>
                </a:solidFill>
              </a:rPr>
              <a:t>ultimately in furtherance of the mission (for example, by enabling the </a:t>
            </a:r>
            <a:r>
              <a:rPr lang="en-AU" sz="1600" dirty="0" err="1">
                <a:solidFill>
                  <a:schemeClr val="tx1">
                    <a:lumMod val="85000"/>
                    <a:lumOff val="15000"/>
                  </a:schemeClr>
                </a:solidFill>
              </a:rPr>
              <a:t>NFP</a:t>
            </a:r>
            <a:r>
              <a:rPr lang="en-AU" sz="1600" dirty="0">
                <a:solidFill>
                  <a:schemeClr val="tx1">
                    <a:lumMod val="85000"/>
                    <a:lumOff val="15000"/>
                  </a:schemeClr>
                </a:solidFill>
              </a:rPr>
              <a:t> to be </a:t>
            </a:r>
            <a:br>
              <a:rPr lang="en-AU" sz="1600" dirty="0">
                <a:solidFill>
                  <a:schemeClr val="tx1">
                    <a:lumMod val="85000"/>
                    <a:lumOff val="15000"/>
                  </a:schemeClr>
                </a:solidFill>
              </a:rPr>
            </a:br>
            <a:r>
              <a:rPr lang="en-AU" sz="1600" dirty="0">
                <a:solidFill>
                  <a:schemeClr val="tx1">
                    <a:lumMod val="85000"/>
                    <a:lumOff val="15000"/>
                  </a:schemeClr>
                </a:solidFill>
              </a:rPr>
              <a:t>appropriately staffed and have access to the resources needed to deliver on the mission), </a:t>
            </a:r>
            <a:br>
              <a:rPr lang="en-AU" sz="1600" dirty="0">
                <a:solidFill>
                  <a:schemeClr val="tx1">
                    <a:lumMod val="85000"/>
                    <a:lumOff val="15000"/>
                  </a:schemeClr>
                </a:solidFill>
              </a:rPr>
            </a:br>
            <a:r>
              <a:rPr lang="en-AU" sz="1600" dirty="0">
                <a:solidFill>
                  <a:schemeClr val="tx1">
                    <a:lumMod val="85000"/>
                    <a:lumOff val="15000"/>
                  </a:schemeClr>
                </a:solidFill>
              </a:rPr>
              <a:t>a person is not prohibited from earning a wage from an </a:t>
            </a:r>
            <a:r>
              <a:rPr lang="en-AU" sz="1600" dirty="0" err="1">
                <a:solidFill>
                  <a:schemeClr val="tx1">
                    <a:lumMod val="85000"/>
                    <a:lumOff val="15000"/>
                  </a:schemeClr>
                </a:solidFill>
              </a:rPr>
              <a:t>NFP</a:t>
            </a:r>
            <a:r>
              <a:rPr lang="en-AU" sz="1600" dirty="0">
                <a:solidFill>
                  <a:schemeClr val="tx1">
                    <a:lumMod val="85000"/>
                    <a:lumOff val="15000"/>
                  </a:schemeClr>
                </a:solidFill>
              </a:rPr>
              <a:t>. </a:t>
            </a:r>
          </a:p>
          <a:p>
            <a:pPr marL="0" indent="0">
              <a:lnSpc>
                <a:spcPts val="2200"/>
              </a:lnSpc>
              <a:spcAft>
                <a:spcPts val="1500"/>
              </a:spcAft>
              <a:buNone/>
            </a:pPr>
            <a:endParaRPr lang="en-AU" sz="1600" b="1" dirty="0">
              <a:solidFill>
                <a:schemeClr val="tx1">
                  <a:lumMod val="85000"/>
                  <a:lumOff val="15000"/>
                </a:schemeClr>
              </a:solidFill>
            </a:endParaRPr>
          </a:p>
        </p:txBody>
      </p:sp>
      <p:sp>
        <p:nvSpPr>
          <p:cNvPr id="5" name="Rectangle 4">
            <a:extLst>
              <a:ext uri="{FF2B5EF4-FFF2-40B4-BE49-F238E27FC236}">
                <a16:creationId xmlns:a16="http://schemas.microsoft.com/office/drawing/2014/main" id="{983691EC-4E69-C495-E87E-CCF51E98A560}"/>
              </a:ext>
            </a:extLst>
          </p:cNvPr>
          <p:cNvSpPr/>
          <p:nvPr/>
        </p:nvSpPr>
        <p:spPr>
          <a:xfrm>
            <a:off x="0" y="908050"/>
            <a:ext cx="2772000" cy="522128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56000" rIns="252000" rtlCol="0" anchor="t" anchorCtr="0"/>
          <a:lstStyle/>
          <a:p>
            <a:pPr marL="0" indent="0">
              <a:lnSpc>
                <a:spcPts val="2600"/>
              </a:lnSpc>
              <a:spcAft>
                <a:spcPts val="600"/>
              </a:spcAft>
              <a:buNone/>
            </a:pPr>
            <a:r>
              <a:rPr lang="en-AU" sz="1800" dirty="0">
                <a:solidFill>
                  <a:schemeClr val="tx1"/>
                </a:solidFill>
              </a:rPr>
              <a:t>A common misconception is that a person cannot earn a wage from </a:t>
            </a:r>
            <a:br>
              <a:rPr lang="en-AU" sz="1800" dirty="0">
                <a:solidFill>
                  <a:schemeClr val="tx1"/>
                </a:solidFill>
              </a:rPr>
            </a:br>
            <a:r>
              <a:rPr lang="en-AU" sz="1800" dirty="0">
                <a:solidFill>
                  <a:schemeClr val="tx1"/>
                </a:solidFill>
              </a:rPr>
              <a:t>a </a:t>
            </a:r>
            <a:r>
              <a:rPr lang="en-AU" sz="1800" dirty="0" err="1">
                <a:solidFill>
                  <a:schemeClr val="tx1"/>
                </a:solidFill>
              </a:rPr>
              <a:t>NFP</a:t>
            </a:r>
            <a:r>
              <a:rPr lang="en-AU" sz="1800" dirty="0">
                <a:solidFill>
                  <a:schemeClr val="tx1"/>
                </a:solidFill>
              </a:rPr>
              <a:t>.  </a:t>
            </a:r>
          </a:p>
          <a:p>
            <a:pPr marL="0" indent="0">
              <a:lnSpc>
                <a:spcPts val="2600"/>
              </a:lnSpc>
              <a:spcAft>
                <a:spcPts val="600"/>
              </a:spcAft>
              <a:buNone/>
            </a:pPr>
            <a:r>
              <a:rPr lang="en-AU" sz="1600" dirty="0">
                <a:solidFill>
                  <a:schemeClr val="tx1"/>
                </a:solidFill>
              </a:rPr>
              <a:t> </a:t>
            </a:r>
            <a:endParaRPr lang="en-AU" sz="1600" b="1" dirty="0">
              <a:solidFill>
                <a:schemeClr val="tx1"/>
              </a:solidFill>
            </a:endParaRPr>
          </a:p>
        </p:txBody>
      </p:sp>
      <p:grpSp>
        <p:nvGrpSpPr>
          <p:cNvPr id="12" name="Group 11">
            <a:extLst>
              <a:ext uri="{FF2B5EF4-FFF2-40B4-BE49-F238E27FC236}">
                <a16:creationId xmlns:a16="http://schemas.microsoft.com/office/drawing/2014/main" id="{6420DBB3-17B9-A573-4292-FA60074260D7}"/>
              </a:ext>
            </a:extLst>
          </p:cNvPr>
          <p:cNvGrpSpPr/>
          <p:nvPr/>
        </p:nvGrpSpPr>
        <p:grpSpPr>
          <a:xfrm>
            <a:off x="407988" y="1033082"/>
            <a:ext cx="1081795" cy="432000"/>
            <a:chOff x="407988" y="1071182"/>
            <a:chExt cx="1268132" cy="481707"/>
          </a:xfrm>
        </p:grpSpPr>
        <p:sp>
          <p:nvSpPr>
            <p:cNvPr id="14" name="Rectangle: Rounded Corners 13">
              <a:extLst>
                <a:ext uri="{FF2B5EF4-FFF2-40B4-BE49-F238E27FC236}">
                  <a16:creationId xmlns:a16="http://schemas.microsoft.com/office/drawing/2014/main" id="{3F35504F-7581-D05F-B571-905D1EEE5496}"/>
                </a:ext>
              </a:extLst>
            </p:cNvPr>
            <p:cNvSpPr/>
            <p:nvPr/>
          </p:nvSpPr>
          <p:spPr>
            <a:xfrm>
              <a:off x="452120" y="1120889"/>
              <a:ext cx="1224000" cy="43200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15" name="Rectangle: Rounded Corners 14">
              <a:extLst>
                <a:ext uri="{FF2B5EF4-FFF2-40B4-BE49-F238E27FC236}">
                  <a16:creationId xmlns:a16="http://schemas.microsoft.com/office/drawing/2014/main" id="{947BE2E2-EA58-9F15-DD76-7BA5BB2F440B}"/>
                </a:ext>
              </a:extLst>
            </p:cNvPr>
            <p:cNvSpPr/>
            <p:nvPr/>
          </p:nvSpPr>
          <p:spPr>
            <a:xfrm>
              <a:off x="407988" y="1071182"/>
              <a:ext cx="1224000" cy="4320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Myth</a:t>
              </a:r>
            </a:p>
          </p:txBody>
        </p:sp>
      </p:grpSp>
      <p:grpSp>
        <p:nvGrpSpPr>
          <p:cNvPr id="16" name="Group 15">
            <a:extLst>
              <a:ext uri="{FF2B5EF4-FFF2-40B4-BE49-F238E27FC236}">
                <a16:creationId xmlns:a16="http://schemas.microsoft.com/office/drawing/2014/main" id="{31FF4F3C-AEEC-9BE2-CAC9-C2E6482CDCE7}"/>
              </a:ext>
            </a:extLst>
          </p:cNvPr>
          <p:cNvGrpSpPr/>
          <p:nvPr/>
        </p:nvGrpSpPr>
        <p:grpSpPr>
          <a:xfrm>
            <a:off x="3179988" y="1033082"/>
            <a:ext cx="1087212" cy="432000"/>
            <a:chOff x="3179988" y="1071182"/>
            <a:chExt cx="1274482" cy="481707"/>
          </a:xfrm>
        </p:grpSpPr>
        <p:sp>
          <p:nvSpPr>
            <p:cNvPr id="17" name="Rectangle: Rounded Corners 16">
              <a:extLst>
                <a:ext uri="{FF2B5EF4-FFF2-40B4-BE49-F238E27FC236}">
                  <a16:creationId xmlns:a16="http://schemas.microsoft.com/office/drawing/2014/main" id="{E0140528-099F-541F-DA87-B4BBAACCA025}"/>
                </a:ext>
              </a:extLst>
            </p:cNvPr>
            <p:cNvSpPr/>
            <p:nvPr/>
          </p:nvSpPr>
          <p:spPr>
            <a:xfrm>
              <a:off x="3230470" y="1120889"/>
              <a:ext cx="1224000" cy="432000"/>
            </a:xfrm>
            <a:prstGeom prst="roundRect">
              <a:avLst/>
            </a:prstGeom>
            <a:no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18" name="Rectangle: Rounded Corners 17">
              <a:extLst>
                <a:ext uri="{FF2B5EF4-FFF2-40B4-BE49-F238E27FC236}">
                  <a16:creationId xmlns:a16="http://schemas.microsoft.com/office/drawing/2014/main" id="{E171849C-D534-9B95-F4CA-C571064C9E11}"/>
                </a:ext>
              </a:extLst>
            </p:cNvPr>
            <p:cNvSpPr/>
            <p:nvPr/>
          </p:nvSpPr>
          <p:spPr>
            <a:xfrm>
              <a:off x="3179988" y="1071182"/>
              <a:ext cx="1224000" cy="432000"/>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Fact</a:t>
              </a:r>
            </a:p>
          </p:txBody>
        </p:sp>
      </p:grpSp>
    </p:spTree>
    <p:extLst>
      <p:ext uri="{BB962C8B-B14F-4D97-AF65-F5344CB8AC3E}">
        <p14:creationId xmlns:p14="http://schemas.microsoft.com/office/powerpoint/2010/main" val="235417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ffice workers at whiteboard">
            <a:extLst>
              <a:ext uri="{FF2B5EF4-FFF2-40B4-BE49-F238E27FC236}">
                <a16:creationId xmlns:a16="http://schemas.microsoft.com/office/drawing/2014/main" id="{F5B8D4AA-C50E-B219-F732-B9CB8E6E8A12}"/>
              </a:ext>
            </a:extLst>
          </p:cNvPr>
          <p:cNvPicPr>
            <a:picLocks noChangeAspect="1"/>
          </p:cNvPicPr>
          <p:nvPr/>
        </p:nvPicPr>
        <p:blipFill rotWithShape="1">
          <a:blip r:embed="rId2"/>
          <a:srcRect r="10113"/>
          <a:stretch/>
        </p:blipFill>
        <p:spPr>
          <a:xfrm>
            <a:off x="3926117" y="0"/>
            <a:ext cx="8257560" cy="6127803"/>
          </a:xfrm>
          <a:prstGeom prst="rect">
            <a:avLst/>
          </a:prstGeom>
        </p:spPr>
      </p:pic>
      <p:sp>
        <p:nvSpPr>
          <p:cNvPr id="10" name="Text Placeholder 9">
            <a:extLst>
              <a:ext uri="{FF2B5EF4-FFF2-40B4-BE49-F238E27FC236}">
                <a16:creationId xmlns:a16="http://schemas.microsoft.com/office/drawing/2014/main" id="{14ECECA2-FBC2-A570-2813-BAE764668987}"/>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a:bodyPr>
          <a:lstStyle/>
          <a:p>
            <a:br>
              <a:rPr lang="en-US" dirty="0"/>
            </a:br>
            <a:r>
              <a:rPr lang="en-US" dirty="0"/>
              <a:t>Common structures</a:t>
            </a:r>
          </a:p>
        </p:txBody>
      </p:sp>
      <p:sp>
        <p:nvSpPr>
          <p:cNvPr id="4" name="Subtitle 3">
            <a:extLst>
              <a:ext uri="{FF2B5EF4-FFF2-40B4-BE49-F238E27FC236}">
                <a16:creationId xmlns:a16="http://schemas.microsoft.com/office/drawing/2014/main" id="{AF5ADF01-523B-A715-A68E-93664B1895D7}"/>
              </a:ext>
            </a:extLst>
          </p:cNvPr>
          <p:cNvSpPr>
            <a:spLocks noGrp="1"/>
          </p:cNvSpPr>
          <p:nvPr>
            <p:ph type="subTitle" idx="1"/>
          </p:nvPr>
        </p:nvSpPr>
        <p:spPr/>
        <p:txBody>
          <a:bodyPr>
            <a:noAutofit/>
          </a:bodyPr>
          <a:lstStyle/>
          <a:p>
            <a:r>
              <a:rPr lang="en-AU" sz="1500" dirty="0"/>
              <a:t>Including proprietary company limited by shares and company limited by guarantee</a:t>
            </a:r>
          </a:p>
          <a:p>
            <a:r>
              <a:rPr lang="en-AU" sz="1500" dirty="0"/>
              <a:t>IA</a:t>
            </a:r>
          </a:p>
          <a:p>
            <a:pPr>
              <a:spcBef>
                <a:spcPts val="300"/>
              </a:spcBef>
            </a:pPr>
            <a:r>
              <a:rPr lang="en-AU" sz="1500" dirty="0"/>
              <a:t>Coop</a:t>
            </a:r>
          </a:p>
          <a:p>
            <a:endParaRPr lang="en-AU" sz="1500" dirty="0"/>
          </a:p>
        </p:txBody>
      </p:sp>
      <p:sp>
        <p:nvSpPr>
          <p:cNvPr id="6" name="Text Placeholder 5">
            <a:extLst>
              <a:ext uri="{FF2B5EF4-FFF2-40B4-BE49-F238E27FC236}">
                <a16:creationId xmlns:a16="http://schemas.microsoft.com/office/drawing/2014/main" id="{C0E35B68-01DD-1D48-5A1B-2DB0692D674D}"/>
              </a:ext>
            </a:extLst>
          </p:cNvPr>
          <p:cNvSpPr>
            <a:spLocks noGrp="1"/>
          </p:cNvSpPr>
          <p:nvPr>
            <p:ph type="body" sz="quarter" idx="12"/>
          </p:nvPr>
        </p:nvSpPr>
        <p:spPr/>
        <p:txBody>
          <a:bodyPr/>
          <a:lstStyle/>
          <a:p>
            <a:r>
              <a:rPr lang="en-AU" dirty="0"/>
              <a:t>3</a:t>
            </a:r>
          </a:p>
        </p:txBody>
      </p:sp>
    </p:spTree>
    <p:extLst>
      <p:ext uri="{BB962C8B-B14F-4D97-AF65-F5344CB8AC3E}">
        <p14:creationId xmlns:p14="http://schemas.microsoft.com/office/powerpoint/2010/main" val="176291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6F14-EC16-4E54-80A7-3CBE28A5FBAF}"/>
              </a:ext>
            </a:extLst>
          </p:cNvPr>
          <p:cNvSpPr>
            <a:spLocks noGrp="1"/>
          </p:cNvSpPr>
          <p:nvPr>
            <p:ph type="title"/>
          </p:nvPr>
        </p:nvSpPr>
        <p:spPr>
          <a:xfrm>
            <a:off x="360000" y="358775"/>
            <a:ext cx="11473200" cy="371175"/>
          </a:xfrm>
        </p:spPr>
        <p:txBody>
          <a:bodyPr>
            <a:normAutofit/>
          </a:bodyPr>
          <a:lstStyle/>
          <a:p>
            <a:r>
              <a:rPr lang="en-AU" dirty="0"/>
              <a:t>Structuring options</a:t>
            </a:r>
          </a:p>
        </p:txBody>
      </p:sp>
      <p:sp>
        <p:nvSpPr>
          <p:cNvPr id="3" name="Rectangle: Rounded Corners 2">
            <a:extLst>
              <a:ext uri="{FF2B5EF4-FFF2-40B4-BE49-F238E27FC236}">
                <a16:creationId xmlns:a16="http://schemas.microsoft.com/office/drawing/2014/main" id="{724979EF-D7B3-6F45-838E-D5CDD4628668}"/>
              </a:ext>
            </a:extLst>
          </p:cNvPr>
          <p:cNvSpPr/>
          <p:nvPr/>
        </p:nvSpPr>
        <p:spPr>
          <a:xfrm>
            <a:off x="371475" y="908050"/>
            <a:ext cx="2736000"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72000" bIns="72000" rtlCol="0" anchor="t" anchorCtr="0"/>
          <a:lstStyle/>
          <a:p>
            <a:pPr>
              <a:lnSpc>
                <a:spcPts val="1800"/>
              </a:lnSpc>
              <a:spcBef>
                <a:spcPts val="300"/>
              </a:spcBef>
              <a:spcAft>
                <a:spcPts val="300"/>
              </a:spcAft>
            </a:pPr>
            <a:r>
              <a:rPr lang="en-AU" sz="1600" b="1" dirty="0">
                <a:solidFill>
                  <a:schemeClr val="tx2"/>
                </a:solidFill>
              </a:rPr>
              <a:t>Company limited </a:t>
            </a:r>
            <a:br>
              <a:rPr lang="en-AU" sz="1600" b="1" dirty="0">
                <a:solidFill>
                  <a:schemeClr val="tx2"/>
                </a:solidFill>
              </a:rPr>
            </a:br>
            <a:r>
              <a:rPr lang="en-AU" sz="1600" b="1" dirty="0">
                <a:solidFill>
                  <a:schemeClr val="tx2"/>
                </a:solidFill>
              </a:rPr>
              <a:t>by guarantee </a:t>
            </a:r>
            <a:br>
              <a:rPr lang="en-AU" sz="1600" b="1" dirty="0">
                <a:solidFill>
                  <a:schemeClr val="tx2"/>
                </a:solidFill>
              </a:rPr>
            </a:br>
            <a:r>
              <a:rPr lang="en-AU" sz="1600" b="1" dirty="0">
                <a:solidFill>
                  <a:schemeClr val="tx2"/>
                </a:solidFill>
              </a:rPr>
              <a:t>(</a:t>
            </a:r>
            <a:r>
              <a:rPr lang="en-AU" sz="1600" b="1" dirty="0" err="1">
                <a:solidFill>
                  <a:schemeClr val="tx2"/>
                </a:solidFill>
              </a:rPr>
              <a:t>CLG</a:t>
            </a:r>
            <a:r>
              <a:rPr lang="en-AU" sz="1600" b="1" dirty="0">
                <a:solidFill>
                  <a:schemeClr val="tx2"/>
                </a:solidFill>
              </a:rPr>
              <a:t>)</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US" sz="1300" kern="1200" dirty="0">
                <a:solidFill>
                  <a:schemeClr val="tx1">
                    <a:lumMod val="85000"/>
                    <a:lumOff val="15000"/>
                  </a:schemeClr>
                </a:solidFill>
                <a:latin typeface="+mn-lt"/>
                <a:ea typeface="+mn-ea"/>
                <a:cs typeface="+mn-cs"/>
              </a:rPr>
              <a:t>Public company and </a:t>
            </a:r>
            <a:br>
              <a:rPr lang="en-US" sz="1300" kern="1200" dirty="0">
                <a:solidFill>
                  <a:schemeClr val="tx1">
                    <a:lumMod val="85000"/>
                    <a:lumOff val="15000"/>
                  </a:schemeClr>
                </a:solidFill>
                <a:latin typeface="+mn-lt"/>
                <a:ea typeface="+mn-ea"/>
                <a:cs typeface="+mn-cs"/>
              </a:rPr>
            </a:br>
            <a:r>
              <a:rPr lang="en-US" sz="1300" kern="1200" dirty="0">
                <a:solidFill>
                  <a:schemeClr val="tx1">
                    <a:lumMod val="85000"/>
                    <a:lumOff val="15000"/>
                  </a:schemeClr>
                </a:solidFill>
                <a:latin typeface="+mn-lt"/>
                <a:ea typeface="+mn-ea"/>
                <a:cs typeface="+mn-cs"/>
              </a:rPr>
              <a:t>member-based entity. </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US" sz="1300" kern="1200" dirty="0">
                <a:solidFill>
                  <a:schemeClr val="tx1">
                    <a:lumMod val="85000"/>
                    <a:lumOff val="15000"/>
                  </a:schemeClr>
                </a:solidFill>
                <a:latin typeface="+mn-lt"/>
                <a:ea typeface="+mn-ea"/>
                <a:cs typeface="+mn-cs"/>
              </a:rPr>
              <a:t>No shareholders (</a:t>
            </a:r>
            <a:r>
              <a:rPr lang="en-US" sz="1300" kern="1200" dirty="0" err="1">
                <a:solidFill>
                  <a:schemeClr val="tx1">
                    <a:lumMod val="85000"/>
                    <a:lumOff val="15000"/>
                  </a:schemeClr>
                </a:solidFill>
                <a:latin typeface="+mn-lt"/>
                <a:ea typeface="+mn-ea"/>
                <a:cs typeface="+mn-cs"/>
              </a:rPr>
              <a:t>ie</a:t>
            </a:r>
            <a:r>
              <a:rPr lang="en-US" sz="1300" kern="1200" dirty="0">
                <a:solidFill>
                  <a:schemeClr val="tx1">
                    <a:lumMod val="85000"/>
                    <a:lumOff val="15000"/>
                  </a:schemeClr>
                </a:solidFill>
                <a:latin typeface="+mn-lt"/>
                <a:ea typeface="+mn-ea"/>
                <a:cs typeface="+mn-cs"/>
              </a:rPr>
              <a:t> cannot issue shares).</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US" sz="1300" kern="1200" dirty="0">
                <a:solidFill>
                  <a:schemeClr val="tx1">
                    <a:lumMod val="85000"/>
                    <a:lumOff val="15000"/>
                  </a:schemeClr>
                </a:solidFill>
                <a:latin typeface="+mn-lt"/>
                <a:ea typeface="+mn-ea"/>
                <a:cs typeface="+mn-cs"/>
              </a:rPr>
              <a:t>‘For-purpose’ rather than </a:t>
            </a:r>
            <a:br>
              <a:rPr lang="en-US" sz="1300" kern="1200" dirty="0">
                <a:solidFill>
                  <a:schemeClr val="tx1">
                    <a:lumMod val="85000"/>
                    <a:lumOff val="15000"/>
                  </a:schemeClr>
                </a:solidFill>
                <a:latin typeface="+mn-lt"/>
                <a:ea typeface="+mn-ea"/>
                <a:cs typeface="+mn-cs"/>
              </a:rPr>
            </a:br>
            <a:r>
              <a:rPr lang="en-US" sz="1300" kern="1200" dirty="0">
                <a:solidFill>
                  <a:schemeClr val="tx1">
                    <a:lumMod val="85000"/>
                    <a:lumOff val="15000"/>
                  </a:schemeClr>
                </a:solidFill>
                <a:latin typeface="+mn-lt"/>
                <a:ea typeface="+mn-ea"/>
                <a:cs typeface="+mn-cs"/>
              </a:rPr>
              <a:t>‘for-profit’ vehicle.  </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US" sz="1300" kern="1200" dirty="0">
                <a:solidFill>
                  <a:schemeClr val="tx1">
                    <a:lumMod val="85000"/>
                    <a:lumOff val="15000"/>
                  </a:schemeClr>
                </a:solidFill>
                <a:latin typeface="+mn-lt"/>
                <a:ea typeface="+mn-ea"/>
                <a:cs typeface="+mn-cs"/>
              </a:rPr>
              <a:t>Minimum of one member </a:t>
            </a:r>
            <a:br>
              <a:rPr lang="en-US" sz="1300" kern="1200" dirty="0">
                <a:solidFill>
                  <a:schemeClr val="tx1">
                    <a:lumMod val="85000"/>
                    <a:lumOff val="15000"/>
                  </a:schemeClr>
                </a:solidFill>
                <a:latin typeface="+mn-lt"/>
                <a:ea typeface="+mn-ea"/>
                <a:cs typeface="+mn-cs"/>
              </a:rPr>
            </a:br>
            <a:r>
              <a:rPr lang="en-US" sz="1300" kern="1200" dirty="0">
                <a:solidFill>
                  <a:schemeClr val="tx1">
                    <a:lumMod val="85000"/>
                    <a:lumOff val="15000"/>
                  </a:schemeClr>
                </a:solidFill>
                <a:latin typeface="+mn-lt"/>
                <a:ea typeface="+mn-ea"/>
                <a:cs typeface="+mn-cs"/>
              </a:rPr>
              <a:t>and three directors. </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US" sz="1300" kern="1200" dirty="0">
                <a:solidFill>
                  <a:schemeClr val="tx1">
                    <a:lumMod val="85000"/>
                    <a:lumOff val="15000"/>
                  </a:schemeClr>
                </a:solidFill>
                <a:latin typeface="+mn-lt"/>
                <a:ea typeface="+mn-ea"/>
                <a:cs typeface="+mn-cs"/>
              </a:rPr>
              <a:t>Most common structure </a:t>
            </a:r>
            <a:br>
              <a:rPr lang="en-US" sz="1300" kern="1200" dirty="0">
                <a:solidFill>
                  <a:schemeClr val="tx1">
                    <a:lumMod val="85000"/>
                    <a:lumOff val="15000"/>
                  </a:schemeClr>
                </a:solidFill>
                <a:latin typeface="+mn-lt"/>
                <a:ea typeface="+mn-ea"/>
                <a:cs typeface="+mn-cs"/>
              </a:rPr>
            </a:br>
            <a:r>
              <a:rPr lang="en-US" sz="1300" kern="1200" dirty="0">
                <a:solidFill>
                  <a:schemeClr val="tx1">
                    <a:lumMod val="85000"/>
                    <a:lumOff val="15000"/>
                  </a:schemeClr>
                </a:solidFill>
                <a:latin typeface="+mn-lt"/>
                <a:ea typeface="+mn-ea"/>
                <a:cs typeface="+mn-cs"/>
              </a:rPr>
              <a:t>used by for-purpose </a:t>
            </a:r>
            <a:r>
              <a:rPr lang="en-US" sz="1300" kern="1200" dirty="0" err="1">
                <a:solidFill>
                  <a:schemeClr val="tx1">
                    <a:lumMod val="85000"/>
                    <a:lumOff val="15000"/>
                  </a:schemeClr>
                </a:solidFill>
                <a:latin typeface="+mn-lt"/>
                <a:ea typeface="+mn-ea"/>
                <a:cs typeface="+mn-cs"/>
              </a:rPr>
              <a:t>organisations</a:t>
            </a:r>
            <a:r>
              <a:rPr lang="en-US" sz="1300" kern="1200" dirty="0">
                <a:solidFill>
                  <a:schemeClr val="tx1">
                    <a:lumMod val="85000"/>
                    <a:lumOff val="15000"/>
                  </a:schemeClr>
                </a:solidFill>
                <a:latin typeface="+mn-lt"/>
                <a:ea typeface="+mn-ea"/>
                <a:cs typeface="+mn-cs"/>
              </a:rPr>
              <a:t>. </a:t>
            </a:r>
          </a:p>
          <a:p>
            <a:pPr>
              <a:lnSpc>
                <a:spcPts val="1800"/>
              </a:lnSpc>
              <a:spcBef>
                <a:spcPts val="300"/>
              </a:spcBef>
              <a:spcAft>
                <a:spcPts val="300"/>
              </a:spcAft>
            </a:pPr>
            <a:endParaRPr lang="en-AU" sz="1700" b="1" dirty="0">
              <a:solidFill>
                <a:schemeClr val="tx1">
                  <a:lumMod val="85000"/>
                  <a:lumOff val="15000"/>
                </a:schemeClr>
              </a:solidFill>
            </a:endParaRPr>
          </a:p>
        </p:txBody>
      </p:sp>
      <p:sp>
        <p:nvSpPr>
          <p:cNvPr id="4" name="Rectangle: Rounded Corners 3">
            <a:extLst>
              <a:ext uri="{FF2B5EF4-FFF2-40B4-BE49-F238E27FC236}">
                <a16:creationId xmlns:a16="http://schemas.microsoft.com/office/drawing/2014/main" id="{3551DFAC-335E-9A4C-E0C1-6B0B26624B1D}"/>
              </a:ext>
            </a:extLst>
          </p:cNvPr>
          <p:cNvSpPr/>
          <p:nvPr/>
        </p:nvSpPr>
        <p:spPr>
          <a:xfrm>
            <a:off x="3263825" y="908050"/>
            <a:ext cx="2736000"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108000" bIns="72000" rtlCol="0" anchor="t" anchorCtr="0"/>
          <a:lstStyle/>
          <a:p>
            <a:pPr>
              <a:lnSpc>
                <a:spcPts val="1800"/>
              </a:lnSpc>
              <a:spcBef>
                <a:spcPts val="300"/>
              </a:spcBef>
              <a:spcAft>
                <a:spcPts val="300"/>
              </a:spcAft>
            </a:pPr>
            <a:r>
              <a:rPr lang="en-AU" sz="1600" b="1" dirty="0">
                <a:solidFill>
                  <a:schemeClr val="tx2"/>
                </a:solidFill>
              </a:rPr>
              <a:t>Proprietary company limited by shares </a:t>
            </a:r>
            <a:br>
              <a:rPr lang="en-AU" sz="1600" b="1" dirty="0">
                <a:solidFill>
                  <a:schemeClr val="tx2"/>
                </a:solidFill>
              </a:rPr>
            </a:br>
            <a:r>
              <a:rPr lang="en-AU" sz="1600" b="1" dirty="0">
                <a:solidFill>
                  <a:schemeClr val="tx2"/>
                </a:solidFill>
              </a:rPr>
              <a:t>(Pty Ltd)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Most common for-profit company structure.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Requires a minimum of one director and shareholder.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Unlike members of a </a:t>
            </a:r>
            <a:r>
              <a:rPr lang="en-AU" sz="1300" dirty="0" err="1">
                <a:solidFill>
                  <a:schemeClr val="tx1">
                    <a:lumMod val="85000"/>
                    <a:lumOff val="15000"/>
                  </a:schemeClr>
                </a:solidFill>
              </a:rPr>
              <a:t>CLG</a:t>
            </a:r>
            <a:r>
              <a:rPr lang="en-AU" sz="1300" dirty="0">
                <a:solidFill>
                  <a:schemeClr val="tx1">
                    <a:lumMod val="85000"/>
                    <a:lumOff val="15000"/>
                  </a:schemeClr>
                </a:solidFill>
              </a:rPr>
              <a:t>, shareholders are ‘owners’ </a:t>
            </a:r>
            <a:br>
              <a:rPr lang="en-AU" sz="1300" dirty="0">
                <a:solidFill>
                  <a:schemeClr val="tx1">
                    <a:lumMod val="85000"/>
                    <a:lumOff val="15000"/>
                  </a:schemeClr>
                </a:solidFill>
              </a:rPr>
            </a:br>
            <a:r>
              <a:rPr lang="en-AU" sz="1300" dirty="0">
                <a:solidFill>
                  <a:schemeClr val="tx1">
                    <a:lumMod val="85000"/>
                    <a:lumOff val="15000"/>
                  </a:schemeClr>
                </a:solidFill>
              </a:rPr>
              <a:t>of the company and the company can distribute profits to shareholders through dividends.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Can raise capital through issuing shares.</a:t>
            </a:r>
          </a:p>
          <a:p>
            <a:pPr>
              <a:lnSpc>
                <a:spcPts val="1800"/>
              </a:lnSpc>
              <a:spcBef>
                <a:spcPts val="300"/>
              </a:spcBef>
              <a:spcAft>
                <a:spcPts val="300"/>
              </a:spcAft>
            </a:pPr>
            <a:endParaRPr lang="en-AU" sz="1700" b="1" dirty="0">
              <a:solidFill>
                <a:schemeClr val="tx1">
                  <a:lumMod val="85000"/>
                  <a:lumOff val="15000"/>
                </a:schemeClr>
              </a:solidFill>
            </a:endParaRPr>
          </a:p>
        </p:txBody>
      </p:sp>
      <p:sp>
        <p:nvSpPr>
          <p:cNvPr id="5" name="Rectangle: Rounded Corners 4">
            <a:extLst>
              <a:ext uri="{FF2B5EF4-FFF2-40B4-BE49-F238E27FC236}">
                <a16:creationId xmlns:a16="http://schemas.microsoft.com/office/drawing/2014/main" id="{4367AFAF-6966-C5B9-8E0A-FDD60EEE102C}"/>
              </a:ext>
            </a:extLst>
          </p:cNvPr>
          <p:cNvSpPr/>
          <p:nvPr/>
        </p:nvSpPr>
        <p:spPr>
          <a:xfrm>
            <a:off x="6156175" y="908050"/>
            <a:ext cx="2736000"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72000" bIns="72000" rtlCol="0" anchor="t" anchorCtr="0"/>
          <a:lstStyle/>
          <a:p>
            <a:pPr>
              <a:lnSpc>
                <a:spcPts val="1800"/>
              </a:lnSpc>
              <a:spcBef>
                <a:spcPts val="300"/>
              </a:spcBef>
              <a:spcAft>
                <a:spcPts val="300"/>
              </a:spcAft>
            </a:pPr>
            <a:r>
              <a:rPr lang="en-AU" sz="1600" b="1" dirty="0">
                <a:solidFill>
                  <a:schemeClr val="tx2"/>
                </a:solidFill>
              </a:rPr>
              <a:t>Incorporated </a:t>
            </a:r>
            <a:br>
              <a:rPr lang="en-AU" sz="1600" b="1" dirty="0">
                <a:solidFill>
                  <a:schemeClr val="tx2"/>
                </a:solidFill>
              </a:rPr>
            </a:br>
            <a:r>
              <a:rPr lang="en-AU" sz="1600" b="1" dirty="0">
                <a:solidFill>
                  <a:schemeClr val="tx2"/>
                </a:solidFill>
              </a:rPr>
              <a:t>association (IA)</a:t>
            </a:r>
            <a:br>
              <a:rPr lang="en-AU" sz="1600" b="1" dirty="0">
                <a:solidFill>
                  <a:schemeClr val="tx2"/>
                </a:solidFill>
              </a:rPr>
            </a:br>
            <a:endParaRPr lang="en-AU" sz="1600" b="1" dirty="0">
              <a:solidFill>
                <a:schemeClr val="tx2"/>
              </a:solidFill>
            </a:endParaRP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Framework for the incorporation of small, non-complex, locally operating entities.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Member-based entity, </a:t>
            </a:r>
            <a:br>
              <a:rPr lang="en-AU" sz="1300" dirty="0">
                <a:solidFill>
                  <a:schemeClr val="tx1">
                    <a:lumMod val="85000"/>
                    <a:lumOff val="15000"/>
                  </a:schemeClr>
                </a:solidFill>
              </a:rPr>
            </a:br>
            <a:r>
              <a:rPr lang="en-AU" sz="1300" dirty="0">
                <a:solidFill>
                  <a:schemeClr val="tx1">
                    <a:lumMod val="85000"/>
                    <a:lumOff val="15000"/>
                  </a:schemeClr>
                </a:solidFill>
              </a:rPr>
              <a:t>generally required to have </a:t>
            </a:r>
            <a:br>
              <a:rPr lang="en-AU" sz="1300" dirty="0">
                <a:solidFill>
                  <a:schemeClr val="tx1">
                    <a:lumMod val="85000"/>
                    <a:lumOff val="15000"/>
                  </a:schemeClr>
                </a:solidFill>
              </a:rPr>
            </a:br>
            <a:r>
              <a:rPr lang="en-AU" sz="1300" dirty="0">
                <a:solidFill>
                  <a:schemeClr val="tx1">
                    <a:lumMod val="85000"/>
                    <a:lumOff val="15000"/>
                  </a:schemeClr>
                </a:solidFill>
              </a:rPr>
              <a:t>at least 5 members. </a:t>
            </a:r>
          </a:p>
          <a:p>
            <a:pPr marL="171450" indent="-171450" defTabSz="488950">
              <a:lnSpc>
                <a:spcPts val="1800"/>
              </a:lnSpc>
              <a:spcBef>
                <a:spcPts val="300"/>
              </a:spcBef>
              <a:spcAft>
                <a:spcPts val="300"/>
              </a:spcAft>
              <a:buFont typeface="Wingdings" panose="05000000000000000000" pitchFamily="2" charset="2"/>
              <a:buChar char="§"/>
            </a:pPr>
            <a:r>
              <a:rPr lang="en-AU" sz="1300" dirty="0" err="1">
                <a:solidFill>
                  <a:schemeClr val="tx1">
                    <a:lumMod val="85000"/>
                    <a:lumOff val="15000"/>
                  </a:schemeClr>
                </a:solidFill>
              </a:rPr>
              <a:t>NFP</a:t>
            </a:r>
            <a:r>
              <a:rPr lang="en-AU" sz="1300" dirty="0">
                <a:solidFill>
                  <a:schemeClr val="tx1">
                    <a:lumMod val="85000"/>
                    <a:lumOff val="15000"/>
                  </a:schemeClr>
                </a:solidFill>
              </a:rPr>
              <a:t> vehicle by nature.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Restricted to primarily operating in the state or territory of incorporation. </a:t>
            </a:r>
          </a:p>
          <a:p>
            <a:pPr>
              <a:lnSpc>
                <a:spcPts val="1800"/>
              </a:lnSpc>
              <a:spcBef>
                <a:spcPts val="300"/>
              </a:spcBef>
              <a:spcAft>
                <a:spcPts val="300"/>
              </a:spcAft>
            </a:pPr>
            <a:endParaRPr lang="en-AU" sz="1700" b="1" dirty="0">
              <a:solidFill>
                <a:schemeClr val="tx1">
                  <a:lumMod val="85000"/>
                  <a:lumOff val="15000"/>
                </a:schemeClr>
              </a:solidFill>
            </a:endParaRPr>
          </a:p>
        </p:txBody>
      </p:sp>
      <p:sp>
        <p:nvSpPr>
          <p:cNvPr id="7" name="Rectangle: Rounded Corners 6">
            <a:extLst>
              <a:ext uri="{FF2B5EF4-FFF2-40B4-BE49-F238E27FC236}">
                <a16:creationId xmlns:a16="http://schemas.microsoft.com/office/drawing/2014/main" id="{76C28456-6100-E9BE-6BEC-A03D627F1BF9}"/>
              </a:ext>
            </a:extLst>
          </p:cNvPr>
          <p:cNvSpPr/>
          <p:nvPr/>
        </p:nvSpPr>
        <p:spPr>
          <a:xfrm>
            <a:off x="9048525" y="908050"/>
            <a:ext cx="2736000"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72000" bIns="72000" rtlCol="0" anchor="t" anchorCtr="0"/>
          <a:lstStyle/>
          <a:p>
            <a:pPr marR="0" lvl="0" indent="0" fontAlgn="auto">
              <a:lnSpc>
                <a:spcPts val="1800"/>
              </a:lnSpc>
              <a:spcBef>
                <a:spcPts val="300"/>
              </a:spcBef>
              <a:spcAft>
                <a:spcPts val="300"/>
              </a:spcAft>
              <a:buClrTx/>
              <a:buSzTx/>
              <a:buFontTx/>
              <a:buNone/>
              <a:tabLst/>
              <a:defRPr/>
            </a:pPr>
            <a:r>
              <a:rPr lang="en-AU" sz="1600" b="1" dirty="0" err="1">
                <a:solidFill>
                  <a:schemeClr val="tx2"/>
                </a:solidFill>
              </a:rPr>
              <a:t>CATSI</a:t>
            </a:r>
            <a:r>
              <a:rPr lang="en-AU" sz="1600" b="1" dirty="0">
                <a:solidFill>
                  <a:schemeClr val="tx2"/>
                </a:solidFill>
              </a:rPr>
              <a:t> </a:t>
            </a:r>
            <a:br>
              <a:rPr lang="en-AU" sz="1600" b="1" dirty="0">
                <a:solidFill>
                  <a:schemeClr val="tx2"/>
                </a:solidFill>
              </a:rPr>
            </a:br>
            <a:r>
              <a:rPr lang="en-AU" sz="1600" b="1" dirty="0">
                <a:solidFill>
                  <a:schemeClr val="tx2"/>
                </a:solidFill>
              </a:rPr>
              <a:t>corporation</a:t>
            </a:r>
            <a:br>
              <a:rPr lang="en-AU" sz="1600" b="1" dirty="0">
                <a:solidFill>
                  <a:schemeClr val="tx1">
                    <a:lumMod val="85000"/>
                    <a:lumOff val="15000"/>
                  </a:schemeClr>
                </a:solidFill>
              </a:rPr>
            </a:br>
            <a:endParaRPr lang="en-AU" sz="1600" b="1" dirty="0">
              <a:solidFill>
                <a:schemeClr val="tx1">
                  <a:lumMod val="85000"/>
                  <a:lumOff val="15000"/>
                </a:schemeClr>
              </a:solidFill>
            </a:endParaRPr>
          </a:p>
          <a:p>
            <a:pPr marL="171450" lvl="0" indent="-171450" algn="l" defTabSz="444500" rtl="0" eaLnBrk="1" latinLnBrk="0" hangingPunct="1">
              <a:lnSpc>
                <a:spcPts val="16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Aboriginal and Torres Strait Islander corporation established under the </a:t>
            </a:r>
            <a:r>
              <a:rPr lang="en-AU" sz="1300" i="1" kern="1200" dirty="0">
                <a:solidFill>
                  <a:schemeClr val="tx1">
                    <a:lumMod val="85000"/>
                    <a:lumOff val="15000"/>
                  </a:schemeClr>
                </a:solidFill>
                <a:latin typeface="+mn-lt"/>
                <a:ea typeface="+mn-ea"/>
                <a:cs typeface="+mn-cs"/>
              </a:rPr>
              <a:t>Corporations (Aboriginal and Torres Strait Islander) Act 2006 </a:t>
            </a:r>
            <a:r>
              <a:rPr lang="en-AU" sz="1300" i="0" kern="1200" dirty="0">
                <a:solidFill>
                  <a:schemeClr val="tx1">
                    <a:lumMod val="85000"/>
                    <a:lumOff val="15000"/>
                  </a:schemeClr>
                </a:solidFill>
                <a:latin typeface="+mn-lt"/>
                <a:ea typeface="+mn-ea"/>
                <a:cs typeface="+mn-cs"/>
              </a:rPr>
              <a:t>(</a:t>
            </a:r>
            <a:r>
              <a:rPr lang="en-AU" sz="1300" i="0" kern="1200" dirty="0" err="1">
                <a:solidFill>
                  <a:schemeClr val="tx1">
                    <a:lumMod val="85000"/>
                    <a:lumOff val="15000"/>
                  </a:schemeClr>
                </a:solidFill>
                <a:latin typeface="+mn-lt"/>
                <a:ea typeface="+mn-ea"/>
                <a:cs typeface="+mn-cs"/>
              </a:rPr>
              <a:t>Cth</a:t>
            </a:r>
            <a:r>
              <a:rPr lang="en-AU" sz="1300" i="0" kern="1200" dirty="0">
                <a:solidFill>
                  <a:schemeClr val="tx1">
                    <a:lumMod val="85000"/>
                    <a:lumOff val="15000"/>
                  </a:schemeClr>
                </a:solidFill>
                <a:latin typeface="+mn-lt"/>
                <a:ea typeface="+mn-ea"/>
                <a:cs typeface="+mn-cs"/>
              </a:rPr>
              <a:t>) (the </a:t>
            </a:r>
            <a:r>
              <a:rPr lang="en-AU" sz="1300" b="1" i="0" kern="1200" dirty="0" err="1">
                <a:solidFill>
                  <a:schemeClr val="tx1">
                    <a:lumMod val="85000"/>
                    <a:lumOff val="15000"/>
                  </a:schemeClr>
                </a:solidFill>
                <a:latin typeface="+mn-lt"/>
                <a:ea typeface="+mn-ea"/>
                <a:cs typeface="+mn-cs"/>
              </a:rPr>
              <a:t>CATSI</a:t>
            </a:r>
            <a:r>
              <a:rPr lang="en-AU" sz="1300" b="1" i="0" kern="1200" dirty="0">
                <a:solidFill>
                  <a:schemeClr val="tx1">
                    <a:lumMod val="85000"/>
                    <a:lumOff val="15000"/>
                  </a:schemeClr>
                </a:solidFill>
                <a:latin typeface="+mn-lt"/>
                <a:ea typeface="+mn-ea"/>
                <a:cs typeface="+mn-cs"/>
              </a:rPr>
              <a:t> Act</a:t>
            </a:r>
            <a:r>
              <a:rPr lang="en-AU" sz="1300" i="0" kern="1200" dirty="0">
                <a:solidFill>
                  <a:schemeClr val="tx1">
                    <a:lumMod val="85000"/>
                    <a:lumOff val="15000"/>
                  </a:schemeClr>
                </a:solidFill>
                <a:latin typeface="+mn-lt"/>
                <a:ea typeface="+mn-ea"/>
                <a:cs typeface="+mn-cs"/>
              </a:rPr>
              <a:t>).  </a:t>
            </a:r>
          </a:p>
          <a:p>
            <a:pPr marL="171450" lvl="0" indent="-171450" algn="l" defTabSz="444500" rtl="0" eaLnBrk="1" latinLnBrk="0" hangingPunct="1">
              <a:lnSpc>
                <a:spcPts val="1600"/>
              </a:lnSpc>
              <a:spcBef>
                <a:spcPts val="300"/>
              </a:spcBef>
              <a:spcAft>
                <a:spcPts val="300"/>
              </a:spcAft>
              <a:buFont typeface="Wingdings" panose="05000000000000000000" pitchFamily="2" charset="2"/>
              <a:buChar char="§"/>
            </a:pPr>
            <a:r>
              <a:rPr lang="en-AU" sz="1300" i="0" kern="1200" dirty="0">
                <a:solidFill>
                  <a:schemeClr val="tx1">
                    <a:lumMod val="85000"/>
                    <a:lumOff val="15000"/>
                  </a:schemeClr>
                </a:solidFill>
                <a:latin typeface="+mn-lt"/>
                <a:ea typeface="+mn-ea"/>
                <a:cs typeface="+mn-cs"/>
              </a:rPr>
              <a:t>The </a:t>
            </a:r>
            <a:r>
              <a:rPr lang="en-AU" sz="1300" i="0" kern="1200" dirty="0" err="1">
                <a:solidFill>
                  <a:schemeClr val="tx1">
                    <a:lumMod val="85000"/>
                    <a:lumOff val="15000"/>
                  </a:schemeClr>
                </a:solidFill>
                <a:latin typeface="+mn-lt"/>
                <a:ea typeface="+mn-ea"/>
                <a:cs typeface="+mn-cs"/>
              </a:rPr>
              <a:t>CATSI</a:t>
            </a:r>
            <a:r>
              <a:rPr lang="en-AU" sz="1300" i="0" kern="1200" dirty="0">
                <a:solidFill>
                  <a:schemeClr val="tx1">
                    <a:lumMod val="85000"/>
                    <a:lumOff val="15000"/>
                  </a:schemeClr>
                </a:solidFill>
                <a:latin typeface="+mn-lt"/>
                <a:ea typeface="+mn-ea"/>
                <a:cs typeface="+mn-cs"/>
              </a:rPr>
              <a:t> Act seeks to establish a statutory framework appropriate for Aboriginal and Torres Strait Islander-led organisations.</a:t>
            </a:r>
          </a:p>
          <a:p>
            <a:pPr marL="171450" lvl="0" indent="-171450" algn="l" defTabSz="444500" rtl="0" eaLnBrk="1" latinLnBrk="0" hangingPunct="1">
              <a:lnSpc>
                <a:spcPts val="1600"/>
              </a:lnSpc>
              <a:spcBef>
                <a:spcPts val="300"/>
              </a:spcBef>
              <a:spcAft>
                <a:spcPts val="300"/>
              </a:spcAft>
              <a:buFont typeface="Wingdings" panose="05000000000000000000" pitchFamily="2" charset="2"/>
              <a:buChar char="§"/>
            </a:pPr>
            <a:r>
              <a:rPr lang="en-AU" sz="1300" i="0" kern="1200" dirty="0">
                <a:solidFill>
                  <a:schemeClr val="tx1">
                    <a:lumMod val="85000"/>
                    <a:lumOff val="15000"/>
                  </a:schemeClr>
                </a:solidFill>
                <a:latin typeface="+mn-lt"/>
                <a:ea typeface="+mn-ea"/>
                <a:cs typeface="+mn-cs"/>
              </a:rPr>
              <a:t>The regulator, ORIC, seeks to provide specialised regulatory assistance and education to </a:t>
            </a:r>
            <a:r>
              <a:rPr lang="en-AU" sz="1300" i="0" kern="1200" dirty="0" err="1">
                <a:solidFill>
                  <a:schemeClr val="tx1">
                    <a:lumMod val="85000"/>
                    <a:lumOff val="15000"/>
                  </a:schemeClr>
                </a:solidFill>
                <a:latin typeface="+mn-lt"/>
                <a:ea typeface="+mn-ea"/>
                <a:cs typeface="+mn-cs"/>
              </a:rPr>
              <a:t>CATSI</a:t>
            </a:r>
            <a:r>
              <a:rPr lang="en-AU" sz="1300" i="0" kern="1200" dirty="0">
                <a:solidFill>
                  <a:schemeClr val="tx1">
                    <a:lumMod val="85000"/>
                    <a:lumOff val="15000"/>
                  </a:schemeClr>
                </a:solidFill>
                <a:latin typeface="+mn-lt"/>
                <a:ea typeface="+mn-ea"/>
                <a:cs typeface="+mn-cs"/>
              </a:rPr>
              <a:t> corporations.  </a:t>
            </a:r>
          </a:p>
          <a:p>
            <a:pPr marL="171450" lvl="0" indent="-171450" algn="l" defTabSz="444500" rtl="0" eaLnBrk="1" latinLnBrk="0" hangingPunct="1">
              <a:lnSpc>
                <a:spcPts val="1600"/>
              </a:lnSpc>
              <a:spcBef>
                <a:spcPts val="300"/>
              </a:spcBef>
              <a:spcAft>
                <a:spcPts val="300"/>
              </a:spcAft>
              <a:buFont typeface="Wingdings" panose="05000000000000000000" pitchFamily="2" charset="2"/>
              <a:buChar char="§"/>
            </a:pPr>
            <a:r>
              <a:rPr lang="en-AU" sz="1300" i="0" kern="1200" dirty="0">
                <a:solidFill>
                  <a:schemeClr val="tx1">
                    <a:lumMod val="85000"/>
                    <a:lumOff val="15000"/>
                  </a:schemeClr>
                </a:solidFill>
                <a:latin typeface="+mn-lt"/>
                <a:ea typeface="+mn-ea"/>
                <a:cs typeface="+mn-cs"/>
              </a:rPr>
              <a:t>Less flexibility under the </a:t>
            </a:r>
            <a:r>
              <a:rPr lang="en-AU" sz="1300" i="0" kern="1200" dirty="0" err="1">
                <a:solidFill>
                  <a:schemeClr val="tx1">
                    <a:lumMod val="85000"/>
                    <a:lumOff val="15000"/>
                  </a:schemeClr>
                </a:solidFill>
                <a:latin typeface="+mn-lt"/>
                <a:ea typeface="+mn-ea"/>
                <a:cs typeface="+mn-cs"/>
              </a:rPr>
              <a:t>CATSI</a:t>
            </a:r>
            <a:r>
              <a:rPr lang="en-AU" sz="1300" i="0" kern="1200" dirty="0">
                <a:solidFill>
                  <a:schemeClr val="tx1">
                    <a:lumMod val="85000"/>
                    <a:lumOff val="15000"/>
                  </a:schemeClr>
                </a:solidFill>
                <a:latin typeface="+mn-lt"/>
                <a:ea typeface="+mn-ea"/>
                <a:cs typeface="+mn-cs"/>
              </a:rPr>
              <a:t> framework to design a bespoke governance structure (can’t be wholly owned subsidiary). </a:t>
            </a:r>
          </a:p>
          <a:p>
            <a:pPr marL="0" marR="0" lvl="0" indent="0" algn="l" defTabSz="914400" rtl="0" eaLnBrk="1" fontAlgn="auto" latinLnBrk="0" hangingPunct="1">
              <a:lnSpc>
                <a:spcPts val="1800"/>
              </a:lnSpc>
              <a:spcBef>
                <a:spcPts val="300"/>
              </a:spcBef>
              <a:spcAft>
                <a:spcPts val="300"/>
              </a:spcAft>
              <a:buClrTx/>
              <a:buSzTx/>
              <a:buFontTx/>
              <a:buNone/>
              <a:tabLst/>
              <a:defRPr/>
            </a:pPr>
            <a:endParaRPr lang="en-AU" sz="1700" b="1" dirty="0">
              <a:solidFill>
                <a:schemeClr val="tx1">
                  <a:lumMod val="85000"/>
                  <a:lumOff val="15000"/>
                </a:schemeClr>
              </a:solidFill>
            </a:endParaRPr>
          </a:p>
        </p:txBody>
      </p:sp>
    </p:spTree>
    <p:extLst>
      <p:ext uri="{BB962C8B-B14F-4D97-AF65-F5344CB8AC3E}">
        <p14:creationId xmlns:p14="http://schemas.microsoft.com/office/powerpoint/2010/main" val="429466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6F14-EC16-4E54-80A7-3CBE28A5FBAF}"/>
              </a:ext>
            </a:extLst>
          </p:cNvPr>
          <p:cNvSpPr>
            <a:spLocks noGrp="1"/>
          </p:cNvSpPr>
          <p:nvPr>
            <p:ph type="title"/>
          </p:nvPr>
        </p:nvSpPr>
        <p:spPr/>
        <p:txBody>
          <a:bodyPr>
            <a:normAutofit/>
          </a:bodyPr>
          <a:lstStyle/>
          <a:p>
            <a:r>
              <a:rPr lang="en-AU" dirty="0"/>
              <a:t>Structuring options</a:t>
            </a:r>
          </a:p>
        </p:txBody>
      </p:sp>
      <p:sp>
        <p:nvSpPr>
          <p:cNvPr id="3" name="Rectangle: Rounded Corners 2">
            <a:extLst>
              <a:ext uri="{FF2B5EF4-FFF2-40B4-BE49-F238E27FC236}">
                <a16:creationId xmlns:a16="http://schemas.microsoft.com/office/drawing/2014/main" id="{1DD005D3-8644-956A-769C-4F1AF8050FD9}"/>
              </a:ext>
            </a:extLst>
          </p:cNvPr>
          <p:cNvSpPr/>
          <p:nvPr/>
        </p:nvSpPr>
        <p:spPr>
          <a:xfrm>
            <a:off x="371475" y="908050"/>
            <a:ext cx="2736000"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72000" bIns="72000" rtlCol="0" anchor="t" anchorCtr="0"/>
          <a:lstStyle/>
          <a:p>
            <a:pPr>
              <a:lnSpc>
                <a:spcPts val="1800"/>
              </a:lnSpc>
              <a:spcBef>
                <a:spcPts val="300"/>
              </a:spcBef>
              <a:spcAft>
                <a:spcPts val="600"/>
              </a:spcAft>
            </a:pPr>
            <a:r>
              <a:rPr lang="en-AU" sz="1600" b="1" dirty="0">
                <a:solidFill>
                  <a:schemeClr val="tx2"/>
                </a:solidFill>
              </a:rPr>
              <a:t>Co-operative</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Run by, and set up for, the mutual benefit of members.  </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Structure is based on certain principles set out in the legislation (</a:t>
            </a:r>
            <a:r>
              <a:rPr lang="en-AU" sz="1300" kern="1200" dirty="0" err="1">
                <a:solidFill>
                  <a:schemeClr val="tx1">
                    <a:lumMod val="85000"/>
                    <a:lumOff val="15000"/>
                  </a:schemeClr>
                </a:solidFill>
                <a:latin typeface="+mn-lt"/>
                <a:ea typeface="+mn-ea"/>
                <a:cs typeface="+mn-cs"/>
              </a:rPr>
              <a:t>eg</a:t>
            </a:r>
            <a:r>
              <a:rPr lang="en-AU" sz="1300" kern="1200" dirty="0">
                <a:solidFill>
                  <a:schemeClr val="tx1">
                    <a:lumMod val="85000"/>
                    <a:lumOff val="15000"/>
                  </a:schemeClr>
                </a:solidFill>
                <a:latin typeface="+mn-lt"/>
                <a:ea typeface="+mn-ea"/>
                <a:cs typeface="+mn-cs"/>
              </a:rPr>
              <a:t> voluntary and open membership, democratic member control). </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Distributing and non-distributing co-operatives.</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Cannot have classes of members with different rights. </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Regulated at the state and territory level (though national law has been adopted in all states and territories).</a:t>
            </a:r>
          </a:p>
          <a:p>
            <a:pPr marL="171450" lvl="0" indent="-171450" algn="l" defTabSz="488950" rtl="0" eaLnBrk="1" latinLnBrk="0" hangingPunct="1">
              <a:lnSpc>
                <a:spcPts val="1800"/>
              </a:lnSpc>
              <a:spcBef>
                <a:spcPts val="300"/>
              </a:spcBef>
              <a:spcAft>
                <a:spcPts val="300"/>
              </a:spcAft>
              <a:buFont typeface="Wingdings" panose="05000000000000000000" pitchFamily="2" charset="2"/>
              <a:buChar char="§"/>
            </a:pPr>
            <a:r>
              <a:rPr lang="en-AU" sz="1300" kern="1200" dirty="0">
                <a:solidFill>
                  <a:schemeClr val="tx1">
                    <a:lumMod val="85000"/>
                    <a:lumOff val="15000"/>
                  </a:schemeClr>
                </a:solidFill>
                <a:latin typeface="+mn-lt"/>
                <a:ea typeface="+mn-ea"/>
                <a:cs typeface="+mn-cs"/>
              </a:rPr>
              <a:t>Relatively uncommon structure.</a:t>
            </a:r>
          </a:p>
          <a:p>
            <a:pPr>
              <a:lnSpc>
                <a:spcPts val="1800"/>
              </a:lnSpc>
              <a:spcBef>
                <a:spcPts val="300"/>
              </a:spcBef>
              <a:spcAft>
                <a:spcPts val="300"/>
              </a:spcAft>
            </a:pPr>
            <a:endParaRPr lang="en-AU" sz="1700" b="1" dirty="0">
              <a:solidFill>
                <a:schemeClr val="tx1">
                  <a:lumMod val="85000"/>
                  <a:lumOff val="15000"/>
                </a:schemeClr>
              </a:solidFill>
            </a:endParaRPr>
          </a:p>
        </p:txBody>
      </p:sp>
      <p:sp>
        <p:nvSpPr>
          <p:cNvPr id="4" name="Rectangle: Rounded Corners 3">
            <a:extLst>
              <a:ext uri="{FF2B5EF4-FFF2-40B4-BE49-F238E27FC236}">
                <a16:creationId xmlns:a16="http://schemas.microsoft.com/office/drawing/2014/main" id="{47A8191F-6879-025E-2D0A-A58EFE9ECFC3}"/>
              </a:ext>
            </a:extLst>
          </p:cNvPr>
          <p:cNvSpPr/>
          <p:nvPr/>
        </p:nvSpPr>
        <p:spPr>
          <a:xfrm>
            <a:off x="3263824" y="908050"/>
            <a:ext cx="3147023"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108000" bIns="72000" rtlCol="0" anchor="t" anchorCtr="0"/>
          <a:lstStyle/>
          <a:p>
            <a:pPr>
              <a:lnSpc>
                <a:spcPts val="1800"/>
              </a:lnSpc>
              <a:spcBef>
                <a:spcPts val="300"/>
              </a:spcBef>
              <a:spcAft>
                <a:spcPts val="600"/>
              </a:spcAft>
            </a:pPr>
            <a:r>
              <a:rPr lang="en-AU" sz="1600" b="1" dirty="0">
                <a:solidFill>
                  <a:schemeClr val="tx2"/>
                </a:solidFill>
              </a:rPr>
              <a:t>Trust</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Can set up a structure involving the use of a trust – relatively uncommon.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A trust does not have legal personhood – requires a trustee (corporate or individual(s)).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Trustees are subject to fiduciary duties and must act in the best interests of the trust beneficiaries </a:t>
            </a:r>
            <a:br>
              <a:rPr lang="en-AU" sz="1300" dirty="0">
                <a:solidFill>
                  <a:schemeClr val="tx1">
                    <a:lumMod val="85000"/>
                    <a:lumOff val="15000"/>
                  </a:schemeClr>
                </a:solidFill>
              </a:rPr>
            </a:br>
            <a:r>
              <a:rPr lang="en-AU" sz="1300" dirty="0">
                <a:solidFill>
                  <a:schemeClr val="tx1">
                    <a:lumMod val="85000"/>
                    <a:lumOff val="15000"/>
                  </a:schemeClr>
                </a:solidFill>
              </a:rPr>
              <a:t>as specified in the trust deed.  </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Typically, trusts are not used for operating businesses (they are conventionally used in real estate transactions for tax purposes).</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Some for-purpose organisational structures incorporate a charitable trust although it is not the operating entity (for example, as the owner of a Pty Ltd) – </a:t>
            </a:r>
            <a:r>
              <a:rPr lang="en-AU" sz="1300" dirty="0" err="1">
                <a:solidFill>
                  <a:schemeClr val="tx1">
                    <a:lumMod val="85000"/>
                    <a:lumOff val="15000"/>
                  </a:schemeClr>
                </a:solidFill>
              </a:rPr>
              <a:t>eg</a:t>
            </a:r>
            <a:r>
              <a:rPr lang="en-AU" sz="1300" dirty="0">
                <a:solidFill>
                  <a:schemeClr val="tx1">
                    <a:lumMod val="85000"/>
                    <a:lumOff val="15000"/>
                  </a:schemeClr>
                </a:solidFill>
              </a:rPr>
              <a:t> ‘Thank You’.</a:t>
            </a:r>
          </a:p>
          <a:p>
            <a:pPr>
              <a:lnSpc>
                <a:spcPts val="1800"/>
              </a:lnSpc>
              <a:spcBef>
                <a:spcPts val="300"/>
              </a:spcBef>
              <a:spcAft>
                <a:spcPts val="300"/>
              </a:spcAft>
            </a:pPr>
            <a:endParaRPr lang="en-AU" sz="1700" b="1" dirty="0">
              <a:solidFill>
                <a:schemeClr val="tx1">
                  <a:lumMod val="85000"/>
                  <a:lumOff val="15000"/>
                </a:schemeClr>
              </a:solidFill>
            </a:endParaRPr>
          </a:p>
        </p:txBody>
      </p:sp>
      <p:sp>
        <p:nvSpPr>
          <p:cNvPr id="5" name="Rectangle: Rounded Corners 4">
            <a:extLst>
              <a:ext uri="{FF2B5EF4-FFF2-40B4-BE49-F238E27FC236}">
                <a16:creationId xmlns:a16="http://schemas.microsoft.com/office/drawing/2014/main" id="{B9E2E207-A878-DB24-EF58-97F2F6701933}"/>
              </a:ext>
            </a:extLst>
          </p:cNvPr>
          <p:cNvSpPr/>
          <p:nvPr/>
        </p:nvSpPr>
        <p:spPr>
          <a:xfrm>
            <a:off x="6567196" y="908050"/>
            <a:ext cx="2736000" cy="5220000"/>
          </a:xfrm>
          <a:prstGeom prst="roundRect">
            <a:avLst>
              <a:gd name="adj" fmla="val 429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 tIns="108000" rIns="72000" bIns="72000" rtlCol="0" anchor="t" anchorCtr="0"/>
          <a:lstStyle/>
          <a:p>
            <a:pPr>
              <a:lnSpc>
                <a:spcPts val="1800"/>
              </a:lnSpc>
              <a:spcBef>
                <a:spcPts val="300"/>
              </a:spcBef>
              <a:spcAft>
                <a:spcPts val="600"/>
              </a:spcAft>
            </a:pPr>
            <a:r>
              <a:rPr lang="en-AU" sz="1600" b="1" dirty="0">
                <a:solidFill>
                  <a:schemeClr val="tx2"/>
                </a:solidFill>
              </a:rPr>
              <a:t>Hybrid model</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A hybrid structure is the operation of one or more </a:t>
            </a:r>
            <a:r>
              <a:rPr lang="en-AU" sz="1300" dirty="0" err="1">
                <a:solidFill>
                  <a:schemeClr val="tx1">
                    <a:lumMod val="85000"/>
                    <a:lumOff val="15000"/>
                  </a:schemeClr>
                </a:solidFill>
              </a:rPr>
              <a:t>NFP</a:t>
            </a:r>
            <a:r>
              <a:rPr lang="en-AU" sz="1300" dirty="0">
                <a:solidFill>
                  <a:schemeClr val="tx1">
                    <a:lumMod val="85000"/>
                    <a:lumOff val="15000"/>
                  </a:schemeClr>
                </a:solidFill>
              </a:rPr>
              <a:t> and for-profit entities alongside one another.</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Additional administrative, governance and regulatory burdens (explored later in </a:t>
            </a:r>
            <a:br>
              <a:rPr lang="en-AU" sz="1300" dirty="0">
                <a:solidFill>
                  <a:schemeClr val="tx1">
                    <a:lumMod val="85000"/>
                    <a:lumOff val="15000"/>
                  </a:schemeClr>
                </a:solidFill>
              </a:rPr>
            </a:br>
            <a:r>
              <a:rPr lang="en-AU" sz="1300" dirty="0">
                <a:solidFill>
                  <a:schemeClr val="tx1">
                    <a:lumMod val="85000"/>
                    <a:lumOff val="15000"/>
                  </a:schemeClr>
                </a:solidFill>
              </a:rPr>
              <a:t>the presentation).</a:t>
            </a:r>
          </a:p>
          <a:p>
            <a:pPr marL="171450" indent="-171450" defTabSz="488950">
              <a:lnSpc>
                <a:spcPts val="1800"/>
              </a:lnSpc>
              <a:spcBef>
                <a:spcPts val="300"/>
              </a:spcBef>
              <a:spcAft>
                <a:spcPts val="300"/>
              </a:spcAft>
              <a:buFont typeface="Wingdings" panose="05000000000000000000" pitchFamily="2" charset="2"/>
              <a:buChar char="§"/>
            </a:pPr>
            <a:r>
              <a:rPr lang="en-AU" sz="1300" dirty="0">
                <a:solidFill>
                  <a:schemeClr val="tx1">
                    <a:lumMod val="85000"/>
                    <a:lumOff val="15000"/>
                  </a:schemeClr>
                </a:solidFill>
              </a:rPr>
              <a:t>Must consider whether there </a:t>
            </a:r>
            <a:br>
              <a:rPr lang="en-AU" sz="1300" dirty="0">
                <a:solidFill>
                  <a:schemeClr val="tx1">
                    <a:lumMod val="85000"/>
                    <a:lumOff val="15000"/>
                  </a:schemeClr>
                </a:solidFill>
              </a:rPr>
            </a:br>
            <a:r>
              <a:rPr lang="en-AU" sz="1300" dirty="0">
                <a:solidFill>
                  <a:schemeClr val="tx1">
                    <a:lumMod val="85000"/>
                    <a:lumOff val="15000"/>
                  </a:schemeClr>
                </a:solidFill>
              </a:rPr>
              <a:t>is a logic for having the two entities and how that amplifies the overall mission </a:t>
            </a:r>
            <a:br>
              <a:rPr lang="en-AU" sz="1300" dirty="0">
                <a:solidFill>
                  <a:schemeClr val="tx1">
                    <a:lumMod val="85000"/>
                    <a:lumOff val="15000"/>
                  </a:schemeClr>
                </a:solidFill>
              </a:rPr>
            </a:br>
            <a:r>
              <a:rPr lang="en-AU" sz="1300" dirty="0">
                <a:solidFill>
                  <a:schemeClr val="tx1">
                    <a:lumMod val="85000"/>
                    <a:lumOff val="15000"/>
                  </a:schemeClr>
                </a:solidFill>
              </a:rPr>
              <a:t>(how 2+2=5) </a:t>
            </a:r>
          </a:p>
          <a:p>
            <a:pPr>
              <a:lnSpc>
                <a:spcPts val="1800"/>
              </a:lnSpc>
              <a:spcBef>
                <a:spcPts val="300"/>
              </a:spcBef>
              <a:spcAft>
                <a:spcPts val="300"/>
              </a:spcAft>
            </a:pPr>
            <a:endParaRPr lang="en-AU" sz="1700" b="1" dirty="0">
              <a:solidFill>
                <a:schemeClr val="tx1">
                  <a:lumMod val="85000"/>
                  <a:lumOff val="15000"/>
                </a:schemeClr>
              </a:solidFill>
            </a:endParaRPr>
          </a:p>
        </p:txBody>
      </p:sp>
    </p:spTree>
    <p:extLst>
      <p:ext uri="{BB962C8B-B14F-4D97-AF65-F5344CB8AC3E}">
        <p14:creationId xmlns:p14="http://schemas.microsoft.com/office/powerpoint/2010/main" val="3740735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396B8EC-0B3B-65E7-DF98-AD8424F8FA57}"/>
              </a:ext>
            </a:extLst>
          </p:cNvPr>
          <p:cNvCxnSpPr>
            <a:cxnSpLocks/>
            <a:stCxn id="23" idx="6"/>
            <a:endCxn id="9" idx="1"/>
          </p:cNvCxnSpPr>
          <p:nvPr/>
        </p:nvCxnSpPr>
        <p:spPr>
          <a:xfrm>
            <a:off x="2432015" y="3159094"/>
            <a:ext cx="807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40F094-75E1-44FB-4199-FFF6E391E44C}"/>
              </a:ext>
            </a:extLst>
          </p:cNvPr>
          <p:cNvCxnSpPr>
            <a:cxnSpLocks/>
          </p:cNvCxnSpPr>
          <p:nvPr/>
        </p:nvCxnSpPr>
        <p:spPr>
          <a:xfrm>
            <a:off x="4492554" y="1590360"/>
            <a:ext cx="0" cy="982758"/>
          </a:xfrm>
          <a:prstGeom prst="straightConnector1">
            <a:avLst/>
          </a:prstGeom>
          <a:ln>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9CE6141-4814-04B2-B022-62A5FB207803}"/>
              </a:ext>
            </a:extLst>
          </p:cNvPr>
          <p:cNvSpPr>
            <a:spLocks noGrp="1"/>
          </p:cNvSpPr>
          <p:nvPr>
            <p:ph type="title"/>
          </p:nvPr>
        </p:nvSpPr>
        <p:spPr/>
        <p:txBody>
          <a:bodyPr>
            <a:normAutofit/>
          </a:bodyPr>
          <a:lstStyle/>
          <a:p>
            <a:r>
              <a:rPr lang="en-AU" dirty="0"/>
              <a:t>Proprietary company limited by shares (Pty Ltd)</a:t>
            </a:r>
          </a:p>
        </p:txBody>
      </p:sp>
      <p:sp>
        <p:nvSpPr>
          <p:cNvPr id="9" name="Google Shape;145;p22">
            <a:extLst>
              <a:ext uri="{FF2B5EF4-FFF2-40B4-BE49-F238E27FC236}">
                <a16:creationId xmlns:a16="http://schemas.microsoft.com/office/drawing/2014/main" id="{442C9DA3-6092-B807-31DC-5B0808FD641A}"/>
              </a:ext>
            </a:extLst>
          </p:cNvPr>
          <p:cNvSpPr txBox="1"/>
          <p:nvPr/>
        </p:nvSpPr>
        <p:spPr>
          <a:xfrm>
            <a:off x="3239815" y="2250833"/>
            <a:ext cx="2505479" cy="1816521"/>
          </a:xfrm>
          <a:prstGeom prst="rect">
            <a:avLst/>
          </a:prstGeom>
          <a:solidFill>
            <a:schemeClr val="tx1">
              <a:lumMod val="75000"/>
              <a:lumOff val="25000"/>
            </a:schemeClr>
          </a:solidFill>
          <a:ln>
            <a:noFill/>
          </a:ln>
        </p:spPr>
        <p:txBody>
          <a:bodyPr spcFirstLastPara="1" wrap="square" lIns="121900" tIns="121900" rIns="121900" bIns="121900" anchor="t" anchorCtr="0">
            <a:noAutofit/>
          </a:bodyPr>
          <a:lstStyle/>
          <a:p>
            <a:pPr algn="ctr">
              <a:lnSpc>
                <a:spcPts val="1800"/>
              </a:lnSpc>
            </a:pPr>
            <a:r>
              <a:rPr lang="en-AU" sz="1200" b="1" dirty="0">
                <a:solidFill>
                  <a:schemeClr val="bg1"/>
                </a:solidFill>
                <a:latin typeface="Arial" panose="020B0604020202020204" pitchFamily="34" charset="0"/>
                <a:ea typeface="Lato"/>
                <a:cs typeface="Arial" panose="020B0604020202020204" pitchFamily="34" charset="0"/>
                <a:sym typeface="Lato"/>
              </a:rPr>
              <a:t>Proprietary company limited by shares (Pty Ltd)</a:t>
            </a:r>
          </a:p>
          <a:p>
            <a:pPr algn="ctr">
              <a:lnSpc>
                <a:spcPts val="1800"/>
              </a:lnSpc>
            </a:pPr>
            <a:endParaRPr lang="en-AU" sz="1200" b="1" dirty="0">
              <a:solidFill>
                <a:schemeClr val="bg1"/>
              </a:solidFill>
              <a:latin typeface="Arial" panose="020B0604020202020204" pitchFamily="34" charset="0"/>
              <a:ea typeface="Lato"/>
              <a:cs typeface="Arial" panose="020B0604020202020204" pitchFamily="34" charset="0"/>
              <a:sym typeface="Lato"/>
            </a:endParaRPr>
          </a:p>
          <a:p>
            <a:pPr algn="ctr">
              <a:lnSpc>
                <a:spcPts val="1600"/>
              </a:lnSpc>
            </a:pPr>
            <a:r>
              <a:rPr lang="en-AU" sz="1050" dirty="0">
                <a:solidFill>
                  <a:schemeClr val="bg1"/>
                </a:solidFill>
                <a:latin typeface="Arial" panose="020B0604020202020204" pitchFamily="34" charset="0"/>
                <a:ea typeface="Lato"/>
                <a:cs typeface="Arial" panose="020B0604020202020204" pitchFamily="34" charset="0"/>
                <a:sym typeface="Lato"/>
              </a:rPr>
              <a:t>(Could seek certain public </a:t>
            </a:r>
            <a:br>
              <a:rPr lang="en-AU" sz="1050" dirty="0">
                <a:solidFill>
                  <a:schemeClr val="bg1"/>
                </a:solidFill>
                <a:latin typeface="Arial" panose="020B0604020202020204" pitchFamily="34" charset="0"/>
                <a:ea typeface="Lato"/>
                <a:cs typeface="Arial" panose="020B0604020202020204" pitchFamily="34" charset="0"/>
                <a:sym typeface="Lato"/>
              </a:rPr>
            </a:br>
            <a:r>
              <a:rPr lang="en-AU" sz="1050" dirty="0">
                <a:solidFill>
                  <a:schemeClr val="bg1"/>
                </a:solidFill>
                <a:latin typeface="Arial" panose="020B0604020202020204" pitchFamily="34" charset="0"/>
                <a:ea typeface="Lato"/>
                <a:cs typeface="Arial" panose="020B0604020202020204" pitchFamily="34" charset="0"/>
                <a:sym typeface="Lato"/>
              </a:rPr>
              <a:t>benefit market certifications, such </a:t>
            </a:r>
            <a:br>
              <a:rPr lang="en-AU" sz="1050" dirty="0">
                <a:solidFill>
                  <a:schemeClr val="bg1"/>
                </a:solidFill>
                <a:latin typeface="Arial" panose="020B0604020202020204" pitchFamily="34" charset="0"/>
                <a:ea typeface="Lato"/>
                <a:cs typeface="Arial" panose="020B0604020202020204" pitchFamily="34" charset="0"/>
                <a:sym typeface="Lato"/>
              </a:rPr>
            </a:br>
            <a:r>
              <a:rPr lang="en-AU" sz="1050" dirty="0">
                <a:solidFill>
                  <a:schemeClr val="bg1"/>
                </a:solidFill>
                <a:latin typeface="Arial" panose="020B0604020202020204" pitchFamily="34" charset="0"/>
                <a:ea typeface="Lato"/>
                <a:cs typeface="Arial" panose="020B0604020202020204" pitchFamily="34" charset="0"/>
                <a:sym typeface="Lato"/>
              </a:rPr>
              <a:t>as social enterprise certification)</a:t>
            </a:r>
            <a:br>
              <a:rPr lang="en-AU" sz="1050" dirty="0">
                <a:solidFill>
                  <a:schemeClr val="bg1"/>
                </a:solidFill>
                <a:latin typeface="Arial" panose="020B0604020202020204" pitchFamily="34" charset="0"/>
                <a:ea typeface="Lato"/>
                <a:cs typeface="Arial" panose="020B0604020202020204" pitchFamily="34" charset="0"/>
                <a:sym typeface="Lato"/>
              </a:rPr>
            </a:br>
            <a:r>
              <a:rPr lang="en-AU" sz="600" dirty="0">
                <a:solidFill>
                  <a:schemeClr val="bg1"/>
                </a:solidFill>
                <a:latin typeface="Arial" panose="020B0604020202020204" pitchFamily="34" charset="0"/>
                <a:ea typeface="Lato"/>
                <a:cs typeface="Arial" panose="020B0604020202020204" pitchFamily="34" charset="0"/>
                <a:sym typeface="Lato"/>
              </a:rPr>
              <a:t> </a:t>
            </a:r>
            <a:br>
              <a:rPr lang="en-AU" sz="1400" b="1" dirty="0">
                <a:solidFill>
                  <a:schemeClr val="bg1"/>
                </a:solidFill>
                <a:latin typeface="Arial" panose="020B0604020202020204" pitchFamily="34" charset="0"/>
                <a:ea typeface="Lato"/>
                <a:cs typeface="Arial" panose="020B0604020202020204" pitchFamily="34" charset="0"/>
                <a:sym typeface="Lato"/>
              </a:rPr>
            </a:br>
            <a:endParaRPr lang="en-AU" sz="900" dirty="0">
              <a:solidFill>
                <a:schemeClr val="bg1"/>
              </a:solidFill>
              <a:latin typeface="Arial" panose="020B0604020202020204" pitchFamily="34" charset="0"/>
              <a:ea typeface="Lato"/>
              <a:cs typeface="Arial" panose="020B0604020202020204" pitchFamily="34" charset="0"/>
              <a:sym typeface="Lato"/>
            </a:endParaRPr>
          </a:p>
        </p:txBody>
      </p:sp>
      <p:sp>
        <p:nvSpPr>
          <p:cNvPr id="10" name="Oval 9">
            <a:extLst>
              <a:ext uri="{FF2B5EF4-FFF2-40B4-BE49-F238E27FC236}">
                <a16:creationId xmlns:a16="http://schemas.microsoft.com/office/drawing/2014/main" id="{EE358F68-E59A-B16A-A8E5-148CC2B2F201}"/>
              </a:ext>
            </a:extLst>
          </p:cNvPr>
          <p:cNvSpPr/>
          <p:nvPr/>
        </p:nvSpPr>
        <p:spPr>
          <a:xfrm>
            <a:off x="3521951" y="1114954"/>
            <a:ext cx="1941206" cy="766864"/>
          </a:xfrm>
          <a:prstGeom prst="ellipse">
            <a:avLst/>
          </a:prstGeom>
          <a:solidFill>
            <a:schemeClr val="accent3">
              <a:lumMod val="40000"/>
              <a:lumOff val="60000"/>
            </a:schemeClr>
          </a:solidFill>
          <a:ln>
            <a:solidFill>
              <a:schemeClr val="tx1">
                <a:lumMod val="85000"/>
                <a:lumOff val="15000"/>
              </a:schemeClr>
            </a:solidFill>
          </a:ln>
          <a:effectLst>
            <a:outerShdw blurRad="101600" dist="762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panose="020B0604020202020204" pitchFamily="34" charset="0"/>
                <a:ea typeface="Lato"/>
                <a:cs typeface="Arial" panose="020B0604020202020204" pitchFamily="34" charset="0"/>
                <a:sym typeface="Lato"/>
              </a:rPr>
              <a:t>Shareholders (own shares in the Pty Ltd)</a:t>
            </a:r>
          </a:p>
        </p:txBody>
      </p:sp>
      <p:sp>
        <p:nvSpPr>
          <p:cNvPr id="23" name="Oval 22">
            <a:extLst>
              <a:ext uri="{FF2B5EF4-FFF2-40B4-BE49-F238E27FC236}">
                <a16:creationId xmlns:a16="http://schemas.microsoft.com/office/drawing/2014/main" id="{BD60018C-1EF7-98FA-1872-BEB82E6976F7}"/>
              </a:ext>
            </a:extLst>
          </p:cNvPr>
          <p:cNvSpPr/>
          <p:nvPr/>
        </p:nvSpPr>
        <p:spPr>
          <a:xfrm>
            <a:off x="532563" y="2250833"/>
            <a:ext cx="1899452" cy="1816521"/>
          </a:xfrm>
          <a:prstGeom prst="ellipse">
            <a:avLst/>
          </a:prstGeom>
          <a:solidFill>
            <a:schemeClr val="bg1"/>
          </a:solidFill>
          <a:ln>
            <a:solidFill>
              <a:schemeClr val="tx1">
                <a:lumMod val="65000"/>
                <a:lumOff val="35000"/>
              </a:schemeClr>
            </a:solidFill>
          </a:ln>
          <a:effectLst>
            <a:outerShdw blurRad="101600" dist="889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200" dirty="0">
                <a:solidFill>
                  <a:schemeClr val="tx1"/>
                </a:solidFill>
                <a:latin typeface="Arial" panose="020B0604020202020204" pitchFamily="34" charset="0"/>
                <a:ea typeface="Lato"/>
                <a:cs typeface="Arial" panose="020B0604020202020204" pitchFamily="34" charset="0"/>
                <a:sym typeface="Lato"/>
              </a:rPr>
              <a:t>Director(s) (exercise all of the powers of the </a:t>
            </a:r>
            <a:br>
              <a:rPr lang="en-AU" sz="1200" dirty="0">
                <a:solidFill>
                  <a:schemeClr val="tx1"/>
                </a:solidFill>
                <a:latin typeface="Arial" panose="020B0604020202020204" pitchFamily="34" charset="0"/>
                <a:ea typeface="Lato"/>
                <a:cs typeface="Arial" panose="020B0604020202020204" pitchFamily="34" charset="0"/>
                <a:sym typeface="Lato"/>
              </a:rPr>
            </a:br>
            <a:r>
              <a:rPr lang="en-AU" sz="1200" dirty="0">
                <a:solidFill>
                  <a:schemeClr val="tx1"/>
                </a:solidFill>
                <a:latin typeface="Arial" panose="020B0604020202020204" pitchFamily="34" charset="0"/>
                <a:ea typeface="Lato"/>
                <a:cs typeface="Arial" panose="020B0604020202020204" pitchFamily="34" charset="0"/>
                <a:sym typeface="Lato"/>
              </a:rPr>
              <a:t>Pty Ltd other than those which must be exercised by shareholders)</a:t>
            </a:r>
          </a:p>
        </p:txBody>
      </p:sp>
      <p:sp>
        <p:nvSpPr>
          <p:cNvPr id="30" name="TextBox 29">
            <a:extLst>
              <a:ext uri="{FF2B5EF4-FFF2-40B4-BE49-F238E27FC236}">
                <a16:creationId xmlns:a16="http://schemas.microsoft.com/office/drawing/2014/main" id="{ABFBE3BB-3E53-BCDD-F756-E459D2F1FC6B}"/>
              </a:ext>
            </a:extLst>
          </p:cNvPr>
          <p:cNvSpPr txBox="1"/>
          <p:nvPr/>
        </p:nvSpPr>
        <p:spPr>
          <a:xfrm>
            <a:off x="6812783" y="1114954"/>
            <a:ext cx="4609951" cy="2952400"/>
          </a:xfrm>
          <a:prstGeom prst="rect">
            <a:avLst/>
          </a:prstGeom>
          <a:noFill/>
          <a:ln>
            <a:solidFill>
              <a:schemeClr val="tx2"/>
            </a:solidFill>
          </a:ln>
        </p:spPr>
        <p:txBody>
          <a:bodyPr wrap="square" lIns="144000" tIns="108000" rIns="180000" bIns="144000" rtlCol="0">
            <a:noAutofit/>
          </a:bodyPr>
          <a:lstStyle/>
          <a:p>
            <a:pPr lvl="0" algn="l" defTabSz="488950" rtl="0" eaLnBrk="1" latinLnBrk="0" hangingPunct="1">
              <a:lnSpc>
                <a:spcPts val="1700"/>
              </a:lnSpc>
              <a:spcBef>
                <a:spcPts val="500"/>
              </a:spcBef>
            </a:pPr>
            <a:r>
              <a:rPr lang="en-AU" sz="1400" b="1" kern="1200" dirty="0">
                <a:solidFill>
                  <a:schemeClr val="tx2"/>
                </a:solidFill>
                <a:latin typeface="+mn-lt"/>
                <a:ea typeface="+mn-ea"/>
                <a:cs typeface="+mn-cs"/>
              </a:rPr>
              <a:t>Overview and key features </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Most common for-profit corporate structure.</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Private company with limited liability.  </a:t>
            </a:r>
          </a:p>
          <a:p>
            <a:pPr marL="180975" indent="-180975" defTabSz="488950">
              <a:lnSpc>
                <a:spcPts val="1700"/>
              </a:lnSpc>
              <a:spcBef>
                <a:spcPts val="500"/>
              </a:spcBef>
              <a:buClr>
                <a:schemeClr val="tx1">
                  <a:lumMod val="85000"/>
                  <a:lumOff val="15000"/>
                </a:schemeClr>
              </a:buClr>
              <a:buSzPct val="80000"/>
              <a:buFont typeface="Wingdings" panose="05000000000000000000" pitchFamily="2" charset="2"/>
              <a:buChar char="n"/>
              <a:defRPr/>
            </a:pPr>
            <a:r>
              <a:rPr lang="en-AU" sz="1200" dirty="0"/>
              <a:t>Can issue shares.</a:t>
            </a:r>
          </a:p>
          <a:p>
            <a:pPr marL="180975" indent="-180975" defTabSz="488950">
              <a:lnSpc>
                <a:spcPts val="1700"/>
              </a:lnSpc>
              <a:spcBef>
                <a:spcPts val="500"/>
              </a:spcBef>
              <a:buClr>
                <a:schemeClr val="tx1">
                  <a:lumMod val="85000"/>
                  <a:lumOff val="15000"/>
                </a:schemeClr>
              </a:buClr>
              <a:buSzPct val="80000"/>
              <a:buFont typeface="Wingdings" panose="05000000000000000000" pitchFamily="2" charset="2"/>
              <a:buChar char="n"/>
              <a:defRPr/>
            </a:pPr>
            <a:r>
              <a:rPr lang="en-AU" sz="1200" dirty="0"/>
              <a:t>Can distribute profits to shareholders.</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Must have a minimum of one director and one shareholder.</a:t>
            </a:r>
          </a:p>
          <a:p>
            <a:pPr marL="180975" indent="-180975" defTabSz="488950">
              <a:lnSpc>
                <a:spcPts val="1700"/>
              </a:lnSpc>
              <a:spcBef>
                <a:spcPts val="500"/>
              </a:spcBef>
              <a:buClr>
                <a:schemeClr val="tx1">
                  <a:lumMod val="85000"/>
                  <a:lumOff val="15000"/>
                </a:schemeClr>
              </a:buClr>
              <a:buSzPct val="80000"/>
              <a:buFont typeface="Wingdings" panose="05000000000000000000" pitchFamily="2" charset="2"/>
              <a:buChar char="n"/>
              <a:defRPr/>
            </a:pPr>
            <a:r>
              <a:rPr lang="en-AU" sz="1200" dirty="0"/>
              <a:t>Has legal personhood and perpetual succession.</a:t>
            </a:r>
          </a:p>
          <a:p>
            <a:pPr marL="180975" indent="-180975" defTabSz="488950">
              <a:lnSpc>
                <a:spcPts val="1700"/>
              </a:lnSpc>
              <a:spcBef>
                <a:spcPts val="500"/>
              </a:spcBef>
              <a:buClr>
                <a:schemeClr val="tx1">
                  <a:lumMod val="85000"/>
                  <a:lumOff val="15000"/>
                </a:schemeClr>
              </a:buClr>
              <a:buSzPct val="80000"/>
              <a:buFont typeface="Wingdings" panose="05000000000000000000" pitchFamily="2" charset="2"/>
              <a:buChar char="n"/>
              <a:defRPr/>
            </a:pPr>
            <a:r>
              <a:rPr lang="en-AU" sz="1200" dirty="0"/>
              <a:t>Must convert to a public company if more than </a:t>
            </a:r>
            <a:br>
              <a:rPr lang="en-AU" sz="1200" dirty="0"/>
            </a:br>
            <a:r>
              <a:rPr lang="en-AU" sz="1200" dirty="0"/>
              <a:t>50 non-employee shareholders. </a:t>
            </a:r>
          </a:p>
          <a:p>
            <a:pPr marL="180975" indent="-180975" defTabSz="488950">
              <a:lnSpc>
                <a:spcPts val="1700"/>
              </a:lnSpc>
              <a:spcBef>
                <a:spcPts val="500"/>
              </a:spcBef>
              <a:buClr>
                <a:schemeClr val="tx1">
                  <a:lumMod val="85000"/>
                  <a:lumOff val="15000"/>
                </a:schemeClr>
              </a:buClr>
              <a:buSzPct val="80000"/>
              <a:buFont typeface="Wingdings" panose="05000000000000000000" pitchFamily="2" charset="2"/>
              <a:buChar char="n"/>
              <a:defRPr/>
            </a:pPr>
            <a:r>
              <a:rPr lang="en-AU" sz="1200" dirty="0"/>
              <a:t>Can seek public benefit certifications.</a:t>
            </a:r>
          </a:p>
        </p:txBody>
      </p:sp>
      <p:sp>
        <p:nvSpPr>
          <p:cNvPr id="8" name="TextBox 7">
            <a:extLst>
              <a:ext uri="{FF2B5EF4-FFF2-40B4-BE49-F238E27FC236}">
                <a16:creationId xmlns:a16="http://schemas.microsoft.com/office/drawing/2014/main" id="{6DE94205-BDAB-B269-04C5-2A8EB83130AA}"/>
              </a:ext>
            </a:extLst>
          </p:cNvPr>
          <p:cNvSpPr txBox="1"/>
          <p:nvPr/>
        </p:nvSpPr>
        <p:spPr>
          <a:xfrm>
            <a:off x="3239815" y="4697625"/>
            <a:ext cx="8182919" cy="1431714"/>
          </a:xfrm>
          <a:prstGeom prst="rect">
            <a:avLst/>
          </a:prstGeom>
          <a:solidFill>
            <a:schemeClr val="accent4">
              <a:lumMod val="20000"/>
              <a:lumOff val="80000"/>
            </a:schemeClr>
          </a:solidFill>
        </p:spPr>
        <p:txBody>
          <a:bodyPr wrap="square" lIns="144000" tIns="144000" rIns="144000" bIns="72000" rtlCol="0">
            <a:noAutofit/>
          </a:bodyPr>
          <a:lstStyle/>
          <a:p>
            <a:pPr>
              <a:lnSpc>
                <a:spcPts val="1600"/>
              </a:lnSpc>
              <a:spcAft>
                <a:spcPts val="900"/>
              </a:spcAft>
            </a:pPr>
            <a:r>
              <a:rPr lang="en-AU" sz="1200" dirty="0"/>
              <a:t>A Pty Ltd is the most common corporate structure.  Many Pty Ltds are small, closely-owned entities.  </a:t>
            </a:r>
            <a:br>
              <a:rPr lang="en-AU" sz="1200" dirty="0"/>
            </a:br>
            <a:r>
              <a:rPr lang="en-AU" sz="1200" dirty="0"/>
              <a:t>In the for-purpose space, </a:t>
            </a:r>
            <a:r>
              <a:rPr lang="en-AU" sz="1200" dirty="0">
                <a:hlinkClick r:id="rId3"/>
              </a:rPr>
              <a:t>Sobah Beverages</a:t>
            </a:r>
            <a:r>
              <a:rPr lang="en-AU" sz="1200" dirty="0"/>
              <a:t>, </a:t>
            </a:r>
            <a:r>
              <a:rPr lang="en-AU" sz="1200" dirty="0">
                <a:hlinkClick r:id="rId4"/>
              </a:rPr>
              <a:t>KeepCup</a:t>
            </a:r>
            <a:r>
              <a:rPr lang="en-AU" sz="1200" dirty="0"/>
              <a:t> and </a:t>
            </a:r>
            <a:r>
              <a:rPr lang="en-AU" sz="1200" dirty="0">
                <a:hlinkClick r:id="rId5"/>
              </a:rPr>
              <a:t>Who Gives a Crap</a:t>
            </a:r>
            <a:r>
              <a:rPr lang="en-AU" sz="1200" dirty="0"/>
              <a:t> are all structured as Pty Ltds.  KeepCup and Who Gives a Crap are certified B Corps, and the latter is also a certified social enterprise.  </a:t>
            </a:r>
          </a:p>
          <a:p>
            <a:pPr>
              <a:lnSpc>
                <a:spcPts val="1600"/>
              </a:lnSpc>
              <a:spcAft>
                <a:spcPts val="900"/>
              </a:spcAft>
            </a:pPr>
            <a:r>
              <a:rPr lang="en-AU" sz="1200" dirty="0"/>
              <a:t>Many for-purpose organisations using a Pty Ltd structure have a charitable arm, </a:t>
            </a:r>
            <a:br>
              <a:rPr lang="en-AU" sz="1200" dirty="0"/>
            </a:br>
            <a:r>
              <a:rPr lang="en-AU" sz="1200" dirty="0"/>
              <a:t>including </a:t>
            </a:r>
            <a:r>
              <a:rPr lang="en-AU" sz="1200" dirty="0">
                <a:hlinkClick r:id="rId6"/>
              </a:rPr>
              <a:t>PlateitForward</a:t>
            </a:r>
            <a:r>
              <a:rPr lang="en-AU" sz="1200" dirty="0"/>
              <a:t>, </a:t>
            </a:r>
            <a:r>
              <a:rPr lang="en-AU" sz="1200" dirty="0">
                <a:hlinkClick r:id="rId7"/>
              </a:rPr>
              <a:t>Two Good Co</a:t>
            </a:r>
            <a:r>
              <a:rPr lang="en-AU" sz="1200" dirty="0"/>
              <a:t> and </a:t>
            </a:r>
            <a:r>
              <a:rPr lang="en-AU" sz="1200" dirty="0">
                <a:hlinkClick r:id="rId8"/>
              </a:rPr>
              <a:t>Meals with Impact</a:t>
            </a:r>
            <a:r>
              <a:rPr lang="en-AU" sz="1200" dirty="0"/>
              <a:t>.</a:t>
            </a:r>
          </a:p>
        </p:txBody>
      </p:sp>
      <p:sp>
        <p:nvSpPr>
          <p:cNvPr id="2" name="TextBox 1">
            <a:extLst>
              <a:ext uri="{FF2B5EF4-FFF2-40B4-BE49-F238E27FC236}">
                <a16:creationId xmlns:a16="http://schemas.microsoft.com/office/drawing/2014/main" id="{2B3FFC5B-4A03-C662-A2BB-F0446ED28BC6}"/>
              </a:ext>
            </a:extLst>
          </p:cNvPr>
          <p:cNvSpPr txBox="1"/>
          <p:nvPr/>
        </p:nvSpPr>
        <p:spPr>
          <a:xfrm>
            <a:off x="3239815" y="4367552"/>
            <a:ext cx="1584000" cy="330072"/>
          </a:xfrm>
          <a:prstGeom prst="rect">
            <a:avLst/>
          </a:prstGeom>
          <a:solidFill>
            <a:schemeClr val="tx2"/>
          </a:solidFill>
        </p:spPr>
        <p:txBody>
          <a:bodyPr wrap="square" lIns="108000" tIns="72000" rIns="36000" bIns="72000" rtlCol="0">
            <a:spAutoFit/>
          </a:bodyPr>
          <a:lstStyle/>
          <a:p>
            <a:pPr>
              <a:spcAft>
                <a:spcPts val="900"/>
              </a:spcAft>
            </a:pPr>
            <a:r>
              <a:rPr lang="en-AU" sz="1200" b="1" dirty="0">
                <a:solidFill>
                  <a:schemeClr val="bg1"/>
                </a:solidFill>
              </a:rPr>
              <a:t>Practical examples</a:t>
            </a:r>
            <a:endParaRPr lang="en-AU" sz="1200" dirty="0">
              <a:solidFill>
                <a:schemeClr val="bg1"/>
              </a:solidFill>
            </a:endParaRPr>
          </a:p>
        </p:txBody>
      </p:sp>
    </p:spTree>
    <p:extLst>
      <p:ext uri="{BB962C8B-B14F-4D97-AF65-F5344CB8AC3E}">
        <p14:creationId xmlns:p14="http://schemas.microsoft.com/office/powerpoint/2010/main" val="1278517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E6141-4814-04B2-B022-62A5FB207803}"/>
              </a:ext>
            </a:extLst>
          </p:cNvPr>
          <p:cNvSpPr>
            <a:spLocks noGrp="1"/>
          </p:cNvSpPr>
          <p:nvPr>
            <p:ph type="title"/>
          </p:nvPr>
        </p:nvSpPr>
        <p:spPr>
          <a:xfrm>
            <a:off x="418394" y="368349"/>
            <a:ext cx="11473200" cy="830263"/>
          </a:xfrm>
        </p:spPr>
        <p:txBody>
          <a:bodyPr>
            <a:normAutofit/>
          </a:bodyPr>
          <a:lstStyle/>
          <a:p>
            <a:r>
              <a:rPr lang="en-AU" dirty="0"/>
              <a:t>Company limited by guarantee (CLG)</a:t>
            </a:r>
          </a:p>
        </p:txBody>
      </p:sp>
      <p:cxnSp>
        <p:nvCxnSpPr>
          <p:cNvPr id="2" name="Straight Arrow Connector 1">
            <a:extLst>
              <a:ext uri="{FF2B5EF4-FFF2-40B4-BE49-F238E27FC236}">
                <a16:creationId xmlns:a16="http://schemas.microsoft.com/office/drawing/2014/main" id="{F880A270-5B63-29BB-9695-264B89D50746}"/>
              </a:ext>
            </a:extLst>
          </p:cNvPr>
          <p:cNvCxnSpPr>
            <a:cxnSpLocks/>
            <a:stCxn id="14" idx="6"/>
            <a:endCxn id="6" idx="1"/>
          </p:cNvCxnSpPr>
          <p:nvPr/>
        </p:nvCxnSpPr>
        <p:spPr>
          <a:xfrm>
            <a:off x="2432015" y="3159094"/>
            <a:ext cx="8078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91DD4-23F5-3F39-FCCF-F348D3F81052}"/>
              </a:ext>
            </a:extLst>
          </p:cNvPr>
          <p:cNvCxnSpPr>
            <a:cxnSpLocks/>
          </p:cNvCxnSpPr>
          <p:nvPr/>
        </p:nvCxnSpPr>
        <p:spPr>
          <a:xfrm>
            <a:off x="4492554" y="1590360"/>
            <a:ext cx="0" cy="982758"/>
          </a:xfrm>
          <a:prstGeom prst="straightConnector1">
            <a:avLst/>
          </a:prstGeom>
          <a:ln>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Google Shape;145;p22">
            <a:extLst>
              <a:ext uri="{FF2B5EF4-FFF2-40B4-BE49-F238E27FC236}">
                <a16:creationId xmlns:a16="http://schemas.microsoft.com/office/drawing/2014/main" id="{D05D0A15-6A4B-0F92-2F81-3932B68D9C51}"/>
              </a:ext>
            </a:extLst>
          </p:cNvPr>
          <p:cNvSpPr txBox="1"/>
          <p:nvPr/>
        </p:nvSpPr>
        <p:spPr>
          <a:xfrm>
            <a:off x="3239815" y="2250833"/>
            <a:ext cx="2505479" cy="1816521"/>
          </a:xfrm>
          <a:prstGeom prst="rect">
            <a:avLst/>
          </a:prstGeom>
          <a:solidFill>
            <a:schemeClr val="tx1">
              <a:lumMod val="75000"/>
              <a:lumOff val="25000"/>
            </a:schemeClr>
          </a:solidFill>
          <a:ln>
            <a:noFill/>
          </a:ln>
        </p:spPr>
        <p:txBody>
          <a:bodyPr spcFirstLastPara="1" wrap="square" lIns="121900" tIns="121900" rIns="121900" bIns="121900" anchor="t" anchorCtr="0">
            <a:noAutofit/>
          </a:bodyPr>
          <a:lstStyle/>
          <a:p>
            <a:pPr algn="ctr">
              <a:lnSpc>
                <a:spcPts val="1800"/>
              </a:lnSpc>
            </a:pPr>
            <a:r>
              <a:rPr lang="en-AU" sz="1200" b="1" dirty="0">
                <a:solidFill>
                  <a:schemeClr val="bg1"/>
                </a:solidFill>
                <a:latin typeface="Arial" panose="020B0604020202020204" pitchFamily="34" charset="0"/>
                <a:ea typeface="Lato"/>
                <a:cs typeface="Arial" panose="020B0604020202020204" pitchFamily="34" charset="0"/>
                <a:sym typeface="Lato"/>
              </a:rPr>
              <a:t>Company limited by guarantee (</a:t>
            </a:r>
            <a:r>
              <a:rPr lang="en-AU" sz="1200" b="1" dirty="0" err="1">
                <a:solidFill>
                  <a:schemeClr val="bg1"/>
                </a:solidFill>
                <a:latin typeface="Arial" panose="020B0604020202020204" pitchFamily="34" charset="0"/>
                <a:ea typeface="Lato"/>
                <a:cs typeface="Arial" panose="020B0604020202020204" pitchFamily="34" charset="0"/>
                <a:sym typeface="Lato"/>
              </a:rPr>
              <a:t>CLG</a:t>
            </a:r>
            <a:r>
              <a:rPr lang="en-AU" sz="1200" b="1" dirty="0">
                <a:solidFill>
                  <a:schemeClr val="bg1"/>
                </a:solidFill>
                <a:latin typeface="Arial" panose="020B0604020202020204" pitchFamily="34" charset="0"/>
                <a:ea typeface="Lato"/>
                <a:cs typeface="Arial" panose="020B0604020202020204" pitchFamily="34" charset="0"/>
                <a:sym typeface="Lato"/>
              </a:rPr>
              <a:t>)</a:t>
            </a:r>
          </a:p>
          <a:p>
            <a:pPr algn="ctr">
              <a:lnSpc>
                <a:spcPts val="1800"/>
              </a:lnSpc>
            </a:pPr>
            <a:endParaRPr lang="en-AU" sz="1200" b="1" dirty="0">
              <a:solidFill>
                <a:schemeClr val="bg1"/>
              </a:solidFill>
              <a:latin typeface="Arial" panose="020B0604020202020204" pitchFamily="34" charset="0"/>
              <a:ea typeface="Lato"/>
              <a:cs typeface="Arial" panose="020B0604020202020204" pitchFamily="34" charset="0"/>
              <a:sym typeface="Lato"/>
            </a:endParaRPr>
          </a:p>
          <a:p>
            <a:pPr algn="ctr">
              <a:lnSpc>
                <a:spcPts val="1800"/>
              </a:lnSpc>
            </a:pPr>
            <a:r>
              <a:rPr lang="en-AU" sz="1200" dirty="0">
                <a:solidFill>
                  <a:schemeClr val="bg1"/>
                </a:solidFill>
                <a:latin typeface="Arial" panose="020B0604020202020204" pitchFamily="34" charset="0"/>
                <a:ea typeface="Lato"/>
                <a:cs typeface="Arial" panose="020B0604020202020204" pitchFamily="34" charset="0"/>
                <a:sym typeface="Lato"/>
              </a:rPr>
              <a:t>(If the </a:t>
            </a:r>
            <a:r>
              <a:rPr lang="en-AU" sz="1200" dirty="0" err="1">
                <a:solidFill>
                  <a:schemeClr val="bg1"/>
                </a:solidFill>
                <a:latin typeface="Arial" panose="020B0604020202020204" pitchFamily="34" charset="0"/>
                <a:ea typeface="Lato"/>
                <a:cs typeface="Arial" panose="020B0604020202020204" pitchFamily="34" charset="0"/>
                <a:sym typeface="Lato"/>
              </a:rPr>
              <a:t>CLG</a:t>
            </a:r>
            <a:r>
              <a:rPr lang="en-AU" sz="1200" dirty="0">
                <a:solidFill>
                  <a:schemeClr val="bg1"/>
                </a:solidFill>
                <a:latin typeface="Arial" panose="020B0604020202020204" pitchFamily="34" charset="0"/>
                <a:ea typeface="Lato"/>
                <a:cs typeface="Arial" panose="020B0604020202020204" pitchFamily="34" charset="0"/>
                <a:sym typeface="Lato"/>
              </a:rPr>
              <a:t> has a charitable mission, it may seek charity registration and tax concessions)</a:t>
            </a:r>
            <a:br>
              <a:rPr lang="en-AU" sz="1200" dirty="0">
                <a:solidFill>
                  <a:schemeClr val="bg1"/>
                </a:solidFill>
                <a:latin typeface="Arial" panose="020B0604020202020204" pitchFamily="34" charset="0"/>
                <a:ea typeface="Lato"/>
                <a:cs typeface="Arial" panose="020B0604020202020204" pitchFamily="34" charset="0"/>
                <a:sym typeface="Lato"/>
              </a:rPr>
            </a:br>
            <a:r>
              <a:rPr lang="en-AU" sz="1200" dirty="0">
                <a:solidFill>
                  <a:schemeClr val="bg1"/>
                </a:solidFill>
                <a:latin typeface="Arial" panose="020B0604020202020204" pitchFamily="34" charset="0"/>
                <a:ea typeface="Lato"/>
                <a:cs typeface="Arial" panose="020B0604020202020204" pitchFamily="34" charset="0"/>
                <a:sym typeface="Lato"/>
              </a:rPr>
              <a:t> </a:t>
            </a:r>
            <a:br>
              <a:rPr lang="en-AU" sz="1200" dirty="0">
                <a:solidFill>
                  <a:schemeClr val="bg1"/>
                </a:solidFill>
                <a:latin typeface="Arial" panose="020B0604020202020204" pitchFamily="34" charset="0"/>
                <a:ea typeface="Lato"/>
                <a:cs typeface="Arial" panose="020B0604020202020204" pitchFamily="34" charset="0"/>
                <a:sym typeface="Lato"/>
              </a:rPr>
            </a:br>
            <a:endParaRPr lang="en-AU" sz="1200" dirty="0">
              <a:solidFill>
                <a:schemeClr val="bg1"/>
              </a:solidFill>
              <a:latin typeface="Arial" panose="020B0604020202020204" pitchFamily="34" charset="0"/>
              <a:ea typeface="Lato"/>
              <a:cs typeface="Arial" panose="020B0604020202020204" pitchFamily="34" charset="0"/>
              <a:sym typeface="Lato"/>
            </a:endParaRPr>
          </a:p>
        </p:txBody>
      </p:sp>
      <p:sp>
        <p:nvSpPr>
          <p:cNvPr id="13" name="Oval 12">
            <a:extLst>
              <a:ext uri="{FF2B5EF4-FFF2-40B4-BE49-F238E27FC236}">
                <a16:creationId xmlns:a16="http://schemas.microsoft.com/office/drawing/2014/main" id="{FE152365-6A61-55F9-9BAE-C7A7E34B1FB8}"/>
              </a:ext>
            </a:extLst>
          </p:cNvPr>
          <p:cNvSpPr/>
          <p:nvPr/>
        </p:nvSpPr>
        <p:spPr>
          <a:xfrm>
            <a:off x="3521951" y="1114954"/>
            <a:ext cx="1941206" cy="766864"/>
          </a:xfrm>
          <a:prstGeom prst="ellipse">
            <a:avLst/>
          </a:prstGeom>
          <a:solidFill>
            <a:schemeClr val="accent1">
              <a:lumMod val="40000"/>
              <a:lumOff val="60000"/>
            </a:schemeClr>
          </a:solidFill>
          <a:ln>
            <a:solidFill>
              <a:schemeClr val="tx1">
                <a:lumMod val="85000"/>
                <a:lumOff val="15000"/>
              </a:schemeClr>
            </a:solidFill>
          </a:ln>
          <a:effectLst>
            <a:outerShdw blurRad="101600" dist="762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panose="020B0604020202020204" pitchFamily="34" charset="0"/>
                <a:ea typeface="Lato"/>
                <a:cs typeface="Arial" panose="020B0604020202020204" pitchFamily="34" charset="0"/>
                <a:sym typeface="Lato"/>
              </a:rPr>
              <a:t>Members </a:t>
            </a:r>
            <a:br>
              <a:rPr lang="en-AU" sz="1200" dirty="0">
                <a:solidFill>
                  <a:schemeClr val="tx1"/>
                </a:solidFill>
                <a:latin typeface="Arial" panose="020B0604020202020204" pitchFamily="34" charset="0"/>
                <a:ea typeface="Lato"/>
                <a:cs typeface="Arial" panose="020B0604020202020204" pitchFamily="34" charset="0"/>
                <a:sym typeface="Lato"/>
              </a:rPr>
            </a:br>
            <a:r>
              <a:rPr lang="en-AU" sz="1200" dirty="0">
                <a:solidFill>
                  <a:schemeClr val="tx1"/>
                </a:solidFill>
                <a:latin typeface="Arial" panose="020B0604020202020204" pitchFamily="34" charset="0"/>
                <a:ea typeface="Lato"/>
                <a:cs typeface="Arial" panose="020B0604020202020204" pitchFamily="34" charset="0"/>
                <a:sym typeface="Lato"/>
              </a:rPr>
              <a:t>(the ‘controllers’ of the </a:t>
            </a:r>
            <a:r>
              <a:rPr lang="en-AU" sz="1200" dirty="0" err="1">
                <a:solidFill>
                  <a:schemeClr val="tx1"/>
                </a:solidFill>
                <a:latin typeface="Arial" panose="020B0604020202020204" pitchFamily="34" charset="0"/>
                <a:ea typeface="Lato"/>
                <a:cs typeface="Arial" panose="020B0604020202020204" pitchFamily="34" charset="0"/>
                <a:sym typeface="Lato"/>
              </a:rPr>
              <a:t>CLG</a:t>
            </a:r>
            <a:r>
              <a:rPr lang="en-AU" sz="1200" dirty="0">
                <a:solidFill>
                  <a:schemeClr val="tx1"/>
                </a:solidFill>
                <a:latin typeface="Arial" panose="020B0604020202020204" pitchFamily="34" charset="0"/>
                <a:ea typeface="Lato"/>
                <a:cs typeface="Arial" panose="020B0604020202020204" pitchFamily="34" charset="0"/>
                <a:sym typeface="Lato"/>
              </a:rPr>
              <a:t>)</a:t>
            </a:r>
          </a:p>
        </p:txBody>
      </p:sp>
      <p:sp>
        <p:nvSpPr>
          <p:cNvPr id="14" name="Oval 13">
            <a:extLst>
              <a:ext uri="{FF2B5EF4-FFF2-40B4-BE49-F238E27FC236}">
                <a16:creationId xmlns:a16="http://schemas.microsoft.com/office/drawing/2014/main" id="{61D89900-0F6D-4A81-1B9E-136D09C93B12}"/>
              </a:ext>
            </a:extLst>
          </p:cNvPr>
          <p:cNvSpPr/>
          <p:nvPr/>
        </p:nvSpPr>
        <p:spPr>
          <a:xfrm>
            <a:off x="532563" y="2250833"/>
            <a:ext cx="1899452" cy="1816521"/>
          </a:xfrm>
          <a:prstGeom prst="ellipse">
            <a:avLst/>
          </a:prstGeom>
          <a:solidFill>
            <a:schemeClr val="bg1"/>
          </a:solidFill>
          <a:ln>
            <a:solidFill>
              <a:schemeClr val="tx1">
                <a:lumMod val="65000"/>
                <a:lumOff val="35000"/>
              </a:schemeClr>
            </a:solidFill>
          </a:ln>
          <a:effectLst>
            <a:outerShdw blurRad="101600" dist="889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200" dirty="0">
                <a:solidFill>
                  <a:schemeClr val="tx1"/>
                </a:solidFill>
                <a:latin typeface="Arial" panose="020B0604020202020204" pitchFamily="34" charset="0"/>
                <a:ea typeface="Lato"/>
                <a:cs typeface="Arial" panose="020B0604020202020204" pitchFamily="34" charset="0"/>
                <a:sym typeface="Lato"/>
              </a:rPr>
              <a:t>Board of directors (exercises all of the powers of the </a:t>
            </a:r>
            <a:r>
              <a:rPr lang="en-AU" sz="1200" dirty="0" err="1">
                <a:solidFill>
                  <a:schemeClr val="tx1"/>
                </a:solidFill>
                <a:latin typeface="Arial" panose="020B0604020202020204" pitchFamily="34" charset="0"/>
                <a:ea typeface="Lato"/>
                <a:cs typeface="Arial" panose="020B0604020202020204" pitchFamily="34" charset="0"/>
                <a:sym typeface="Lato"/>
              </a:rPr>
              <a:t>CLG</a:t>
            </a:r>
            <a:r>
              <a:rPr lang="en-AU" sz="1200" dirty="0">
                <a:solidFill>
                  <a:schemeClr val="tx1"/>
                </a:solidFill>
                <a:latin typeface="Arial" panose="020B0604020202020204" pitchFamily="34" charset="0"/>
                <a:ea typeface="Lato"/>
                <a:cs typeface="Arial" panose="020B0604020202020204" pitchFamily="34" charset="0"/>
                <a:sym typeface="Lato"/>
              </a:rPr>
              <a:t> other than those which must be exercised by members)</a:t>
            </a:r>
          </a:p>
        </p:txBody>
      </p:sp>
      <p:sp>
        <p:nvSpPr>
          <p:cNvPr id="15" name="TextBox 14">
            <a:extLst>
              <a:ext uri="{FF2B5EF4-FFF2-40B4-BE49-F238E27FC236}">
                <a16:creationId xmlns:a16="http://schemas.microsoft.com/office/drawing/2014/main" id="{9B7143CB-6364-1CD3-15C8-77AAEE8858F4}"/>
              </a:ext>
            </a:extLst>
          </p:cNvPr>
          <p:cNvSpPr txBox="1"/>
          <p:nvPr/>
        </p:nvSpPr>
        <p:spPr>
          <a:xfrm>
            <a:off x="6812783" y="1114954"/>
            <a:ext cx="4609951" cy="2952400"/>
          </a:xfrm>
          <a:prstGeom prst="rect">
            <a:avLst/>
          </a:prstGeom>
          <a:noFill/>
          <a:ln>
            <a:solidFill>
              <a:schemeClr val="tx2"/>
            </a:solidFill>
          </a:ln>
        </p:spPr>
        <p:txBody>
          <a:bodyPr wrap="square" lIns="144000" tIns="108000" rIns="180000" bIns="144000" rtlCol="0">
            <a:noAutofit/>
          </a:bodyPr>
          <a:lstStyle/>
          <a:p>
            <a:pPr lvl="0" algn="l" defTabSz="488950" rtl="0" eaLnBrk="1" latinLnBrk="0" hangingPunct="1">
              <a:lnSpc>
                <a:spcPts val="1700"/>
              </a:lnSpc>
              <a:spcBef>
                <a:spcPts val="500"/>
              </a:spcBef>
              <a:spcAft>
                <a:spcPts val="600"/>
              </a:spcAft>
            </a:pPr>
            <a:r>
              <a:rPr lang="en-AU" sz="1400" b="1" kern="1200" dirty="0">
                <a:solidFill>
                  <a:schemeClr val="tx2"/>
                </a:solidFill>
                <a:latin typeface="+mn-lt"/>
                <a:ea typeface="+mn-ea"/>
                <a:cs typeface="+mn-cs"/>
              </a:rPr>
              <a:t>Overview and key features </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Most common </a:t>
            </a:r>
            <a:r>
              <a:rPr lang="en-AU" sz="1200" dirty="0" err="1"/>
              <a:t>NFP</a:t>
            </a:r>
            <a:r>
              <a:rPr lang="en-AU" sz="1200" dirty="0"/>
              <a:t> structure</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Member-based</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Member liability limited to the guarantee amount </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Minimum of one member, three directors, one company secretary </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Has legal personhood and perpetual succession.</a:t>
            </a:r>
          </a:p>
          <a:p>
            <a:pPr marL="180975" marR="0" indent="-180975" defTabSz="488950" fontAlgn="auto">
              <a:lnSpc>
                <a:spcPts val="1700"/>
              </a:lnSpc>
              <a:spcBef>
                <a:spcPts val="500"/>
              </a:spcBef>
              <a:buClr>
                <a:schemeClr val="tx1">
                  <a:lumMod val="85000"/>
                  <a:lumOff val="15000"/>
                </a:schemeClr>
              </a:buClr>
              <a:buSzPct val="80000"/>
              <a:buFont typeface="Wingdings" panose="05000000000000000000" pitchFamily="2" charset="2"/>
              <a:buChar char="n"/>
              <a:tabLst/>
              <a:defRPr/>
            </a:pPr>
            <a:r>
              <a:rPr lang="en-AU" sz="1200" dirty="0"/>
              <a:t>Can potentially seek charity registration and </a:t>
            </a:r>
            <a:r>
              <a:rPr lang="en-AU" sz="1200" dirty="0" err="1"/>
              <a:t>DGR</a:t>
            </a:r>
            <a:r>
              <a:rPr lang="en-AU" sz="1200" dirty="0"/>
              <a:t> endorsement. </a:t>
            </a:r>
          </a:p>
        </p:txBody>
      </p:sp>
      <p:sp>
        <p:nvSpPr>
          <p:cNvPr id="16" name="TextBox 15">
            <a:extLst>
              <a:ext uri="{FF2B5EF4-FFF2-40B4-BE49-F238E27FC236}">
                <a16:creationId xmlns:a16="http://schemas.microsoft.com/office/drawing/2014/main" id="{F27977A6-25E9-47BD-4E15-573790BA4309}"/>
              </a:ext>
            </a:extLst>
          </p:cNvPr>
          <p:cNvSpPr txBox="1"/>
          <p:nvPr/>
        </p:nvSpPr>
        <p:spPr>
          <a:xfrm>
            <a:off x="3239815" y="4697625"/>
            <a:ext cx="8182919" cy="1431714"/>
          </a:xfrm>
          <a:prstGeom prst="rect">
            <a:avLst/>
          </a:prstGeom>
          <a:solidFill>
            <a:schemeClr val="accent4">
              <a:lumMod val="20000"/>
              <a:lumOff val="80000"/>
            </a:schemeClr>
          </a:solidFill>
        </p:spPr>
        <p:txBody>
          <a:bodyPr wrap="square" lIns="144000" tIns="108000" rIns="396000" bIns="72000" rtlCol="0">
            <a:noAutofit/>
          </a:bodyPr>
          <a:lstStyle/>
          <a:p>
            <a:pPr>
              <a:lnSpc>
                <a:spcPts val="1600"/>
              </a:lnSpc>
              <a:spcAft>
                <a:spcPts val="900"/>
              </a:spcAft>
            </a:pPr>
            <a:r>
              <a:rPr lang="en-AU" sz="1200" dirty="0"/>
              <a:t>Many of Australia’s largest charities, including </a:t>
            </a:r>
            <a:r>
              <a:rPr lang="en-AU" sz="1200" dirty="0">
                <a:hlinkClick r:id="rId3"/>
              </a:rPr>
              <a:t>The Smith Family</a:t>
            </a:r>
            <a:r>
              <a:rPr lang="en-AU" sz="1200" dirty="0"/>
              <a:t>, </a:t>
            </a:r>
            <a:r>
              <a:rPr lang="en-AU" sz="1200" dirty="0" err="1">
                <a:hlinkClick r:id="rId4"/>
              </a:rPr>
              <a:t>Yourtown</a:t>
            </a:r>
            <a:r>
              <a:rPr lang="en-AU" sz="1200" dirty="0"/>
              <a:t> (which runs the Kid’s Helpline), </a:t>
            </a:r>
            <a:br>
              <a:rPr lang="en-AU" sz="1200" dirty="0"/>
            </a:br>
            <a:r>
              <a:rPr lang="en-AU" sz="1200" dirty="0">
                <a:hlinkClick r:id="rId5"/>
              </a:rPr>
              <a:t>Cancer Council Australia</a:t>
            </a:r>
            <a:r>
              <a:rPr lang="en-AU" sz="1200" dirty="0"/>
              <a:t>, </a:t>
            </a:r>
            <a:r>
              <a:rPr lang="en-AU" sz="1200" dirty="0">
                <a:hlinkClick r:id="rId6"/>
              </a:rPr>
              <a:t>Beyond Blue</a:t>
            </a:r>
            <a:r>
              <a:rPr lang="en-AU" sz="1200" dirty="0"/>
              <a:t> and </a:t>
            </a:r>
            <a:r>
              <a:rPr lang="en-AU" sz="1200" dirty="0">
                <a:hlinkClick r:id="rId7"/>
              </a:rPr>
              <a:t>The Butterfly Foundation </a:t>
            </a:r>
            <a:r>
              <a:rPr lang="en-AU" sz="1200" dirty="0"/>
              <a:t>use </a:t>
            </a:r>
            <a:r>
              <a:rPr lang="en-AU" sz="1200" dirty="0" err="1"/>
              <a:t>CLG</a:t>
            </a:r>
            <a:r>
              <a:rPr lang="en-AU" sz="1200" dirty="0"/>
              <a:t> structures.  A number of </a:t>
            </a:r>
            <a:r>
              <a:rPr lang="en-AU" sz="1200" dirty="0" err="1"/>
              <a:t>NFP</a:t>
            </a:r>
            <a:r>
              <a:rPr lang="en-AU" sz="1200" dirty="0"/>
              <a:t> social enterprises also use a </a:t>
            </a:r>
            <a:r>
              <a:rPr lang="en-AU" sz="1200" dirty="0" err="1"/>
              <a:t>CLG</a:t>
            </a:r>
            <a:r>
              <a:rPr lang="en-AU" sz="1200" dirty="0"/>
              <a:t> structure, including </a:t>
            </a:r>
            <a:r>
              <a:rPr lang="en-AU" sz="1200" dirty="0">
                <a:hlinkClick r:id="rId8"/>
              </a:rPr>
              <a:t>The Bread and Butter Project</a:t>
            </a:r>
            <a:r>
              <a:rPr lang="en-AU" sz="1200" dirty="0"/>
              <a:t> and </a:t>
            </a:r>
            <a:r>
              <a:rPr lang="en-AU" sz="1200" dirty="0">
                <a:hlinkClick r:id="rId9"/>
              </a:rPr>
              <a:t>White Box Enterprises</a:t>
            </a:r>
            <a:r>
              <a:rPr lang="en-AU" sz="1200" dirty="0"/>
              <a:t> (</a:t>
            </a:r>
            <a:r>
              <a:rPr lang="en-AU" sz="1200" b="1" dirty="0" err="1"/>
              <a:t>WBE</a:t>
            </a:r>
            <a:r>
              <a:rPr lang="en-AU" sz="1200" dirty="0"/>
              <a:t>).  </a:t>
            </a:r>
            <a:r>
              <a:rPr lang="en-AU" sz="1200" dirty="0" err="1"/>
              <a:t>WBE</a:t>
            </a:r>
            <a:r>
              <a:rPr lang="en-AU" sz="1200" dirty="0"/>
              <a:t> operates a corporate social enterprise group, as the sole member of a number of </a:t>
            </a:r>
            <a:r>
              <a:rPr lang="en-AU" sz="1200" dirty="0" err="1"/>
              <a:t>CLG</a:t>
            </a:r>
            <a:r>
              <a:rPr lang="en-AU" sz="1200" dirty="0"/>
              <a:t> subsidiaries running various </a:t>
            </a:r>
            <a:r>
              <a:rPr lang="en-AU" sz="1200" dirty="0" err="1"/>
              <a:t>NFP</a:t>
            </a:r>
            <a:r>
              <a:rPr lang="en-AU" sz="1200" dirty="0"/>
              <a:t> work-integrated social enterprise businesses including </a:t>
            </a:r>
            <a:r>
              <a:rPr lang="en-AU" sz="1200" dirty="0">
                <a:hlinkClick r:id="rId10"/>
              </a:rPr>
              <a:t>Beacon Laundry</a:t>
            </a:r>
            <a:r>
              <a:rPr lang="en-AU" sz="1200" dirty="0"/>
              <a:t> and </a:t>
            </a:r>
            <a:r>
              <a:rPr lang="en-AU" sz="1200" dirty="0">
                <a:hlinkClick r:id="rId11"/>
              </a:rPr>
              <a:t>Australian Spatial Analytics</a:t>
            </a:r>
            <a:r>
              <a:rPr lang="en-AU" sz="1200" dirty="0"/>
              <a:t>.</a:t>
            </a:r>
          </a:p>
        </p:txBody>
      </p:sp>
      <p:sp>
        <p:nvSpPr>
          <p:cNvPr id="17" name="TextBox 16">
            <a:extLst>
              <a:ext uri="{FF2B5EF4-FFF2-40B4-BE49-F238E27FC236}">
                <a16:creationId xmlns:a16="http://schemas.microsoft.com/office/drawing/2014/main" id="{844C862A-E76B-3308-B633-090BE3234E8E}"/>
              </a:ext>
            </a:extLst>
          </p:cNvPr>
          <p:cNvSpPr txBox="1"/>
          <p:nvPr/>
        </p:nvSpPr>
        <p:spPr>
          <a:xfrm>
            <a:off x="3239815" y="4367552"/>
            <a:ext cx="1584000" cy="330072"/>
          </a:xfrm>
          <a:prstGeom prst="rect">
            <a:avLst/>
          </a:prstGeom>
          <a:solidFill>
            <a:schemeClr val="tx2"/>
          </a:solidFill>
        </p:spPr>
        <p:txBody>
          <a:bodyPr wrap="square" lIns="108000" tIns="72000" rIns="36000" bIns="72000" rtlCol="0">
            <a:spAutoFit/>
          </a:bodyPr>
          <a:lstStyle/>
          <a:p>
            <a:pPr>
              <a:spcAft>
                <a:spcPts val="900"/>
              </a:spcAft>
            </a:pPr>
            <a:r>
              <a:rPr lang="en-AU" sz="1200" b="1" dirty="0">
                <a:solidFill>
                  <a:schemeClr val="bg1"/>
                </a:solidFill>
              </a:rPr>
              <a:t>Practical examples</a:t>
            </a:r>
            <a:endParaRPr lang="en-AU" sz="1200" dirty="0">
              <a:solidFill>
                <a:schemeClr val="bg1"/>
              </a:solidFill>
            </a:endParaRPr>
          </a:p>
        </p:txBody>
      </p:sp>
    </p:spTree>
    <p:extLst>
      <p:ext uri="{BB962C8B-B14F-4D97-AF65-F5344CB8AC3E}">
        <p14:creationId xmlns:p14="http://schemas.microsoft.com/office/powerpoint/2010/main" val="292531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Business people shaking hands">
            <a:extLst>
              <a:ext uri="{FF2B5EF4-FFF2-40B4-BE49-F238E27FC236}">
                <a16:creationId xmlns:a16="http://schemas.microsoft.com/office/drawing/2014/main" id="{D0CE2CD1-20F2-DBCD-4BE9-DF015495142D}"/>
              </a:ext>
            </a:extLst>
          </p:cNvPr>
          <p:cNvPicPr>
            <a:picLocks noChangeAspect="1"/>
          </p:cNvPicPr>
          <p:nvPr/>
        </p:nvPicPr>
        <p:blipFill>
          <a:blip r:embed="rId3"/>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AD0F506D-6A62-475A-B3A1-557E7D4EC587}"/>
              </a:ext>
            </a:extLst>
          </p:cNvPr>
          <p:cNvSpPr/>
          <p:nvPr/>
        </p:nvSpPr>
        <p:spPr>
          <a:xfrm>
            <a:off x="0" y="908050"/>
            <a:ext cx="12192000" cy="5947406"/>
          </a:xfrm>
          <a:prstGeom prst="rect">
            <a:avLst/>
          </a:prstGeom>
          <a:solidFill>
            <a:srgbClr val="F4F4F5">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itle 4">
            <a:extLst>
              <a:ext uri="{FF2B5EF4-FFF2-40B4-BE49-F238E27FC236}">
                <a16:creationId xmlns:a16="http://schemas.microsoft.com/office/drawing/2014/main" id="{7DB7DF80-A6FF-493B-9BEF-703B0D35BD9E}"/>
              </a:ext>
            </a:extLst>
          </p:cNvPr>
          <p:cNvSpPr>
            <a:spLocks noGrp="1"/>
          </p:cNvSpPr>
          <p:nvPr>
            <p:ph type="title"/>
          </p:nvPr>
        </p:nvSpPr>
        <p:spPr/>
        <p:txBody>
          <a:bodyPr vert="horz" lIns="0" tIns="0" rIns="0" bIns="0" rtlCol="0" anchor="t">
            <a:normAutofit/>
          </a:bodyPr>
          <a:lstStyle/>
          <a:p>
            <a:r>
              <a:rPr lang="en-AU" dirty="0">
                <a:solidFill>
                  <a:schemeClr val="bg1"/>
                </a:solidFill>
              </a:rPr>
              <a:t>Agenda</a:t>
            </a:r>
            <a:r>
              <a:rPr lang="en-AU" dirty="0"/>
              <a:t> </a:t>
            </a:r>
          </a:p>
        </p:txBody>
      </p:sp>
      <p:sp>
        <p:nvSpPr>
          <p:cNvPr id="6" name="Rectangle 5">
            <a:extLst>
              <a:ext uri="{FF2B5EF4-FFF2-40B4-BE49-F238E27FC236}">
                <a16:creationId xmlns:a16="http://schemas.microsoft.com/office/drawing/2014/main" id="{F14357CE-1BE2-404D-9505-5817E908AFD8}"/>
              </a:ext>
            </a:extLst>
          </p:cNvPr>
          <p:cNvSpPr/>
          <p:nvPr/>
        </p:nvSpPr>
        <p:spPr>
          <a:xfrm>
            <a:off x="360000" y="2270712"/>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For profit / </a:t>
            </a:r>
            <a:r>
              <a:rPr lang="en-AU" sz="1400" b="1" dirty="0" err="1">
                <a:solidFill>
                  <a:schemeClr val="tx1"/>
                </a:solidFill>
              </a:rPr>
              <a:t>NFP</a:t>
            </a:r>
            <a:r>
              <a:rPr lang="en-AU" sz="1400" b="1" dirty="0">
                <a:solidFill>
                  <a:schemeClr val="tx1"/>
                </a:solidFill>
              </a:rPr>
              <a:t> decision</a:t>
            </a:r>
          </a:p>
          <a:p>
            <a:pPr algn="ctr">
              <a:lnSpc>
                <a:spcPts val="2000"/>
              </a:lnSpc>
              <a:spcAft>
                <a:spcPts val="400"/>
              </a:spcAft>
            </a:pPr>
            <a:r>
              <a:rPr lang="en-AU" sz="1400" dirty="0">
                <a:solidFill>
                  <a:schemeClr val="tx1"/>
                </a:solidFill>
              </a:rPr>
              <a:t>Structing options </a:t>
            </a:r>
            <a:br>
              <a:rPr lang="en-AU" sz="1400" dirty="0">
                <a:solidFill>
                  <a:schemeClr val="tx1"/>
                </a:solidFill>
              </a:rPr>
            </a:br>
            <a:r>
              <a:rPr lang="en-AU" sz="1400" dirty="0">
                <a:solidFill>
                  <a:schemeClr val="tx1"/>
                </a:solidFill>
              </a:rPr>
              <a:t>and considerations. </a:t>
            </a:r>
            <a:br>
              <a:rPr lang="en-AU" sz="1400" dirty="0">
                <a:solidFill>
                  <a:schemeClr val="tx1"/>
                </a:solidFill>
              </a:rPr>
            </a:br>
            <a:r>
              <a:rPr lang="en-AU" sz="1400" dirty="0">
                <a:solidFill>
                  <a:schemeClr val="tx1"/>
                </a:solidFill>
              </a:rPr>
              <a:t>What is the Impact Investment Continuum? </a:t>
            </a:r>
          </a:p>
          <a:p>
            <a:pPr algn="ctr">
              <a:lnSpc>
                <a:spcPts val="2000"/>
              </a:lnSpc>
              <a:spcAft>
                <a:spcPts val="400"/>
              </a:spcAft>
            </a:pPr>
            <a:endParaRPr lang="en-AU" sz="1400" dirty="0">
              <a:solidFill>
                <a:schemeClr val="tx1"/>
              </a:solidFill>
            </a:endParaRPr>
          </a:p>
        </p:txBody>
      </p:sp>
      <p:sp>
        <p:nvSpPr>
          <p:cNvPr id="8" name="Rectangle 7">
            <a:extLst>
              <a:ext uri="{FF2B5EF4-FFF2-40B4-BE49-F238E27FC236}">
                <a16:creationId xmlns:a16="http://schemas.microsoft.com/office/drawing/2014/main" id="{41EB6304-2724-4A88-AD75-14F55AD25BB1}"/>
              </a:ext>
            </a:extLst>
          </p:cNvPr>
          <p:cNvSpPr/>
          <p:nvPr/>
        </p:nvSpPr>
        <p:spPr>
          <a:xfrm>
            <a:off x="360000" y="5085624"/>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Hybrids</a:t>
            </a:r>
          </a:p>
          <a:p>
            <a:pPr algn="ctr">
              <a:lnSpc>
                <a:spcPts val="2000"/>
              </a:lnSpc>
              <a:spcAft>
                <a:spcPts val="400"/>
              </a:spcAft>
            </a:pPr>
            <a:r>
              <a:rPr lang="en-AU" sz="1400" dirty="0">
                <a:solidFill>
                  <a:schemeClr val="tx1"/>
                </a:solidFill>
              </a:rPr>
              <a:t>Proving the ‘why?’ </a:t>
            </a:r>
            <a:br>
              <a:rPr lang="en-AU" sz="1400" dirty="0">
                <a:solidFill>
                  <a:schemeClr val="tx1"/>
                </a:solidFill>
              </a:rPr>
            </a:br>
            <a:r>
              <a:rPr lang="en-AU" sz="1400" dirty="0">
                <a:solidFill>
                  <a:schemeClr val="tx1"/>
                </a:solidFill>
              </a:rPr>
              <a:t>Does a hybrid model amplify impact? Key considerations</a:t>
            </a:r>
            <a:r>
              <a:rPr lang="en-AU" sz="1400" b="1" dirty="0">
                <a:solidFill>
                  <a:schemeClr val="tx1"/>
                </a:solidFill>
              </a:rPr>
              <a:t>  </a:t>
            </a:r>
          </a:p>
          <a:p>
            <a:pPr algn="ctr">
              <a:lnSpc>
                <a:spcPts val="2000"/>
              </a:lnSpc>
              <a:spcAft>
                <a:spcPts val="400"/>
              </a:spcAft>
            </a:pPr>
            <a:endParaRPr lang="en-AU" sz="1400" b="1" dirty="0">
              <a:solidFill>
                <a:schemeClr val="tx1"/>
              </a:solidFill>
            </a:endParaRPr>
          </a:p>
        </p:txBody>
      </p:sp>
      <p:sp>
        <p:nvSpPr>
          <p:cNvPr id="20" name="Rectangle 19">
            <a:extLst>
              <a:ext uri="{FF2B5EF4-FFF2-40B4-BE49-F238E27FC236}">
                <a16:creationId xmlns:a16="http://schemas.microsoft.com/office/drawing/2014/main" id="{2AF7BD02-03DE-4962-842B-4F94575A7977}"/>
              </a:ext>
            </a:extLst>
          </p:cNvPr>
          <p:cNvSpPr/>
          <p:nvPr/>
        </p:nvSpPr>
        <p:spPr>
          <a:xfrm>
            <a:off x="3289732" y="2270712"/>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NFP myths</a:t>
            </a:r>
          </a:p>
          <a:p>
            <a:pPr algn="ctr">
              <a:lnSpc>
                <a:spcPts val="2000"/>
              </a:lnSpc>
              <a:spcAft>
                <a:spcPts val="400"/>
              </a:spcAft>
            </a:pPr>
            <a:r>
              <a:rPr lang="en-AU" sz="1400" dirty="0">
                <a:solidFill>
                  <a:schemeClr val="tx1"/>
                </a:solidFill>
              </a:rPr>
              <a:t>Addressing common </a:t>
            </a:r>
            <a:br>
              <a:rPr lang="en-AU" sz="1400" dirty="0">
                <a:solidFill>
                  <a:schemeClr val="tx1"/>
                </a:solidFill>
              </a:rPr>
            </a:br>
            <a:r>
              <a:rPr lang="en-AU" sz="1400" dirty="0">
                <a:solidFill>
                  <a:schemeClr val="tx1"/>
                </a:solidFill>
              </a:rPr>
              <a:t>myths and </a:t>
            </a:r>
            <a:br>
              <a:rPr lang="en-AU" sz="1400" dirty="0">
                <a:solidFill>
                  <a:schemeClr val="tx1"/>
                </a:solidFill>
              </a:rPr>
            </a:br>
            <a:r>
              <a:rPr lang="en-AU" sz="1400" dirty="0">
                <a:solidFill>
                  <a:schemeClr val="tx1"/>
                </a:solidFill>
              </a:rPr>
              <a:t>misconceptions</a:t>
            </a:r>
          </a:p>
        </p:txBody>
      </p:sp>
      <p:sp>
        <p:nvSpPr>
          <p:cNvPr id="26" name="Oval 25">
            <a:extLst>
              <a:ext uri="{FF2B5EF4-FFF2-40B4-BE49-F238E27FC236}">
                <a16:creationId xmlns:a16="http://schemas.microsoft.com/office/drawing/2014/main" id="{1B2A330C-4737-4CA9-B5A9-32E83497E584}"/>
              </a:ext>
            </a:extLst>
          </p:cNvPr>
          <p:cNvSpPr/>
          <p:nvPr/>
        </p:nvSpPr>
        <p:spPr>
          <a:xfrm>
            <a:off x="6939464" y="1122723"/>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29" name="Oval 28">
            <a:extLst>
              <a:ext uri="{FF2B5EF4-FFF2-40B4-BE49-F238E27FC236}">
                <a16:creationId xmlns:a16="http://schemas.microsoft.com/office/drawing/2014/main" id="{4222876F-F58C-4516-B627-4FBD769F1482}"/>
              </a:ext>
            </a:extLst>
          </p:cNvPr>
          <p:cNvSpPr/>
          <p:nvPr/>
        </p:nvSpPr>
        <p:spPr>
          <a:xfrm>
            <a:off x="1080000" y="3973635"/>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35" name="Oval 34">
            <a:extLst>
              <a:ext uri="{FF2B5EF4-FFF2-40B4-BE49-F238E27FC236}">
                <a16:creationId xmlns:a16="http://schemas.microsoft.com/office/drawing/2014/main" id="{1EF0F988-9162-4145-B838-9A7AD2F1B42F}"/>
              </a:ext>
            </a:extLst>
          </p:cNvPr>
          <p:cNvSpPr/>
          <p:nvPr/>
        </p:nvSpPr>
        <p:spPr>
          <a:xfrm>
            <a:off x="4009732" y="1123122"/>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38" name="Oval 37">
            <a:extLst>
              <a:ext uri="{FF2B5EF4-FFF2-40B4-BE49-F238E27FC236}">
                <a16:creationId xmlns:a16="http://schemas.microsoft.com/office/drawing/2014/main" id="{AA4BD9E9-2D2F-4015-87B9-95E89C352574}"/>
              </a:ext>
            </a:extLst>
          </p:cNvPr>
          <p:cNvSpPr/>
          <p:nvPr/>
        </p:nvSpPr>
        <p:spPr>
          <a:xfrm>
            <a:off x="1080000" y="1150083"/>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23" name="Oval 22">
            <a:extLst>
              <a:ext uri="{FF2B5EF4-FFF2-40B4-BE49-F238E27FC236}">
                <a16:creationId xmlns:a16="http://schemas.microsoft.com/office/drawing/2014/main" id="{E85D29A4-640C-40F2-90EF-3FAAFBE69605}"/>
              </a:ext>
            </a:extLst>
          </p:cNvPr>
          <p:cNvSpPr/>
          <p:nvPr/>
        </p:nvSpPr>
        <p:spPr>
          <a:xfrm>
            <a:off x="9869195" y="1116097"/>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25" name="Rectangle 24">
            <a:extLst>
              <a:ext uri="{FF2B5EF4-FFF2-40B4-BE49-F238E27FC236}">
                <a16:creationId xmlns:a16="http://schemas.microsoft.com/office/drawing/2014/main" id="{67170BB6-2989-4A37-B225-0301D8EA803B}"/>
              </a:ext>
            </a:extLst>
          </p:cNvPr>
          <p:cNvSpPr/>
          <p:nvPr/>
        </p:nvSpPr>
        <p:spPr>
          <a:xfrm>
            <a:off x="6219464" y="2270712"/>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Common structures</a:t>
            </a:r>
          </a:p>
          <a:p>
            <a:pPr algn="ctr">
              <a:lnSpc>
                <a:spcPts val="2000"/>
              </a:lnSpc>
              <a:spcAft>
                <a:spcPts val="400"/>
              </a:spcAft>
            </a:pPr>
            <a:r>
              <a:rPr lang="en-AU" sz="1400" dirty="0">
                <a:solidFill>
                  <a:schemeClr val="tx1"/>
                </a:solidFill>
              </a:rPr>
              <a:t>What are the typical forms </a:t>
            </a:r>
            <a:br>
              <a:rPr lang="en-AU" sz="1400" dirty="0">
                <a:solidFill>
                  <a:schemeClr val="tx1"/>
                </a:solidFill>
              </a:rPr>
            </a:br>
            <a:r>
              <a:rPr lang="en-AU" sz="1400" dirty="0">
                <a:solidFill>
                  <a:schemeClr val="tx1"/>
                </a:solidFill>
              </a:rPr>
              <a:t>of a legal entity, and key structuring considerations?</a:t>
            </a:r>
          </a:p>
          <a:p>
            <a:pPr algn="ctr">
              <a:lnSpc>
                <a:spcPts val="2000"/>
              </a:lnSpc>
              <a:spcAft>
                <a:spcPts val="400"/>
              </a:spcAft>
            </a:pPr>
            <a:endParaRPr lang="en-AU" sz="1400" dirty="0">
              <a:solidFill>
                <a:schemeClr val="tx1"/>
              </a:solidFill>
            </a:endParaRPr>
          </a:p>
          <a:p>
            <a:pPr algn="ctr">
              <a:lnSpc>
                <a:spcPts val="2000"/>
              </a:lnSpc>
              <a:spcAft>
                <a:spcPts val="400"/>
              </a:spcAft>
            </a:pPr>
            <a:endParaRPr lang="en-AU" sz="1400" dirty="0">
              <a:solidFill>
                <a:schemeClr val="tx1"/>
              </a:solidFill>
            </a:endParaRPr>
          </a:p>
        </p:txBody>
      </p:sp>
      <p:sp>
        <p:nvSpPr>
          <p:cNvPr id="2" name="Rectangle 1">
            <a:extLst>
              <a:ext uri="{FF2B5EF4-FFF2-40B4-BE49-F238E27FC236}">
                <a16:creationId xmlns:a16="http://schemas.microsoft.com/office/drawing/2014/main" id="{2197165E-CB62-6670-2E6B-DB560C77E412}"/>
              </a:ext>
            </a:extLst>
          </p:cNvPr>
          <p:cNvSpPr/>
          <p:nvPr/>
        </p:nvSpPr>
        <p:spPr>
          <a:xfrm>
            <a:off x="9149195" y="2270712"/>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Public benefit certification and verification </a:t>
            </a:r>
          </a:p>
          <a:p>
            <a:pPr algn="ctr">
              <a:lnSpc>
                <a:spcPts val="2000"/>
              </a:lnSpc>
              <a:spcAft>
                <a:spcPts val="400"/>
              </a:spcAft>
            </a:pPr>
            <a:r>
              <a:rPr lang="en-US" sz="1400" dirty="0">
                <a:solidFill>
                  <a:schemeClr val="tx1"/>
                </a:solidFill>
              </a:rPr>
              <a:t>Social enterprise and B-Corp – overview, benefits and considerations </a:t>
            </a:r>
          </a:p>
          <a:p>
            <a:pPr algn="ctr">
              <a:lnSpc>
                <a:spcPts val="2000"/>
              </a:lnSpc>
              <a:spcAft>
                <a:spcPts val="400"/>
              </a:spcAft>
            </a:pPr>
            <a:endParaRPr lang="en-AU" sz="1300" b="1" dirty="0">
              <a:solidFill>
                <a:schemeClr val="tx1"/>
              </a:solidFill>
            </a:endParaRPr>
          </a:p>
        </p:txBody>
      </p:sp>
      <p:sp>
        <p:nvSpPr>
          <p:cNvPr id="7" name="Oval 6">
            <a:extLst>
              <a:ext uri="{FF2B5EF4-FFF2-40B4-BE49-F238E27FC236}">
                <a16:creationId xmlns:a16="http://schemas.microsoft.com/office/drawing/2014/main" id="{5E237EF8-D232-0885-B10D-7C230753FB50}"/>
              </a:ext>
            </a:extLst>
          </p:cNvPr>
          <p:cNvSpPr/>
          <p:nvPr/>
        </p:nvSpPr>
        <p:spPr>
          <a:xfrm>
            <a:off x="4009732" y="3973635"/>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11" name="Oval 10">
            <a:extLst>
              <a:ext uri="{FF2B5EF4-FFF2-40B4-BE49-F238E27FC236}">
                <a16:creationId xmlns:a16="http://schemas.microsoft.com/office/drawing/2014/main" id="{F937E769-8A77-8CDC-D653-387D03BDCAB6}"/>
              </a:ext>
            </a:extLst>
          </p:cNvPr>
          <p:cNvSpPr/>
          <p:nvPr/>
        </p:nvSpPr>
        <p:spPr>
          <a:xfrm>
            <a:off x="6939464" y="3973635"/>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14" name="Oval 13">
            <a:extLst>
              <a:ext uri="{FF2B5EF4-FFF2-40B4-BE49-F238E27FC236}">
                <a16:creationId xmlns:a16="http://schemas.microsoft.com/office/drawing/2014/main" id="{75CDA3A9-8D90-3098-2C74-35B90A005852}"/>
              </a:ext>
            </a:extLst>
          </p:cNvPr>
          <p:cNvSpPr/>
          <p:nvPr/>
        </p:nvSpPr>
        <p:spPr>
          <a:xfrm>
            <a:off x="9869195" y="3973635"/>
            <a:ext cx="1080000" cy="1080000"/>
          </a:xfrm>
          <a:prstGeom prst="ellipse">
            <a:avLst/>
          </a:prstGeom>
          <a:solidFill>
            <a:srgbClr val="A6DD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600" dirty="0">
              <a:solidFill>
                <a:schemeClr val="bg1"/>
              </a:solidFill>
            </a:endParaRPr>
          </a:p>
        </p:txBody>
      </p:sp>
      <p:sp>
        <p:nvSpPr>
          <p:cNvPr id="19" name="Rectangle 18">
            <a:extLst>
              <a:ext uri="{FF2B5EF4-FFF2-40B4-BE49-F238E27FC236}">
                <a16:creationId xmlns:a16="http://schemas.microsoft.com/office/drawing/2014/main" id="{C9B0E427-BDEC-0549-1619-025CE0C542AD}"/>
              </a:ext>
            </a:extLst>
          </p:cNvPr>
          <p:cNvSpPr/>
          <p:nvPr/>
        </p:nvSpPr>
        <p:spPr>
          <a:xfrm>
            <a:off x="3289732" y="5085624"/>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Value chains </a:t>
            </a:r>
          </a:p>
          <a:p>
            <a:pPr algn="ctr">
              <a:lnSpc>
                <a:spcPts val="2000"/>
              </a:lnSpc>
              <a:spcAft>
                <a:spcPts val="400"/>
              </a:spcAft>
            </a:pPr>
            <a:r>
              <a:rPr lang="en-AU" sz="1400" dirty="0">
                <a:solidFill>
                  <a:schemeClr val="tx1"/>
                </a:solidFill>
              </a:rPr>
              <a:t>Capturing public value</a:t>
            </a:r>
          </a:p>
        </p:txBody>
      </p:sp>
      <p:sp>
        <p:nvSpPr>
          <p:cNvPr id="32" name="Rectangle 31">
            <a:extLst>
              <a:ext uri="{FF2B5EF4-FFF2-40B4-BE49-F238E27FC236}">
                <a16:creationId xmlns:a16="http://schemas.microsoft.com/office/drawing/2014/main" id="{81105AD3-F6E6-CDB7-3B60-1CE629AFAE92}"/>
              </a:ext>
            </a:extLst>
          </p:cNvPr>
          <p:cNvSpPr/>
          <p:nvPr/>
        </p:nvSpPr>
        <p:spPr>
          <a:xfrm>
            <a:off x="6219464" y="5085624"/>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Best practice governance</a:t>
            </a:r>
          </a:p>
          <a:p>
            <a:pPr algn="ctr">
              <a:lnSpc>
                <a:spcPts val="2000"/>
              </a:lnSpc>
              <a:spcAft>
                <a:spcPts val="400"/>
              </a:spcAft>
            </a:pPr>
            <a:r>
              <a:rPr lang="en-AU" sz="1400" dirty="0">
                <a:solidFill>
                  <a:schemeClr val="tx1"/>
                </a:solidFill>
              </a:rPr>
              <a:t>Governance framework, directors' duties and managing conflicts</a:t>
            </a:r>
          </a:p>
          <a:p>
            <a:pPr algn="ctr">
              <a:lnSpc>
                <a:spcPts val="2000"/>
              </a:lnSpc>
              <a:spcAft>
                <a:spcPts val="400"/>
              </a:spcAft>
            </a:pPr>
            <a:endParaRPr lang="en-AU" sz="1300" dirty="0">
              <a:solidFill>
                <a:schemeClr val="tx1"/>
              </a:solidFill>
            </a:endParaRPr>
          </a:p>
        </p:txBody>
      </p:sp>
      <p:sp>
        <p:nvSpPr>
          <p:cNvPr id="33" name="Rectangle 32">
            <a:extLst>
              <a:ext uri="{FF2B5EF4-FFF2-40B4-BE49-F238E27FC236}">
                <a16:creationId xmlns:a16="http://schemas.microsoft.com/office/drawing/2014/main" id="{5A9964E4-AC43-CE01-C9EE-368C3871B841}"/>
              </a:ext>
            </a:extLst>
          </p:cNvPr>
          <p:cNvSpPr/>
          <p:nvPr/>
        </p:nvSpPr>
        <p:spPr>
          <a:xfrm>
            <a:off x="9149195" y="5085623"/>
            <a:ext cx="252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t"/>
          <a:lstStyle/>
          <a:p>
            <a:pPr algn="ctr">
              <a:lnSpc>
                <a:spcPts val="2000"/>
              </a:lnSpc>
              <a:spcAft>
                <a:spcPts val="400"/>
              </a:spcAft>
            </a:pPr>
            <a:r>
              <a:rPr lang="en-AU" sz="1400" b="1" dirty="0">
                <a:solidFill>
                  <a:schemeClr val="tx1"/>
                </a:solidFill>
              </a:rPr>
              <a:t>Questions</a:t>
            </a:r>
            <a:r>
              <a:rPr lang="en-AU" sz="1400" dirty="0">
                <a:solidFill>
                  <a:schemeClr val="tx1"/>
                </a:solidFill>
              </a:rPr>
              <a:t> </a:t>
            </a:r>
          </a:p>
          <a:p>
            <a:pPr algn="ctr">
              <a:lnSpc>
                <a:spcPts val="2000"/>
              </a:lnSpc>
              <a:spcAft>
                <a:spcPts val="400"/>
              </a:spcAft>
            </a:pPr>
            <a:r>
              <a:rPr lang="en-AU" sz="1400" dirty="0">
                <a:solidFill>
                  <a:schemeClr val="tx1"/>
                </a:solidFill>
              </a:rPr>
              <a:t>Q&amp;A</a:t>
            </a:r>
          </a:p>
          <a:p>
            <a:pPr algn="ctr">
              <a:lnSpc>
                <a:spcPts val="2000"/>
              </a:lnSpc>
              <a:spcAft>
                <a:spcPts val="400"/>
              </a:spcAft>
            </a:pPr>
            <a:endParaRPr lang="en-AU" sz="1400" dirty="0">
              <a:solidFill>
                <a:schemeClr val="tx1"/>
              </a:solidFill>
            </a:endParaRPr>
          </a:p>
        </p:txBody>
      </p:sp>
      <p:pic>
        <p:nvPicPr>
          <p:cNvPr id="41" name="Graphic 40" descr="Thought bubble outline">
            <a:extLst>
              <a:ext uri="{FF2B5EF4-FFF2-40B4-BE49-F238E27FC236}">
                <a16:creationId xmlns:a16="http://schemas.microsoft.com/office/drawing/2014/main" id="{DF836ED1-95E0-4450-DB9C-C678B229856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49312" y="1343943"/>
            <a:ext cx="756000" cy="755999"/>
          </a:xfrm>
          <a:prstGeom prst="rect">
            <a:avLst/>
          </a:prstGeom>
        </p:spPr>
      </p:pic>
      <p:pic>
        <p:nvPicPr>
          <p:cNvPr id="44" name="Graphic 43" descr="Questions outline">
            <a:extLst>
              <a:ext uri="{FF2B5EF4-FFF2-40B4-BE49-F238E27FC236}">
                <a16:creationId xmlns:a16="http://schemas.microsoft.com/office/drawing/2014/main" id="{58C3BEF9-B7D4-B8B8-1AFA-F213930AA0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0403" y="4135635"/>
            <a:ext cx="756000" cy="756000"/>
          </a:xfrm>
          <a:prstGeom prst="rect">
            <a:avLst/>
          </a:prstGeom>
        </p:spPr>
      </p:pic>
      <p:pic>
        <p:nvPicPr>
          <p:cNvPr id="46" name="Graphic 45" descr="Circles with arrows outline">
            <a:extLst>
              <a:ext uri="{FF2B5EF4-FFF2-40B4-BE49-F238E27FC236}">
                <a16:creationId xmlns:a16="http://schemas.microsoft.com/office/drawing/2014/main" id="{1AF9E2B1-59FA-BBE9-EF4D-53217A70A7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89451" y="4052607"/>
            <a:ext cx="900000" cy="900000"/>
          </a:xfrm>
          <a:prstGeom prst="rect">
            <a:avLst/>
          </a:prstGeom>
        </p:spPr>
      </p:pic>
      <p:pic>
        <p:nvPicPr>
          <p:cNvPr id="48" name="Graphic 47" descr="Board Of Directors outline">
            <a:extLst>
              <a:ext uri="{FF2B5EF4-FFF2-40B4-BE49-F238E27FC236}">
                <a16:creationId xmlns:a16="http://schemas.microsoft.com/office/drawing/2014/main" id="{C459C384-1F0B-4E65-15AB-D132CC8BF0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89903" y="4124074"/>
            <a:ext cx="779122" cy="779122"/>
          </a:xfrm>
          <a:prstGeom prst="rect">
            <a:avLst/>
          </a:prstGeom>
        </p:spPr>
      </p:pic>
      <p:pic>
        <p:nvPicPr>
          <p:cNvPr id="54" name="Graphic 53" descr="Hierarchy outline">
            <a:extLst>
              <a:ext uri="{FF2B5EF4-FFF2-40B4-BE49-F238E27FC236}">
                <a16:creationId xmlns:a16="http://schemas.microsoft.com/office/drawing/2014/main" id="{0081445E-4947-1AA2-56F4-49833F37C3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02360" y="1237700"/>
            <a:ext cx="754209" cy="754209"/>
          </a:xfrm>
          <a:prstGeom prst="rect">
            <a:avLst/>
          </a:prstGeom>
        </p:spPr>
      </p:pic>
      <p:pic>
        <p:nvPicPr>
          <p:cNvPr id="56" name="Graphic 55" descr="Link outline">
            <a:extLst>
              <a:ext uri="{FF2B5EF4-FFF2-40B4-BE49-F238E27FC236}">
                <a16:creationId xmlns:a16="http://schemas.microsoft.com/office/drawing/2014/main" id="{98608BBC-C5F8-52A3-3D06-B9438B0AD3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62800" y="4056435"/>
            <a:ext cx="914400" cy="914400"/>
          </a:xfrm>
          <a:prstGeom prst="rect">
            <a:avLst/>
          </a:prstGeom>
        </p:spPr>
      </p:pic>
      <p:pic>
        <p:nvPicPr>
          <p:cNvPr id="9" name="Picture 8">
            <a:extLst>
              <a:ext uri="{FF2B5EF4-FFF2-40B4-BE49-F238E27FC236}">
                <a16:creationId xmlns:a16="http://schemas.microsoft.com/office/drawing/2014/main" id="{C9183A81-2928-D8FA-BD7F-7F603CB2ECDA}"/>
              </a:ext>
            </a:extLst>
          </p:cNvPr>
          <p:cNvPicPr>
            <a:picLocks noChangeAspect="1"/>
          </p:cNvPicPr>
          <p:nvPr/>
        </p:nvPicPr>
        <p:blipFill>
          <a:blip r:embed="rId16"/>
          <a:stretch>
            <a:fillRect/>
          </a:stretch>
        </p:blipFill>
        <p:spPr>
          <a:xfrm>
            <a:off x="9981600" y="6404400"/>
            <a:ext cx="1850400" cy="226936"/>
          </a:xfrm>
          <a:prstGeom prst="rect">
            <a:avLst/>
          </a:prstGeom>
        </p:spPr>
      </p:pic>
      <p:grpSp>
        <p:nvGrpSpPr>
          <p:cNvPr id="10" name="Group 9">
            <a:extLst>
              <a:ext uri="{FF2B5EF4-FFF2-40B4-BE49-F238E27FC236}">
                <a16:creationId xmlns:a16="http://schemas.microsoft.com/office/drawing/2014/main" id="{7EA2612E-40F2-1DC2-959B-59E1AF271598}"/>
              </a:ext>
            </a:extLst>
          </p:cNvPr>
          <p:cNvGrpSpPr/>
          <p:nvPr/>
        </p:nvGrpSpPr>
        <p:grpSpPr>
          <a:xfrm>
            <a:off x="4230540" y="1320713"/>
            <a:ext cx="648000" cy="684000"/>
            <a:chOff x="6286723" y="2308908"/>
            <a:chExt cx="675506" cy="735579"/>
          </a:xfrm>
        </p:grpSpPr>
        <p:sp>
          <p:nvSpPr>
            <p:cNvPr id="12" name="Freeform: Shape 11">
              <a:extLst>
                <a:ext uri="{FF2B5EF4-FFF2-40B4-BE49-F238E27FC236}">
                  <a16:creationId xmlns:a16="http://schemas.microsoft.com/office/drawing/2014/main" id="{8AEC46DE-3C5D-C16E-1452-B61B5348CF64}"/>
                </a:ext>
              </a:extLst>
            </p:cNvPr>
            <p:cNvSpPr/>
            <p:nvPr/>
          </p:nvSpPr>
          <p:spPr>
            <a:xfrm>
              <a:off x="6286723" y="2308908"/>
              <a:ext cx="496639" cy="496718"/>
            </a:xfrm>
            <a:custGeom>
              <a:avLst/>
              <a:gdLst>
                <a:gd name="connsiteX0" fmla="*/ 193924 w 220794"/>
                <a:gd name="connsiteY0" fmla="*/ 38511 h 220829"/>
                <a:gd name="connsiteX1" fmla="*/ 182046 w 220794"/>
                <a:gd name="connsiteY1" fmla="*/ 194178 h 220829"/>
                <a:gd name="connsiteX2" fmla="*/ 26379 w 220794"/>
                <a:gd name="connsiteY2" fmla="*/ 182301 h 220829"/>
                <a:gd name="connsiteX3" fmla="*/ 38257 w 220794"/>
                <a:gd name="connsiteY3" fmla="*/ 26634 h 220829"/>
                <a:gd name="connsiteX4" fmla="*/ 38285 w 220794"/>
                <a:gd name="connsiteY4" fmla="*/ 26605 h 220829"/>
                <a:gd name="connsiteX5" fmla="*/ 193828 w 220794"/>
                <a:gd name="connsiteY5" fmla="*/ 38397 h 220829"/>
                <a:gd name="connsiteX6" fmla="*/ 193924 w 220794"/>
                <a:gd name="connsiteY6" fmla="*/ 38511 h 22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94" h="220829">
                  <a:moveTo>
                    <a:pt x="193924" y="38511"/>
                  </a:moveTo>
                  <a:cubicBezTo>
                    <a:pt x="233633" y="84774"/>
                    <a:pt x="228309" y="154478"/>
                    <a:pt x="182046" y="194178"/>
                  </a:cubicBezTo>
                  <a:cubicBezTo>
                    <a:pt x="135773" y="233888"/>
                    <a:pt x="66079" y="228564"/>
                    <a:pt x="26379" y="182301"/>
                  </a:cubicBezTo>
                  <a:cubicBezTo>
                    <a:pt x="-13331" y="136038"/>
                    <a:pt x="-8016" y="66334"/>
                    <a:pt x="38257" y="26634"/>
                  </a:cubicBezTo>
                  <a:cubicBezTo>
                    <a:pt x="38266" y="26624"/>
                    <a:pt x="38276" y="26615"/>
                    <a:pt x="38285" y="26605"/>
                  </a:cubicBezTo>
                  <a:cubicBezTo>
                    <a:pt x="84491" y="-13085"/>
                    <a:pt x="154128" y="-7809"/>
                    <a:pt x="193828" y="38397"/>
                  </a:cubicBezTo>
                  <a:cubicBezTo>
                    <a:pt x="193857" y="38435"/>
                    <a:pt x="193895" y="38473"/>
                    <a:pt x="193924" y="38511"/>
                  </a:cubicBezTo>
                  <a:close/>
                </a:path>
              </a:pathLst>
            </a:custGeom>
            <a:noFill/>
            <a:ln w="12700" cap="flat">
              <a:solidFill>
                <a:schemeClr val="tx1"/>
              </a:solidFill>
              <a:prstDash val="solid"/>
              <a:round/>
            </a:ln>
          </p:spPr>
          <p:txBody>
            <a:bodyPr rtlCol="0" anchor="ctr"/>
            <a:lstStyle/>
            <a:p>
              <a:endParaRPr lang="en-AU"/>
            </a:p>
          </p:txBody>
        </p:sp>
        <p:sp>
          <p:nvSpPr>
            <p:cNvPr id="13" name="Freeform: Shape 12">
              <a:extLst>
                <a:ext uri="{FF2B5EF4-FFF2-40B4-BE49-F238E27FC236}">
                  <a16:creationId xmlns:a16="http://schemas.microsoft.com/office/drawing/2014/main" id="{BD836EF3-FC9A-B790-54D0-91CDB9C00133}"/>
                </a:ext>
              </a:extLst>
            </p:cNvPr>
            <p:cNvSpPr/>
            <p:nvPr/>
          </p:nvSpPr>
          <p:spPr>
            <a:xfrm rot="16268400">
              <a:off x="6373626" y="2395575"/>
              <a:ext cx="323942" cy="323942"/>
            </a:xfrm>
            <a:custGeom>
              <a:avLst/>
              <a:gdLst>
                <a:gd name="connsiteX0" fmla="*/ 143771 w 144017"/>
                <a:gd name="connsiteY0" fmla="*/ 71981 h 144017"/>
                <a:gd name="connsiteX1" fmla="*/ 71762 w 144017"/>
                <a:gd name="connsiteY1" fmla="*/ 143990 h 144017"/>
                <a:gd name="connsiteX2" fmla="*/ -247 w 144017"/>
                <a:gd name="connsiteY2" fmla="*/ 71981 h 144017"/>
                <a:gd name="connsiteX3" fmla="*/ 71762 w 144017"/>
                <a:gd name="connsiteY3" fmla="*/ -28 h 144017"/>
                <a:gd name="connsiteX4" fmla="*/ 143771 w 144017"/>
                <a:gd name="connsiteY4" fmla="*/ 71981 h 14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7" h="144017">
                  <a:moveTo>
                    <a:pt x="143771" y="71981"/>
                  </a:moveTo>
                  <a:cubicBezTo>
                    <a:pt x="143771" y="111751"/>
                    <a:pt x="111531" y="143990"/>
                    <a:pt x="71762" y="143990"/>
                  </a:cubicBezTo>
                  <a:cubicBezTo>
                    <a:pt x="31992" y="143990"/>
                    <a:pt x="-247" y="111751"/>
                    <a:pt x="-247" y="71981"/>
                  </a:cubicBezTo>
                  <a:cubicBezTo>
                    <a:pt x="-247" y="32212"/>
                    <a:pt x="31992" y="-28"/>
                    <a:pt x="71762" y="-28"/>
                  </a:cubicBezTo>
                  <a:cubicBezTo>
                    <a:pt x="111531" y="-28"/>
                    <a:pt x="143771" y="32212"/>
                    <a:pt x="143771" y="71981"/>
                  </a:cubicBezTo>
                  <a:close/>
                </a:path>
              </a:pathLst>
            </a:custGeom>
            <a:noFill/>
            <a:ln w="12700" cap="flat">
              <a:solidFill>
                <a:schemeClr val="tx1"/>
              </a:solidFill>
              <a:prstDash val="solid"/>
              <a:round/>
            </a:ln>
          </p:spPr>
          <p:txBody>
            <a:bodyPr rtlCol="0" anchor="ctr"/>
            <a:lstStyle/>
            <a:p>
              <a:endParaRPr lang="en-AU"/>
            </a:p>
          </p:txBody>
        </p:sp>
        <p:sp>
          <p:nvSpPr>
            <p:cNvPr id="15" name="Freeform: Shape 14">
              <a:extLst>
                <a:ext uri="{FF2B5EF4-FFF2-40B4-BE49-F238E27FC236}">
                  <a16:creationId xmlns:a16="http://schemas.microsoft.com/office/drawing/2014/main" id="{BB67B719-E303-F9A9-F8F5-FC651446907A}"/>
                </a:ext>
              </a:extLst>
            </p:cNvPr>
            <p:cNvSpPr/>
            <p:nvPr/>
          </p:nvSpPr>
          <p:spPr>
            <a:xfrm>
              <a:off x="6696695" y="2745679"/>
              <a:ext cx="55275" cy="64488"/>
            </a:xfrm>
            <a:custGeom>
              <a:avLst/>
              <a:gdLst>
                <a:gd name="connsiteX0" fmla="*/ 0 w 24574"/>
                <a:gd name="connsiteY0" fmla="*/ 0 h 28670"/>
                <a:gd name="connsiteX1" fmla="*/ 24575 w 24574"/>
                <a:gd name="connsiteY1" fmla="*/ 28670 h 28670"/>
              </a:gdLst>
              <a:ahLst/>
              <a:cxnLst>
                <a:cxn ang="0">
                  <a:pos x="connsiteX0" y="connsiteY0"/>
                </a:cxn>
                <a:cxn ang="0">
                  <a:pos x="connsiteX1" y="connsiteY1"/>
                </a:cxn>
              </a:cxnLst>
              <a:rect l="l" t="t" r="r" b="b"/>
              <a:pathLst>
                <a:path w="24574" h="28670">
                  <a:moveTo>
                    <a:pt x="0" y="0"/>
                  </a:moveTo>
                  <a:lnTo>
                    <a:pt x="24575" y="28670"/>
                  </a:lnTo>
                </a:path>
              </a:pathLst>
            </a:custGeom>
            <a:ln w="12700" cap="flat">
              <a:solidFill>
                <a:schemeClr val="tx1"/>
              </a:solidFill>
              <a:prstDash val="solid"/>
              <a:round/>
            </a:ln>
          </p:spPr>
          <p:txBody>
            <a:bodyPr rtlCol="0" anchor="ctr"/>
            <a:lstStyle/>
            <a:p>
              <a:endParaRPr lang="en-AU"/>
            </a:p>
          </p:txBody>
        </p:sp>
        <p:sp>
          <p:nvSpPr>
            <p:cNvPr id="16" name="Freeform: Shape 15">
              <a:extLst>
                <a:ext uri="{FF2B5EF4-FFF2-40B4-BE49-F238E27FC236}">
                  <a16:creationId xmlns:a16="http://schemas.microsoft.com/office/drawing/2014/main" id="{DCEBC1BC-66A4-C333-BF68-E0B0D5A979D8}"/>
                </a:ext>
              </a:extLst>
            </p:cNvPr>
            <p:cNvSpPr/>
            <p:nvPr/>
          </p:nvSpPr>
          <p:spPr>
            <a:xfrm>
              <a:off x="6705265" y="2771173"/>
              <a:ext cx="256964" cy="273314"/>
            </a:xfrm>
            <a:custGeom>
              <a:avLst/>
              <a:gdLst>
                <a:gd name="connsiteX0" fmla="*/ 111957 w 114240"/>
                <a:gd name="connsiteY0" fmla="*/ 94651 h 121509"/>
                <a:gd name="connsiteX1" fmla="*/ 84335 w 114240"/>
                <a:gd name="connsiteY1" fmla="*/ 118654 h 121509"/>
                <a:gd name="connsiteX2" fmla="*/ -247 w 114240"/>
                <a:gd name="connsiteY2" fmla="*/ 39692 h 121509"/>
                <a:gd name="connsiteX3" fmla="*/ 46044 w 114240"/>
                <a:gd name="connsiteY3" fmla="*/ -28 h 121509"/>
                <a:gd name="connsiteX4" fmla="*/ 111957 w 114240"/>
                <a:gd name="connsiteY4" fmla="*/ 94651 h 121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40" h="121509">
                  <a:moveTo>
                    <a:pt x="111957" y="94651"/>
                  </a:moveTo>
                  <a:cubicBezTo>
                    <a:pt x="121482" y="106843"/>
                    <a:pt x="95098" y="129417"/>
                    <a:pt x="84335" y="118654"/>
                  </a:cubicBezTo>
                  <a:cubicBezTo>
                    <a:pt x="52045" y="86364"/>
                    <a:pt x="-247" y="39692"/>
                    <a:pt x="-247" y="39692"/>
                  </a:cubicBezTo>
                  <a:lnTo>
                    <a:pt x="46044" y="-28"/>
                  </a:lnTo>
                  <a:cubicBezTo>
                    <a:pt x="46044" y="-28"/>
                    <a:pt x="88526" y="63314"/>
                    <a:pt x="111957" y="94651"/>
                  </a:cubicBezTo>
                  <a:close/>
                </a:path>
              </a:pathLst>
            </a:custGeom>
            <a:noFill/>
            <a:ln w="12700" cap="flat">
              <a:solidFill>
                <a:schemeClr val="tx1"/>
              </a:solidFill>
              <a:prstDash val="solid"/>
              <a:round/>
            </a:ln>
          </p:spPr>
          <p:txBody>
            <a:bodyPr rtlCol="0" anchor="ctr"/>
            <a:lstStyle/>
            <a:p>
              <a:endParaRPr lang="en-AU"/>
            </a:p>
          </p:txBody>
        </p:sp>
        <p:sp>
          <p:nvSpPr>
            <p:cNvPr id="17" name="Freeform: Shape 16">
              <a:extLst>
                <a:ext uri="{FF2B5EF4-FFF2-40B4-BE49-F238E27FC236}">
                  <a16:creationId xmlns:a16="http://schemas.microsoft.com/office/drawing/2014/main" id="{964764CC-6228-357B-13FF-0C1F3DE3DB31}"/>
                </a:ext>
              </a:extLst>
            </p:cNvPr>
            <p:cNvSpPr/>
            <p:nvPr/>
          </p:nvSpPr>
          <p:spPr>
            <a:xfrm>
              <a:off x="6768899" y="2842303"/>
              <a:ext cx="88698" cy="76057"/>
            </a:xfrm>
            <a:custGeom>
              <a:avLst/>
              <a:gdLst>
                <a:gd name="connsiteX0" fmla="*/ 0 w 39433"/>
                <a:gd name="connsiteY0" fmla="*/ 33814 h 33813"/>
                <a:gd name="connsiteX1" fmla="*/ 39433 w 39433"/>
                <a:gd name="connsiteY1" fmla="*/ 0 h 33813"/>
              </a:gdLst>
              <a:ahLst/>
              <a:cxnLst>
                <a:cxn ang="0">
                  <a:pos x="connsiteX0" y="connsiteY0"/>
                </a:cxn>
                <a:cxn ang="0">
                  <a:pos x="connsiteX1" y="connsiteY1"/>
                </a:cxn>
              </a:cxnLst>
              <a:rect l="l" t="t" r="r" b="b"/>
              <a:pathLst>
                <a:path w="39433" h="33813">
                  <a:moveTo>
                    <a:pt x="0" y="33814"/>
                  </a:moveTo>
                  <a:lnTo>
                    <a:pt x="39433" y="0"/>
                  </a:lnTo>
                </a:path>
              </a:pathLst>
            </a:custGeom>
            <a:ln w="12700" cap="flat">
              <a:solidFill>
                <a:schemeClr val="tx1"/>
              </a:solidFill>
              <a:prstDash val="solid"/>
              <a:round/>
            </a:ln>
          </p:spPr>
          <p:txBody>
            <a:bodyPr rtlCol="0" anchor="ctr"/>
            <a:lstStyle/>
            <a:p>
              <a:endParaRPr lang="en-AU"/>
            </a:p>
          </p:txBody>
        </p:sp>
      </p:grpSp>
      <p:pic>
        <p:nvPicPr>
          <p:cNvPr id="18" name="Graphic 17">
            <a:extLst>
              <a:ext uri="{FF2B5EF4-FFF2-40B4-BE49-F238E27FC236}">
                <a16:creationId xmlns:a16="http://schemas.microsoft.com/office/drawing/2014/main" id="{682E5A32-5CE0-E270-C9EA-813216A9026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09003" y="1402459"/>
            <a:ext cx="576000" cy="576000"/>
          </a:xfrm>
          <a:prstGeom prst="rect">
            <a:avLst/>
          </a:prstGeom>
        </p:spPr>
      </p:pic>
      <p:sp>
        <p:nvSpPr>
          <p:cNvPr id="27" name="Rectangle 26">
            <a:extLst>
              <a:ext uri="{FF2B5EF4-FFF2-40B4-BE49-F238E27FC236}">
                <a16:creationId xmlns:a16="http://schemas.microsoft.com/office/drawing/2014/main" id="{BAF2EBE7-8690-7EB7-E2BD-DF710F21F43B}"/>
              </a:ext>
            </a:extLst>
          </p:cNvPr>
          <p:cNvSpPr/>
          <p:nvPr/>
        </p:nvSpPr>
        <p:spPr>
          <a:xfrm>
            <a:off x="610099" y="1653208"/>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1</a:t>
            </a:r>
          </a:p>
        </p:txBody>
      </p:sp>
      <p:sp>
        <p:nvSpPr>
          <p:cNvPr id="28" name="Rectangle 27">
            <a:extLst>
              <a:ext uri="{FF2B5EF4-FFF2-40B4-BE49-F238E27FC236}">
                <a16:creationId xmlns:a16="http://schemas.microsoft.com/office/drawing/2014/main" id="{A95716DC-AB5F-7656-4D94-3CFE0ECBDD66}"/>
              </a:ext>
            </a:extLst>
          </p:cNvPr>
          <p:cNvSpPr/>
          <p:nvPr/>
        </p:nvSpPr>
        <p:spPr>
          <a:xfrm>
            <a:off x="3577943" y="1653208"/>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2</a:t>
            </a:r>
          </a:p>
        </p:txBody>
      </p:sp>
      <p:sp>
        <p:nvSpPr>
          <p:cNvPr id="30" name="Rectangle 29">
            <a:extLst>
              <a:ext uri="{FF2B5EF4-FFF2-40B4-BE49-F238E27FC236}">
                <a16:creationId xmlns:a16="http://schemas.microsoft.com/office/drawing/2014/main" id="{3F4C3D4D-F881-3574-9EE2-3F2A9D6734F4}"/>
              </a:ext>
            </a:extLst>
          </p:cNvPr>
          <p:cNvSpPr/>
          <p:nvPr/>
        </p:nvSpPr>
        <p:spPr>
          <a:xfrm>
            <a:off x="6515896" y="1653208"/>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3</a:t>
            </a:r>
          </a:p>
        </p:txBody>
      </p:sp>
      <p:sp>
        <p:nvSpPr>
          <p:cNvPr id="31" name="Rectangle 30">
            <a:extLst>
              <a:ext uri="{FF2B5EF4-FFF2-40B4-BE49-F238E27FC236}">
                <a16:creationId xmlns:a16="http://schemas.microsoft.com/office/drawing/2014/main" id="{1B40C43A-A5CC-CD93-0EB4-C7CD0FD8004E}"/>
              </a:ext>
            </a:extLst>
          </p:cNvPr>
          <p:cNvSpPr/>
          <p:nvPr/>
        </p:nvSpPr>
        <p:spPr>
          <a:xfrm>
            <a:off x="9462028" y="1653208"/>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4</a:t>
            </a:r>
          </a:p>
        </p:txBody>
      </p:sp>
      <p:sp>
        <p:nvSpPr>
          <p:cNvPr id="34" name="Rectangle 33">
            <a:extLst>
              <a:ext uri="{FF2B5EF4-FFF2-40B4-BE49-F238E27FC236}">
                <a16:creationId xmlns:a16="http://schemas.microsoft.com/office/drawing/2014/main" id="{B20991EB-67AE-37EF-C7D4-5FB000C5063D}"/>
              </a:ext>
            </a:extLst>
          </p:cNvPr>
          <p:cNvSpPr/>
          <p:nvPr/>
        </p:nvSpPr>
        <p:spPr>
          <a:xfrm>
            <a:off x="610099" y="4449195"/>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5</a:t>
            </a:r>
          </a:p>
        </p:txBody>
      </p:sp>
      <p:sp>
        <p:nvSpPr>
          <p:cNvPr id="36" name="Rectangle 35">
            <a:extLst>
              <a:ext uri="{FF2B5EF4-FFF2-40B4-BE49-F238E27FC236}">
                <a16:creationId xmlns:a16="http://schemas.microsoft.com/office/drawing/2014/main" id="{653B2F73-356A-2E46-9B64-459053CAB1F1}"/>
              </a:ext>
            </a:extLst>
          </p:cNvPr>
          <p:cNvSpPr/>
          <p:nvPr/>
        </p:nvSpPr>
        <p:spPr>
          <a:xfrm>
            <a:off x="3577943" y="4449195"/>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6</a:t>
            </a:r>
          </a:p>
        </p:txBody>
      </p:sp>
      <p:sp>
        <p:nvSpPr>
          <p:cNvPr id="37" name="Rectangle 36">
            <a:extLst>
              <a:ext uri="{FF2B5EF4-FFF2-40B4-BE49-F238E27FC236}">
                <a16:creationId xmlns:a16="http://schemas.microsoft.com/office/drawing/2014/main" id="{030B0BA6-A9FA-7C19-0DE0-E2205853D40F}"/>
              </a:ext>
            </a:extLst>
          </p:cNvPr>
          <p:cNvSpPr/>
          <p:nvPr/>
        </p:nvSpPr>
        <p:spPr>
          <a:xfrm>
            <a:off x="6515896" y="4449195"/>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7</a:t>
            </a:r>
          </a:p>
        </p:txBody>
      </p:sp>
      <p:sp>
        <p:nvSpPr>
          <p:cNvPr id="39" name="Rectangle 38">
            <a:extLst>
              <a:ext uri="{FF2B5EF4-FFF2-40B4-BE49-F238E27FC236}">
                <a16:creationId xmlns:a16="http://schemas.microsoft.com/office/drawing/2014/main" id="{BB04C738-0C3A-1BD7-6776-F1E73121A5C5}"/>
              </a:ext>
            </a:extLst>
          </p:cNvPr>
          <p:cNvSpPr/>
          <p:nvPr/>
        </p:nvSpPr>
        <p:spPr>
          <a:xfrm>
            <a:off x="9462028" y="4449195"/>
            <a:ext cx="227626" cy="492443"/>
          </a:xfrm>
          <a:prstGeom prst="rect">
            <a:avLst/>
          </a:prstGeom>
          <a:noFill/>
        </p:spPr>
        <p:txBody>
          <a:bodyPr wrap="none" lIns="0" tIns="0" rIns="0" bIns="0">
            <a:spAutoFit/>
          </a:bodyPr>
          <a:lstStyle/>
          <a:p>
            <a:pPr algn="ctr"/>
            <a:r>
              <a:rPr lang="en-US" sz="3200" b="0" cap="none" spc="0" dirty="0">
                <a:ln w="0"/>
                <a:solidFill>
                  <a:schemeClr val="tx2"/>
                </a:solidFill>
                <a:effectLst>
                  <a:outerShdw blurRad="38100" dist="19050" dir="2700000" algn="tl" rotWithShape="0">
                    <a:schemeClr val="dk1">
                      <a:alpha val="40000"/>
                    </a:schemeClr>
                  </a:outerShdw>
                </a:effectLst>
              </a:rPr>
              <a:t>8</a:t>
            </a:r>
          </a:p>
        </p:txBody>
      </p:sp>
    </p:spTree>
    <p:extLst>
      <p:ext uri="{BB962C8B-B14F-4D97-AF65-F5344CB8AC3E}">
        <p14:creationId xmlns:p14="http://schemas.microsoft.com/office/powerpoint/2010/main" val="3696538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08FDE7-A301-51F4-9E76-C956FF0755B0}"/>
              </a:ext>
            </a:extLst>
          </p:cNvPr>
          <p:cNvSpPr txBox="1"/>
          <p:nvPr/>
        </p:nvSpPr>
        <p:spPr>
          <a:xfrm>
            <a:off x="371476" y="2397662"/>
            <a:ext cx="5637438" cy="3697294"/>
          </a:xfrm>
          <a:prstGeom prst="rect">
            <a:avLst/>
          </a:prstGeom>
          <a:noFill/>
        </p:spPr>
        <p:txBody>
          <a:bodyPr wrap="square" lIns="0" tIns="0" rIns="0" rtlCol="0">
            <a:spAutoFit/>
          </a:bodyPr>
          <a:lstStyle/>
          <a:p>
            <a:pPr marL="266700" indent="-266700">
              <a:lnSpc>
                <a:spcPts val="1700"/>
              </a:lnSpc>
              <a:spcAft>
                <a:spcPts val="600"/>
              </a:spcAft>
              <a:buClr>
                <a:schemeClr val="tx1">
                  <a:lumMod val="75000"/>
                  <a:lumOff val="25000"/>
                </a:schemeClr>
              </a:buClr>
              <a:buSzPct val="80000"/>
              <a:buFont typeface="Wingdings" panose="05000000000000000000" pitchFamily="2" charset="2"/>
              <a:buChar char="n"/>
            </a:pPr>
            <a:r>
              <a:rPr lang="en-AU" sz="1300" dirty="0"/>
              <a:t>Not all NFPs are eligible to be registered charities </a:t>
            </a:r>
            <a:br>
              <a:rPr lang="en-AU" sz="1300" dirty="0"/>
            </a:br>
            <a:r>
              <a:rPr lang="en-AU" sz="1300" dirty="0"/>
              <a:t>(6000,000 </a:t>
            </a:r>
            <a:r>
              <a:rPr lang="en-AU" sz="1300" dirty="0" err="1"/>
              <a:t>NFPs</a:t>
            </a:r>
            <a:r>
              <a:rPr lang="en-AU" sz="1300" dirty="0"/>
              <a:t> </a:t>
            </a:r>
            <a:r>
              <a:rPr lang="en-AU" sz="1300" dirty="0" err="1"/>
              <a:t>cf</a:t>
            </a:r>
            <a:r>
              <a:rPr lang="en-AU" sz="1300" dirty="0"/>
              <a:t> 60,000 registered charities).</a:t>
            </a:r>
          </a:p>
          <a:p>
            <a:pPr marL="266700" indent="-266700">
              <a:lnSpc>
                <a:spcPts val="1700"/>
              </a:lnSpc>
              <a:spcAft>
                <a:spcPts val="600"/>
              </a:spcAft>
              <a:buClr>
                <a:schemeClr val="tx1">
                  <a:lumMod val="75000"/>
                  <a:lumOff val="25000"/>
                </a:schemeClr>
              </a:buClr>
              <a:buSzPct val="80000"/>
              <a:buFont typeface="Wingdings" panose="05000000000000000000" pitchFamily="2" charset="2"/>
              <a:buChar char="n"/>
            </a:pPr>
            <a:r>
              <a:rPr lang="en-AU" sz="1300" dirty="0"/>
              <a:t>Organisations with a charitable mission can apply to register as a charity with the Australian Charities and Not-for-Profits Commission (</a:t>
            </a:r>
            <a:r>
              <a:rPr lang="en-AU" sz="1300" b="1" dirty="0"/>
              <a:t>ACNC</a:t>
            </a:r>
            <a:r>
              <a:rPr lang="en-AU" sz="1300" dirty="0"/>
              <a:t>).</a:t>
            </a:r>
          </a:p>
          <a:p>
            <a:pPr marL="266700" indent="-266700">
              <a:lnSpc>
                <a:spcPts val="1700"/>
              </a:lnSpc>
              <a:spcAft>
                <a:spcPts val="600"/>
              </a:spcAft>
              <a:buClr>
                <a:schemeClr val="tx1">
                  <a:lumMod val="75000"/>
                  <a:lumOff val="25000"/>
                </a:schemeClr>
              </a:buClr>
              <a:buSzPct val="80000"/>
              <a:buFont typeface="Wingdings" panose="05000000000000000000" pitchFamily="2" charset="2"/>
              <a:buChar char="n"/>
            </a:pPr>
            <a:r>
              <a:rPr lang="en-AU" sz="1300" dirty="0"/>
              <a:t>There can be a number of benefits to charity registration:</a:t>
            </a:r>
          </a:p>
          <a:p>
            <a:pPr marL="533400" lvl="1" indent="-266700">
              <a:lnSpc>
                <a:spcPts val="1700"/>
              </a:lnSpc>
              <a:spcAft>
                <a:spcPts val="600"/>
              </a:spcAft>
              <a:buClr>
                <a:schemeClr val="tx2"/>
              </a:buClr>
              <a:buFont typeface="Arial" panose="020B0604020202020204" pitchFamily="34" charset="0"/>
              <a:buChar char="&gt;"/>
            </a:pPr>
            <a:r>
              <a:rPr lang="en-AU" sz="1300" dirty="0"/>
              <a:t>Potential ability to access tax concessions, subject to ATO approval;</a:t>
            </a:r>
          </a:p>
          <a:p>
            <a:pPr marL="533400" lvl="1" indent="-266700">
              <a:lnSpc>
                <a:spcPts val="1700"/>
              </a:lnSpc>
              <a:spcAft>
                <a:spcPts val="600"/>
              </a:spcAft>
              <a:buClr>
                <a:schemeClr val="tx2"/>
              </a:buClr>
              <a:buFont typeface="Arial" panose="020B0604020202020204" pitchFamily="34" charset="0"/>
              <a:buChar char="&gt;"/>
            </a:pPr>
            <a:r>
              <a:rPr lang="en-AU" sz="1300" dirty="0"/>
              <a:t>Depending on the objects and activities, ability to seek </a:t>
            </a:r>
            <a:br>
              <a:rPr lang="en-AU" sz="1300" dirty="0"/>
            </a:br>
            <a:r>
              <a:rPr lang="en-AU" sz="1300" dirty="0"/>
              <a:t>deductible gift recipient (</a:t>
            </a:r>
            <a:r>
              <a:rPr lang="en-AU" sz="1300" b="1" dirty="0"/>
              <a:t>DGR</a:t>
            </a:r>
            <a:r>
              <a:rPr lang="en-AU" sz="1300" dirty="0"/>
              <a:t>) endorsement</a:t>
            </a:r>
          </a:p>
          <a:p>
            <a:pPr marL="533400" lvl="1" indent="-266700">
              <a:lnSpc>
                <a:spcPts val="1700"/>
              </a:lnSpc>
              <a:spcAft>
                <a:spcPts val="600"/>
              </a:spcAft>
              <a:buClr>
                <a:schemeClr val="tx2"/>
              </a:buClr>
              <a:buFont typeface="Arial" panose="020B0604020202020204" pitchFamily="34" charset="0"/>
              <a:buChar char="&gt;"/>
            </a:pPr>
            <a:r>
              <a:rPr lang="en-AU" sz="1300" dirty="0"/>
              <a:t>Being regulated by the ACNC, which generally has less onerous regulatory requirements than other corporate regulators</a:t>
            </a:r>
          </a:p>
          <a:p>
            <a:pPr marL="533400" lvl="1" indent="-266700">
              <a:lnSpc>
                <a:spcPts val="1700"/>
              </a:lnSpc>
              <a:spcAft>
                <a:spcPts val="600"/>
              </a:spcAft>
              <a:buClr>
                <a:schemeClr val="tx2"/>
              </a:buClr>
              <a:buFont typeface="Arial" panose="020B0604020202020204" pitchFamily="34" charset="0"/>
              <a:buChar char="&gt;"/>
            </a:pPr>
            <a:r>
              <a:rPr lang="en-AU" sz="1300" dirty="0"/>
              <a:t>Marketing / optics benefits</a:t>
            </a:r>
          </a:p>
          <a:p>
            <a:pPr marL="533400" lvl="1" indent="-266700">
              <a:lnSpc>
                <a:spcPts val="1700"/>
              </a:lnSpc>
              <a:spcAft>
                <a:spcPts val="600"/>
              </a:spcAft>
              <a:buClr>
                <a:schemeClr val="tx2"/>
              </a:buClr>
              <a:buFont typeface="Arial" panose="020B0604020202020204" pitchFamily="34" charset="0"/>
              <a:buChar char="&gt;"/>
            </a:pPr>
            <a:r>
              <a:rPr lang="en-AU" sz="1300" dirty="0"/>
              <a:t>Increased ability to access philanthropic funding opportunities </a:t>
            </a:r>
          </a:p>
          <a:p>
            <a:pPr marL="533400" lvl="1" indent="-266700">
              <a:lnSpc>
                <a:spcPts val="1700"/>
              </a:lnSpc>
              <a:spcAft>
                <a:spcPts val="600"/>
              </a:spcAft>
              <a:buClr>
                <a:schemeClr val="tx2"/>
              </a:buClr>
              <a:buFont typeface="Arial" panose="020B0604020202020204" pitchFamily="34" charset="0"/>
              <a:buChar char="&gt;"/>
            </a:pPr>
            <a:r>
              <a:rPr lang="en-AU" sz="1300" dirty="0"/>
              <a:t>If seeking charity registration, an organisation must register </a:t>
            </a:r>
            <a:br>
              <a:rPr lang="en-AU" sz="1300" dirty="0"/>
            </a:br>
            <a:r>
              <a:rPr lang="en-AU" sz="1300" dirty="0"/>
              <a:t>under one or more charity subtypes</a:t>
            </a:r>
          </a:p>
        </p:txBody>
      </p:sp>
      <p:sp>
        <p:nvSpPr>
          <p:cNvPr id="3" name="Title 2">
            <a:extLst>
              <a:ext uri="{FF2B5EF4-FFF2-40B4-BE49-F238E27FC236}">
                <a16:creationId xmlns:a16="http://schemas.microsoft.com/office/drawing/2014/main" id="{BF48ECE4-0D91-3427-D52A-547019AD67C5}"/>
              </a:ext>
            </a:extLst>
          </p:cNvPr>
          <p:cNvSpPr>
            <a:spLocks noGrp="1"/>
          </p:cNvSpPr>
          <p:nvPr>
            <p:ph type="title"/>
          </p:nvPr>
        </p:nvSpPr>
        <p:spPr/>
        <p:txBody>
          <a:bodyPr/>
          <a:lstStyle/>
          <a:p>
            <a:r>
              <a:rPr lang="en-AU" dirty="0"/>
              <a:t>Charity registration and </a:t>
            </a:r>
            <a:r>
              <a:rPr lang="en-AU" dirty="0" err="1"/>
              <a:t>DGR</a:t>
            </a:r>
            <a:r>
              <a:rPr lang="en-AU" dirty="0"/>
              <a:t> endorsement</a:t>
            </a:r>
            <a:br>
              <a:rPr lang="en-AU" dirty="0"/>
            </a:br>
            <a:endParaRPr lang="en-AU" dirty="0"/>
          </a:p>
        </p:txBody>
      </p:sp>
      <p:grpSp>
        <p:nvGrpSpPr>
          <p:cNvPr id="44" name="Group 43">
            <a:extLst>
              <a:ext uri="{FF2B5EF4-FFF2-40B4-BE49-F238E27FC236}">
                <a16:creationId xmlns:a16="http://schemas.microsoft.com/office/drawing/2014/main" id="{50534717-3DA5-5C4F-E2C9-629FF09FA811}"/>
              </a:ext>
            </a:extLst>
          </p:cNvPr>
          <p:cNvGrpSpPr/>
          <p:nvPr/>
        </p:nvGrpSpPr>
        <p:grpSpPr>
          <a:xfrm>
            <a:off x="2160684" y="1202909"/>
            <a:ext cx="1334680" cy="907849"/>
            <a:chOff x="2361649" y="1212957"/>
            <a:chExt cx="1334680" cy="907849"/>
          </a:xfrm>
        </p:grpSpPr>
        <p:grpSp>
          <p:nvGrpSpPr>
            <p:cNvPr id="14" name="Graphic 4">
              <a:extLst>
                <a:ext uri="{FF2B5EF4-FFF2-40B4-BE49-F238E27FC236}">
                  <a16:creationId xmlns:a16="http://schemas.microsoft.com/office/drawing/2014/main" id="{7CD66FFB-C222-AC8D-B852-D025E96AB56F}"/>
                </a:ext>
              </a:extLst>
            </p:cNvPr>
            <p:cNvGrpSpPr/>
            <p:nvPr/>
          </p:nvGrpSpPr>
          <p:grpSpPr>
            <a:xfrm>
              <a:off x="2361649" y="1212957"/>
              <a:ext cx="1334680" cy="907849"/>
              <a:chOff x="2361649" y="1212957"/>
              <a:chExt cx="1334680" cy="907849"/>
            </a:xfrm>
            <a:noFill/>
          </p:grpSpPr>
          <p:sp>
            <p:nvSpPr>
              <p:cNvPr id="18" name="Freeform: Shape 17">
                <a:extLst>
                  <a:ext uri="{FF2B5EF4-FFF2-40B4-BE49-F238E27FC236}">
                    <a16:creationId xmlns:a16="http://schemas.microsoft.com/office/drawing/2014/main" id="{8D50F92D-DD20-F0F2-C0B0-87627B594C66}"/>
                  </a:ext>
                </a:extLst>
              </p:cNvPr>
              <p:cNvSpPr/>
              <p:nvPr/>
            </p:nvSpPr>
            <p:spPr>
              <a:xfrm>
                <a:off x="2361649" y="1212957"/>
                <a:ext cx="619142" cy="907849"/>
              </a:xfrm>
              <a:custGeom>
                <a:avLst/>
                <a:gdLst>
                  <a:gd name="connsiteX0" fmla="*/ 442259 w 619142"/>
                  <a:gd name="connsiteY0" fmla="*/ 180621 h 907849"/>
                  <a:gd name="connsiteX1" fmla="*/ 442259 w 619142"/>
                  <a:gd name="connsiteY1" fmla="*/ 57061 h 907849"/>
                  <a:gd name="connsiteX2" fmla="*/ 385198 w 619142"/>
                  <a:gd name="connsiteY2" fmla="*/ 0 h 907849"/>
                  <a:gd name="connsiteX3" fmla="*/ 385198 w 619142"/>
                  <a:gd name="connsiteY3" fmla="*/ 0 h 907849"/>
                  <a:gd name="connsiteX4" fmla="*/ 328137 w 619142"/>
                  <a:gd name="connsiteY4" fmla="*/ 57061 h 907849"/>
                  <a:gd name="connsiteX5" fmla="*/ 328137 w 619142"/>
                  <a:gd name="connsiteY5" fmla="*/ 426400 h 907849"/>
                  <a:gd name="connsiteX6" fmla="*/ 327130 w 619142"/>
                  <a:gd name="connsiteY6" fmla="*/ 426400 h 907849"/>
                  <a:gd name="connsiteX7" fmla="*/ 327130 w 619142"/>
                  <a:gd name="connsiteY7" fmla="*/ 111056 h 907849"/>
                  <a:gd name="connsiteX8" fmla="*/ 270069 w 619142"/>
                  <a:gd name="connsiteY8" fmla="*/ 53995 h 907849"/>
                  <a:gd name="connsiteX9" fmla="*/ 270069 w 619142"/>
                  <a:gd name="connsiteY9" fmla="*/ 53995 h 907849"/>
                  <a:gd name="connsiteX10" fmla="*/ 213008 w 619142"/>
                  <a:gd name="connsiteY10" fmla="*/ 111056 h 907849"/>
                  <a:gd name="connsiteX11" fmla="*/ 213008 w 619142"/>
                  <a:gd name="connsiteY11" fmla="*/ 555566 h 907849"/>
                  <a:gd name="connsiteX12" fmla="*/ 129932 w 619142"/>
                  <a:gd name="connsiteY12" fmla="*/ 466645 h 907849"/>
                  <a:gd name="connsiteX13" fmla="*/ 0 w 619142"/>
                  <a:gd name="connsiteY13" fmla="*/ 496780 h 907849"/>
                  <a:gd name="connsiteX14" fmla="*/ 0 w 619142"/>
                  <a:gd name="connsiteY14" fmla="*/ 496780 h 907849"/>
                  <a:gd name="connsiteX15" fmla="*/ 207259 w 619142"/>
                  <a:gd name="connsiteY15" fmla="*/ 798471 h 907849"/>
                  <a:gd name="connsiteX16" fmla="*/ 415141 w 619142"/>
                  <a:gd name="connsiteY16" fmla="*/ 907850 h 907849"/>
                  <a:gd name="connsiteX17" fmla="*/ 415141 w 619142"/>
                  <a:gd name="connsiteY17" fmla="*/ 907850 h 907849"/>
                  <a:gd name="connsiteX18" fmla="*/ 619143 w 619142"/>
                  <a:gd name="connsiteY18" fmla="*/ 803980 h 9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42" h="907849">
                    <a:moveTo>
                      <a:pt x="442259" y="180621"/>
                    </a:moveTo>
                    <a:lnTo>
                      <a:pt x="442259" y="57061"/>
                    </a:lnTo>
                    <a:cubicBezTo>
                      <a:pt x="442259" y="25536"/>
                      <a:pt x="416722" y="0"/>
                      <a:pt x="385198" y="0"/>
                    </a:cubicBezTo>
                    <a:lnTo>
                      <a:pt x="385198" y="0"/>
                    </a:lnTo>
                    <a:cubicBezTo>
                      <a:pt x="353673" y="0"/>
                      <a:pt x="328137" y="25536"/>
                      <a:pt x="328137" y="57061"/>
                    </a:cubicBezTo>
                    <a:lnTo>
                      <a:pt x="328137" y="426400"/>
                    </a:lnTo>
                    <a:lnTo>
                      <a:pt x="327130" y="426400"/>
                    </a:lnTo>
                    <a:lnTo>
                      <a:pt x="327130" y="111056"/>
                    </a:lnTo>
                    <a:cubicBezTo>
                      <a:pt x="327130" y="79531"/>
                      <a:pt x="301594" y="53995"/>
                      <a:pt x="270069" y="53995"/>
                    </a:cubicBezTo>
                    <a:lnTo>
                      <a:pt x="270069" y="53995"/>
                    </a:lnTo>
                    <a:cubicBezTo>
                      <a:pt x="238545" y="53995"/>
                      <a:pt x="213008" y="79531"/>
                      <a:pt x="213008" y="111056"/>
                    </a:cubicBezTo>
                    <a:lnTo>
                      <a:pt x="213008" y="555566"/>
                    </a:lnTo>
                    <a:lnTo>
                      <a:pt x="129932" y="466645"/>
                    </a:lnTo>
                    <a:cubicBezTo>
                      <a:pt x="89448" y="423334"/>
                      <a:pt x="17296" y="440055"/>
                      <a:pt x="0" y="496780"/>
                    </a:cubicBezTo>
                    <a:lnTo>
                      <a:pt x="0" y="496780"/>
                    </a:lnTo>
                    <a:lnTo>
                      <a:pt x="207259" y="798471"/>
                    </a:lnTo>
                    <a:cubicBezTo>
                      <a:pt x="254307" y="866934"/>
                      <a:pt x="332065" y="907850"/>
                      <a:pt x="415141" y="907850"/>
                    </a:cubicBezTo>
                    <a:lnTo>
                      <a:pt x="415141" y="907850"/>
                    </a:lnTo>
                    <a:cubicBezTo>
                      <a:pt x="498984" y="907850"/>
                      <a:pt x="573293" y="866934"/>
                      <a:pt x="619143" y="803980"/>
                    </a:cubicBezTo>
                  </a:path>
                </a:pathLst>
              </a:custGeom>
              <a:noFill/>
              <a:ln w="21063" cap="rnd">
                <a:solidFill>
                  <a:srgbClr val="363636"/>
                </a:solidFill>
                <a:prstDash val="solid"/>
                <a:round/>
              </a:ln>
            </p:spPr>
            <p:txBody>
              <a:bodyPr rtlCol="0" anchor="ctr"/>
              <a:lstStyle/>
              <a:p>
                <a:endParaRPr lang="en-AU"/>
              </a:p>
            </p:txBody>
          </p:sp>
          <p:sp>
            <p:nvSpPr>
              <p:cNvPr id="22" name="Freeform: Shape 21">
                <a:extLst>
                  <a:ext uri="{FF2B5EF4-FFF2-40B4-BE49-F238E27FC236}">
                    <a16:creationId xmlns:a16="http://schemas.microsoft.com/office/drawing/2014/main" id="{507C71C8-60CF-FF33-BC61-F3EA1D9B6DF7}"/>
                  </a:ext>
                </a:extLst>
              </p:cNvPr>
              <p:cNvSpPr/>
              <p:nvPr/>
            </p:nvSpPr>
            <p:spPr>
              <a:xfrm>
                <a:off x="2803908" y="1488679"/>
                <a:ext cx="1006" cy="150677"/>
              </a:xfrm>
              <a:custGeom>
                <a:avLst/>
                <a:gdLst>
                  <a:gd name="connsiteX0" fmla="*/ 1006 w 1006"/>
                  <a:gd name="connsiteY0" fmla="*/ 150677 h 150677"/>
                  <a:gd name="connsiteX1" fmla="*/ 0 w 1006"/>
                  <a:gd name="connsiteY1" fmla="*/ 150677 h 150677"/>
                  <a:gd name="connsiteX2" fmla="*/ 0 w 1006"/>
                  <a:gd name="connsiteY2" fmla="*/ 0 h 150677"/>
                </a:gdLst>
                <a:ahLst/>
                <a:cxnLst>
                  <a:cxn ang="0">
                    <a:pos x="connsiteX0" y="connsiteY0"/>
                  </a:cxn>
                  <a:cxn ang="0">
                    <a:pos x="connsiteX1" y="connsiteY1"/>
                  </a:cxn>
                  <a:cxn ang="0">
                    <a:pos x="connsiteX2" y="connsiteY2"/>
                  </a:cxn>
                </a:cxnLst>
                <a:rect l="l" t="t" r="r" b="b"/>
                <a:pathLst>
                  <a:path w="1006" h="150677">
                    <a:moveTo>
                      <a:pt x="1006" y="150677"/>
                    </a:moveTo>
                    <a:lnTo>
                      <a:pt x="0" y="150677"/>
                    </a:lnTo>
                    <a:lnTo>
                      <a:pt x="0" y="0"/>
                    </a:lnTo>
                  </a:path>
                </a:pathLst>
              </a:custGeom>
              <a:noFill/>
              <a:ln w="21063" cap="rnd">
                <a:solidFill>
                  <a:srgbClr val="363636"/>
                </a:solidFill>
                <a:prstDash val="solid"/>
                <a:round/>
              </a:ln>
            </p:spPr>
            <p:txBody>
              <a:bodyPr rtlCol="0" anchor="ctr"/>
              <a:lstStyle/>
              <a:p>
                <a:endParaRPr lang="en-AU"/>
              </a:p>
            </p:txBody>
          </p:sp>
          <p:sp>
            <p:nvSpPr>
              <p:cNvPr id="23" name="Freeform: Shape 22">
                <a:extLst>
                  <a:ext uri="{FF2B5EF4-FFF2-40B4-BE49-F238E27FC236}">
                    <a16:creationId xmlns:a16="http://schemas.microsoft.com/office/drawing/2014/main" id="{4F9C7FED-7D73-DD22-C6ED-273FD5D2E942}"/>
                  </a:ext>
                </a:extLst>
              </p:cNvPr>
              <p:cNvSpPr/>
              <p:nvPr/>
            </p:nvSpPr>
            <p:spPr>
              <a:xfrm>
                <a:off x="2804962" y="1251764"/>
                <a:ext cx="223979" cy="359469"/>
              </a:xfrm>
              <a:custGeom>
                <a:avLst/>
                <a:gdLst>
                  <a:gd name="connsiteX0" fmla="*/ 223980 w 223979"/>
                  <a:gd name="connsiteY0" fmla="*/ 343516 h 359469"/>
                  <a:gd name="connsiteX1" fmla="*/ 223980 w 223979"/>
                  <a:gd name="connsiteY1" fmla="*/ 141095 h 359469"/>
                  <a:gd name="connsiteX2" fmla="*/ 169554 w 223979"/>
                  <a:gd name="connsiteY2" fmla="*/ 86669 h 359469"/>
                  <a:gd name="connsiteX3" fmla="*/ 169554 w 223979"/>
                  <a:gd name="connsiteY3" fmla="*/ 86669 h 359469"/>
                  <a:gd name="connsiteX4" fmla="*/ 115128 w 223979"/>
                  <a:gd name="connsiteY4" fmla="*/ 141095 h 359469"/>
                  <a:gd name="connsiteX5" fmla="*/ 114122 w 223979"/>
                  <a:gd name="connsiteY5" fmla="*/ 359470 h 359469"/>
                  <a:gd name="connsiteX6" fmla="*/ 114122 w 223979"/>
                  <a:gd name="connsiteY6" fmla="*/ 57061 h 359469"/>
                  <a:gd name="connsiteX7" fmla="*/ 57061 w 223979"/>
                  <a:gd name="connsiteY7" fmla="*/ 0 h 359469"/>
                  <a:gd name="connsiteX8" fmla="*/ 57061 w 223979"/>
                  <a:gd name="connsiteY8" fmla="*/ 0 h 359469"/>
                  <a:gd name="connsiteX9" fmla="*/ 0 w 223979"/>
                  <a:gd name="connsiteY9" fmla="*/ 57061 h 35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979" h="359469">
                    <a:moveTo>
                      <a:pt x="223980" y="343516"/>
                    </a:moveTo>
                    <a:lnTo>
                      <a:pt x="223980" y="141095"/>
                    </a:lnTo>
                    <a:cubicBezTo>
                      <a:pt x="223980" y="111056"/>
                      <a:pt x="199642" y="86669"/>
                      <a:pt x="169554" y="86669"/>
                    </a:cubicBezTo>
                    <a:lnTo>
                      <a:pt x="169554" y="86669"/>
                    </a:lnTo>
                    <a:cubicBezTo>
                      <a:pt x="139514" y="86669"/>
                      <a:pt x="115128" y="111008"/>
                      <a:pt x="115128" y="141095"/>
                    </a:cubicBezTo>
                    <a:lnTo>
                      <a:pt x="114122" y="359470"/>
                    </a:lnTo>
                    <a:lnTo>
                      <a:pt x="114122" y="57061"/>
                    </a:lnTo>
                    <a:cubicBezTo>
                      <a:pt x="114122" y="25536"/>
                      <a:pt x="88586" y="0"/>
                      <a:pt x="57061" y="0"/>
                    </a:cubicBezTo>
                    <a:lnTo>
                      <a:pt x="57061" y="0"/>
                    </a:lnTo>
                    <a:cubicBezTo>
                      <a:pt x="25536" y="0"/>
                      <a:pt x="0" y="25536"/>
                      <a:pt x="0" y="57061"/>
                    </a:cubicBezTo>
                  </a:path>
                </a:pathLst>
              </a:custGeom>
              <a:noFill/>
              <a:ln w="21063" cap="rnd">
                <a:solidFill>
                  <a:srgbClr val="363636"/>
                </a:solidFill>
                <a:prstDash val="solid"/>
                <a:round/>
              </a:ln>
            </p:spPr>
            <p:txBody>
              <a:bodyPr rtlCol="0" anchor="ctr"/>
              <a:lstStyle/>
              <a:p>
                <a:endParaRPr lang="en-AU"/>
              </a:p>
            </p:txBody>
          </p:sp>
          <p:sp>
            <p:nvSpPr>
              <p:cNvPr id="24" name="Freeform: Shape 23">
                <a:extLst>
                  <a:ext uri="{FF2B5EF4-FFF2-40B4-BE49-F238E27FC236}">
                    <a16:creationId xmlns:a16="http://schemas.microsoft.com/office/drawing/2014/main" id="{1951F465-BC7E-F636-BD7B-E60BCE2C3964}"/>
                  </a:ext>
                </a:extLst>
              </p:cNvPr>
              <p:cNvSpPr/>
              <p:nvPr/>
            </p:nvSpPr>
            <p:spPr>
              <a:xfrm>
                <a:off x="3074361" y="1266951"/>
                <a:ext cx="621969" cy="853854"/>
              </a:xfrm>
              <a:custGeom>
                <a:avLst/>
                <a:gdLst>
                  <a:gd name="connsiteX0" fmla="*/ 294839 w 621969"/>
                  <a:gd name="connsiteY0" fmla="*/ 57061 h 853854"/>
                  <a:gd name="connsiteX1" fmla="*/ 351900 w 621969"/>
                  <a:gd name="connsiteY1" fmla="*/ 0 h 853854"/>
                  <a:gd name="connsiteX2" fmla="*/ 351900 w 621969"/>
                  <a:gd name="connsiteY2" fmla="*/ 0 h 853854"/>
                  <a:gd name="connsiteX3" fmla="*/ 408961 w 621969"/>
                  <a:gd name="connsiteY3" fmla="*/ 57061 h 853854"/>
                  <a:gd name="connsiteX4" fmla="*/ 408961 w 621969"/>
                  <a:gd name="connsiteY4" fmla="*/ 501571 h 853854"/>
                  <a:gd name="connsiteX5" fmla="*/ 492037 w 621969"/>
                  <a:gd name="connsiteY5" fmla="*/ 412650 h 853854"/>
                  <a:gd name="connsiteX6" fmla="*/ 621970 w 621969"/>
                  <a:gd name="connsiteY6" fmla="*/ 442786 h 853854"/>
                  <a:gd name="connsiteX7" fmla="*/ 621970 w 621969"/>
                  <a:gd name="connsiteY7" fmla="*/ 442786 h 853854"/>
                  <a:gd name="connsiteX8" fmla="*/ 414710 w 621969"/>
                  <a:gd name="connsiteY8" fmla="*/ 744476 h 853854"/>
                  <a:gd name="connsiteX9" fmla="*/ 206828 w 621969"/>
                  <a:gd name="connsiteY9" fmla="*/ 853855 h 853854"/>
                  <a:gd name="connsiteX10" fmla="*/ 206828 w 621969"/>
                  <a:gd name="connsiteY10" fmla="*/ 853855 h 853854"/>
                  <a:gd name="connsiteX11" fmla="*/ 0 w 621969"/>
                  <a:gd name="connsiteY11" fmla="*/ 746009 h 8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969" h="853854">
                    <a:moveTo>
                      <a:pt x="294839" y="57061"/>
                    </a:moveTo>
                    <a:cubicBezTo>
                      <a:pt x="294839" y="25536"/>
                      <a:pt x="320375" y="0"/>
                      <a:pt x="351900" y="0"/>
                    </a:cubicBezTo>
                    <a:lnTo>
                      <a:pt x="351900" y="0"/>
                    </a:lnTo>
                    <a:cubicBezTo>
                      <a:pt x="383425" y="0"/>
                      <a:pt x="408961" y="25536"/>
                      <a:pt x="408961" y="57061"/>
                    </a:cubicBezTo>
                    <a:lnTo>
                      <a:pt x="408961" y="501571"/>
                    </a:lnTo>
                    <a:lnTo>
                      <a:pt x="492037" y="412650"/>
                    </a:lnTo>
                    <a:cubicBezTo>
                      <a:pt x="532521" y="369339"/>
                      <a:pt x="604674" y="386060"/>
                      <a:pt x="621970" y="442786"/>
                    </a:cubicBezTo>
                    <a:lnTo>
                      <a:pt x="621970" y="442786"/>
                    </a:lnTo>
                    <a:lnTo>
                      <a:pt x="414710" y="744476"/>
                    </a:lnTo>
                    <a:cubicBezTo>
                      <a:pt x="367662" y="812940"/>
                      <a:pt x="289904" y="853855"/>
                      <a:pt x="206828" y="853855"/>
                    </a:cubicBezTo>
                    <a:lnTo>
                      <a:pt x="206828" y="853855"/>
                    </a:lnTo>
                    <a:cubicBezTo>
                      <a:pt x="121213" y="853855"/>
                      <a:pt x="45563" y="811215"/>
                      <a:pt x="0" y="746009"/>
                    </a:cubicBezTo>
                  </a:path>
                </a:pathLst>
              </a:custGeom>
              <a:noFill/>
              <a:ln w="21063" cap="rnd">
                <a:solidFill>
                  <a:srgbClr val="363636"/>
                </a:solidFill>
                <a:prstDash val="solid"/>
                <a:round/>
              </a:ln>
            </p:spPr>
            <p:txBody>
              <a:bodyPr rtlCol="0" anchor="ctr"/>
              <a:lstStyle/>
              <a:p>
                <a:endParaRPr lang="en-AU"/>
              </a:p>
            </p:txBody>
          </p:sp>
          <p:sp>
            <p:nvSpPr>
              <p:cNvPr id="25" name="Freeform: Shape 24">
                <a:extLst>
                  <a:ext uri="{FF2B5EF4-FFF2-40B4-BE49-F238E27FC236}">
                    <a16:creationId xmlns:a16="http://schemas.microsoft.com/office/drawing/2014/main" id="{A4F13FE6-A7D3-CC34-5D9E-9BE7D5B17F73}"/>
                  </a:ext>
                </a:extLst>
              </p:cNvPr>
              <p:cNvSpPr/>
              <p:nvPr/>
            </p:nvSpPr>
            <p:spPr>
              <a:xfrm>
                <a:off x="3368146" y="1587470"/>
                <a:ext cx="4791" cy="51886"/>
              </a:xfrm>
              <a:custGeom>
                <a:avLst/>
                <a:gdLst>
                  <a:gd name="connsiteX0" fmla="*/ 0 w 4791"/>
                  <a:gd name="connsiteY0" fmla="*/ 0 h 51886"/>
                  <a:gd name="connsiteX1" fmla="*/ 0 w 4791"/>
                  <a:gd name="connsiteY1" fmla="*/ 51887 h 51886"/>
                </a:gdLst>
                <a:ahLst/>
                <a:cxnLst>
                  <a:cxn ang="0">
                    <a:pos x="connsiteX0" y="connsiteY0"/>
                  </a:cxn>
                  <a:cxn ang="0">
                    <a:pos x="connsiteX1" y="connsiteY1"/>
                  </a:cxn>
                </a:cxnLst>
                <a:rect l="l" t="t" r="r" b="b"/>
                <a:pathLst>
                  <a:path w="4791" h="51886">
                    <a:moveTo>
                      <a:pt x="0" y="0"/>
                    </a:moveTo>
                    <a:lnTo>
                      <a:pt x="0" y="51887"/>
                    </a:lnTo>
                  </a:path>
                </a:pathLst>
              </a:custGeom>
              <a:ln w="21063" cap="rnd">
                <a:solidFill>
                  <a:srgbClr val="363636"/>
                </a:solidFill>
                <a:prstDash val="solid"/>
                <a:round/>
              </a:ln>
            </p:spPr>
            <p:txBody>
              <a:bodyPr rtlCol="0" anchor="ctr"/>
              <a:lstStyle/>
              <a:p>
                <a:endParaRPr lang="en-AU"/>
              </a:p>
            </p:txBody>
          </p:sp>
          <p:sp>
            <p:nvSpPr>
              <p:cNvPr id="26" name="Freeform: Shape 25">
                <a:extLst>
                  <a:ext uri="{FF2B5EF4-FFF2-40B4-BE49-F238E27FC236}">
                    <a16:creationId xmlns:a16="http://schemas.microsoft.com/office/drawing/2014/main" id="{915CB75B-D98B-7A78-829E-5E9358C80DC8}"/>
                  </a:ext>
                </a:extLst>
              </p:cNvPr>
              <p:cNvSpPr/>
              <p:nvPr/>
            </p:nvSpPr>
            <p:spPr>
              <a:xfrm>
                <a:off x="3028990" y="1212957"/>
                <a:ext cx="339107" cy="426400"/>
              </a:xfrm>
              <a:custGeom>
                <a:avLst/>
                <a:gdLst>
                  <a:gd name="connsiteX0" fmla="*/ 0 w 339107"/>
                  <a:gd name="connsiteY0" fmla="*/ 382323 h 426400"/>
                  <a:gd name="connsiteX1" fmla="*/ 0 w 339107"/>
                  <a:gd name="connsiteY1" fmla="*/ 179903 h 426400"/>
                  <a:gd name="connsiteX2" fmla="*/ 54426 w 339107"/>
                  <a:gd name="connsiteY2" fmla="*/ 125477 h 426400"/>
                  <a:gd name="connsiteX3" fmla="*/ 54426 w 339107"/>
                  <a:gd name="connsiteY3" fmla="*/ 125477 h 426400"/>
                  <a:gd name="connsiteX4" fmla="*/ 108852 w 339107"/>
                  <a:gd name="connsiteY4" fmla="*/ 179903 h 426400"/>
                  <a:gd name="connsiteX5" fmla="*/ 109858 w 339107"/>
                  <a:gd name="connsiteY5" fmla="*/ 398277 h 426400"/>
                  <a:gd name="connsiteX6" fmla="*/ 109858 w 339107"/>
                  <a:gd name="connsiteY6" fmla="*/ 95868 h 426400"/>
                  <a:gd name="connsiteX7" fmla="*/ 166919 w 339107"/>
                  <a:gd name="connsiteY7" fmla="*/ 38807 h 426400"/>
                  <a:gd name="connsiteX8" fmla="*/ 166919 w 339107"/>
                  <a:gd name="connsiteY8" fmla="*/ 38807 h 426400"/>
                  <a:gd name="connsiteX9" fmla="*/ 223980 w 339107"/>
                  <a:gd name="connsiteY9" fmla="*/ 95868 h 426400"/>
                  <a:gd name="connsiteX10" fmla="*/ 223980 w 339107"/>
                  <a:gd name="connsiteY10" fmla="*/ 426400 h 426400"/>
                  <a:gd name="connsiteX11" fmla="*/ 224986 w 339107"/>
                  <a:gd name="connsiteY11" fmla="*/ 426400 h 426400"/>
                  <a:gd name="connsiteX12" fmla="*/ 224986 w 339107"/>
                  <a:gd name="connsiteY12" fmla="*/ 57061 h 426400"/>
                  <a:gd name="connsiteX13" fmla="*/ 282047 w 339107"/>
                  <a:gd name="connsiteY13" fmla="*/ 0 h 426400"/>
                  <a:gd name="connsiteX14" fmla="*/ 282047 w 339107"/>
                  <a:gd name="connsiteY14" fmla="*/ 0 h 426400"/>
                  <a:gd name="connsiteX15" fmla="*/ 339108 w 339107"/>
                  <a:gd name="connsiteY15" fmla="*/ 57061 h 426400"/>
                  <a:gd name="connsiteX16" fmla="*/ 339108 w 339107"/>
                  <a:gd name="connsiteY16" fmla="*/ 301594 h 42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107" h="426400">
                    <a:moveTo>
                      <a:pt x="0" y="382323"/>
                    </a:moveTo>
                    <a:lnTo>
                      <a:pt x="0" y="179903"/>
                    </a:lnTo>
                    <a:cubicBezTo>
                      <a:pt x="0" y="149863"/>
                      <a:pt x="24338" y="125477"/>
                      <a:pt x="54426" y="125477"/>
                    </a:cubicBezTo>
                    <a:lnTo>
                      <a:pt x="54426" y="125477"/>
                    </a:lnTo>
                    <a:cubicBezTo>
                      <a:pt x="84466" y="125477"/>
                      <a:pt x="108852" y="149815"/>
                      <a:pt x="108852" y="179903"/>
                    </a:cubicBezTo>
                    <a:lnTo>
                      <a:pt x="109858" y="398277"/>
                    </a:lnTo>
                    <a:lnTo>
                      <a:pt x="109858" y="95868"/>
                    </a:lnTo>
                    <a:cubicBezTo>
                      <a:pt x="109858" y="64343"/>
                      <a:pt x="135394" y="38807"/>
                      <a:pt x="166919" y="38807"/>
                    </a:cubicBezTo>
                    <a:lnTo>
                      <a:pt x="166919" y="38807"/>
                    </a:lnTo>
                    <a:cubicBezTo>
                      <a:pt x="198444" y="38807"/>
                      <a:pt x="223980" y="64343"/>
                      <a:pt x="223980" y="95868"/>
                    </a:cubicBezTo>
                    <a:lnTo>
                      <a:pt x="223980" y="426400"/>
                    </a:lnTo>
                    <a:lnTo>
                      <a:pt x="224986" y="426400"/>
                    </a:lnTo>
                    <a:lnTo>
                      <a:pt x="224986" y="57061"/>
                    </a:lnTo>
                    <a:cubicBezTo>
                      <a:pt x="224986" y="25536"/>
                      <a:pt x="250522" y="0"/>
                      <a:pt x="282047" y="0"/>
                    </a:cubicBezTo>
                    <a:lnTo>
                      <a:pt x="282047" y="0"/>
                    </a:lnTo>
                    <a:cubicBezTo>
                      <a:pt x="313572" y="0"/>
                      <a:pt x="339108" y="25536"/>
                      <a:pt x="339108" y="57061"/>
                    </a:cubicBezTo>
                    <a:lnTo>
                      <a:pt x="339108" y="301594"/>
                    </a:lnTo>
                  </a:path>
                </a:pathLst>
              </a:custGeom>
              <a:noFill/>
              <a:ln w="21063" cap="rnd">
                <a:solidFill>
                  <a:srgbClr val="363636"/>
                </a:solidFill>
                <a:prstDash val="solid"/>
                <a:round/>
              </a:ln>
            </p:spPr>
            <p:txBody>
              <a:bodyPr rtlCol="0" anchor="ctr"/>
              <a:lstStyle/>
              <a:p>
                <a:endParaRPr lang="en-AU"/>
              </a:p>
            </p:txBody>
          </p:sp>
        </p:grpSp>
        <p:sp>
          <p:nvSpPr>
            <p:cNvPr id="27" name="Freeform: Shape 26">
              <a:extLst>
                <a:ext uri="{FF2B5EF4-FFF2-40B4-BE49-F238E27FC236}">
                  <a16:creationId xmlns:a16="http://schemas.microsoft.com/office/drawing/2014/main" id="{5E4F6E17-F03A-FD03-D04A-E1AA5E54041A}"/>
                </a:ext>
              </a:extLst>
            </p:cNvPr>
            <p:cNvSpPr/>
            <p:nvPr/>
          </p:nvSpPr>
          <p:spPr>
            <a:xfrm>
              <a:off x="2850473" y="1671188"/>
              <a:ext cx="357127" cy="294053"/>
            </a:xfrm>
            <a:custGeom>
              <a:avLst/>
              <a:gdLst>
                <a:gd name="connsiteX0" fmla="*/ 261880 w 357127"/>
                <a:gd name="connsiteY0" fmla="*/ 220 h 294053"/>
                <a:gd name="connsiteX1" fmla="*/ 178516 w 357127"/>
                <a:gd name="connsiteY1" fmla="*/ 30931 h 294053"/>
                <a:gd name="connsiteX2" fmla="*/ 95153 w 357127"/>
                <a:gd name="connsiteY2" fmla="*/ 220 h 294053"/>
                <a:gd name="connsiteX3" fmla="*/ 3 w 357127"/>
                <a:gd name="connsiteY3" fmla="*/ 98532 h 294053"/>
                <a:gd name="connsiteX4" fmla="*/ 178564 w 357127"/>
                <a:gd name="connsiteY4" fmla="*/ 294053 h 294053"/>
                <a:gd name="connsiteX5" fmla="*/ 357125 w 357127"/>
                <a:gd name="connsiteY5" fmla="*/ 98532 h 294053"/>
                <a:gd name="connsiteX6" fmla="*/ 261976 w 357127"/>
                <a:gd name="connsiteY6" fmla="*/ 220 h 2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27" h="294053">
                  <a:moveTo>
                    <a:pt x="261880" y="220"/>
                  </a:moveTo>
                  <a:cubicBezTo>
                    <a:pt x="228918" y="-1792"/>
                    <a:pt x="198974" y="10090"/>
                    <a:pt x="178516" y="30931"/>
                  </a:cubicBezTo>
                  <a:cubicBezTo>
                    <a:pt x="158011" y="10090"/>
                    <a:pt x="128067" y="-1792"/>
                    <a:pt x="95153" y="220"/>
                  </a:cubicBezTo>
                  <a:cubicBezTo>
                    <a:pt x="43985" y="3335"/>
                    <a:pt x="-428" y="47268"/>
                    <a:pt x="3" y="98532"/>
                  </a:cubicBezTo>
                  <a:cubicBezTo>
                    <a:pt x="865" y="210786"/>
                    <a:pt x="178564" y="294053"/>
                    <a:pt x="178564" y="294053"/>
                  </a:cubicBezTo>
                  <a:cubicBezTo>
                    <a:pt x="178564" y="294053"/>
                    <a:pt x="356263" y="210786"/>
                    <a:pt x="357125" y="98532"/>
                  </a:cubicBezTo>
                  <a:cubicBezTo>
                    <a:pt x="357509" y="47268"/>
                    <a:pt x="313144" y="3383"/>
                    <a:pt x="261976" y="220"/>
                  </a:cubicBezTo>
                  <a:close/>
                </a:path>
              </a:pathLst>
            </a:custGeom>
            <a:noFill/>
            <a:ln w="21063" cap="rnd">
              <a:solidFill>
                <a:schemeClr val="tx2"/>
              </a:solidFill>
              <a:prstDash val="solid"/>
              <a:round/>
            </a:ln>
          </p:spPr>
          <p:txBody>
            <a:bodyPr rtlCol="0" anchor="ctr"/>
            <a:lstStyle/>
            <a:p>
              <a:endParaRPr lang="en-AU"/>
            </a:p>
          </p:txBody>
        </p:sp>
      </p:grpSp>
      <p:grpSp>
        <p:nvGrpSpPr>
          <p:cNvPr id="43" name="Group 42">
            <a:extLst>
              <a:ext uri="{FF2B5EF4-FFF2-40B4-BE49-F238E27FC236}">
                <a16:creationId xmlns:a16="http://schemas.microsoft.com/office/drawing/2014/main" id="{66C6431B-9F86-F0F5-AD71-8534FD1DDDB0}"/>
              </a:ext>
            </a:extLst>
          </p:cNvPr>
          <p:cNvGrpSpPr/>
          <p:nvPr/>
        </p:nvGrpSpPr>
        <p:grpSpPr>
          <a:xfrm>
            <a:off x="9080856" y="1184905"/>
            <a:ext cx="1142683" cy="991603"/>
            <a:chOff x="7797286" y="1154761"/>
            <a:chExt cx="1142683" cy="991603"/>
          </a:xfrm>
        </p:grpSpPr>
        <p:grpSp>
          <p:nvGrpSpPr>
            <p:cNvPr id="29" name="Graphic 7">
              <a:extLst>
                <a:ext uri="{FF2B5EF4-FFF2-40B4-BE49-F238E27FC236}">
                  <a16:creationId xmlns:a16="http://schemas.microsoft.com/office/drawing/2014/main" id="{3A439B2A-ABF6-3CCE-36B3-DDB4CC6CC06C}"/>
                </a:ext>
              </a:extLst>
            </p:cNvPr>
            <p:cNvGrpSpPr/>
            <p:nvPr/>
          </p:nvGrpSpPr>
          <p:grpSpPr>
            <a:xfrm>
              <a:off x="8097199" y="1154761"/>
              <a:ext cx="542856" cy="418920"/>
              <a:chOff x="8097199" y="1154761"/>
              <a:chExt cx="542856" cy="418920"/>
            </a:xfrm>
            <a:noFill/>
          </p:grpSpPr>
          <p:sp>
            <p:nvSpPr>
              <p:cNvPr id="30" name="Freeform: Shape 29">
                <a:extLst>
                  <a:ext uri="{FF2B5EF4-FFF2-40B4-BE49-F238E27FC236}">
                    <a16:creationId xmlns:a16="http://schemas.microsoft.com/office/drawing/2014/main" id="{50C8FB55-7A55-7876-654E-3998E7CF7B8B}"/>
                  </a:ext>
                </a:extLst>
              </p:cNvPr>
              <p:cNvSpPr/>
              <p:nvPr/>
            </p:nvSpPr>
            <p:spPr>
              <a:xfrm>
                <a:off x="8097199" y="1154761"/>
                <a:ext cx="542856" cy="418920"/>
              </a:xfrm>
              <a:custGeom>
                <a:avLst/>
                <a:gdLst>
                  <a:gd name="connsiteX0" fmla="*/ 323386 w 542856"/>
                  <a:gd name="connsiteY0" fmla="*/ 418921 h 418920"/>
                  <a:gd name="connsiteX1" fmla="*/ 542805 w 542856"/>
                  <a:gd name="connsiteY1" fmla="*/ 152956 h 418920"/>
                  <a:gd name="connsiteX2" fmla="*/ 401107 w 542856"/>
                  <a:gd name="connsiteY2" fmla="*/ 531 h 418920"/>
                  <a:gd name="connsiteX3" fmla="*/ 271428 w 542856"/>
                  <a:gd name="connsiteY3" fmla="*/ 47029 h 418920"/>
                  <a:gd name="connsiteX4" fmla="*/ 141750 w 542856"/>
                  <a:gd name="connsiteY4" fmla="*/ 531 h 418920"/>
                  <a:gd name="connsiteX5" fmla="*/ 52 w 542856"/>
                  <a:gd name="connsiteY5" fmla="*/ 152956 h 418920"/>
                  <a:gd name="connsiteX6" fmla="*/ 135237 w 542856"/>
                  <a:gd name="connsiteY6" fmla="*/ 361696 h 41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856" h="418920">
                    <a:moveTo>
                      <a:pt x="323386" y="418921"/>
                    </a:moveTo>
                    <a:cubicBezTo>
                      <a:pt x="401251" y="372854"/>
                      <a:pt x="539501" y="274254"/>
                      <a:pt x="542805" y="152956"/>
                    </a:cubicBezTo>
                    <a:cubicBezTo>
                      <a:pt x="544960" y="74277"/>
                      <a:pt x="479594" y="6612"/>
                      <a:pt x="401107" y="531"/>
                    </a:cubicBezTo>
                    <a:cubicBezTo>
                      <a:pt x="349868" y="-3396"/>
                      <a:pt x="303178" y="14705"/>
                      <a:pt x="271428" y="47029"/>
                    </a:cubicBezTo>
                    <a:cubicBezTo>
                      <a:pt x="239679" y="14705"/>
                      <a:pt x="192941" y="-3396"/>
                      <a:pt x="141750" y="531"/>
                    </a:cubicBezTo>
                    <a:cubicBezTo>
                      <a:pt x="63263" y="6612"/>
                      <a:pt x="-2103" y="74325"/>
                      <a:pt x="52" y="152956"/>
                    </a:cubicBezTo>
                    <a:cubicBezTo>
                      <a:pt x="2350" y="236567"/>
                      <a:pt x="68722" y="309403"/>
                      <a:pt x="135237" y="361696"/>
                    </a:cubicBezTo>
                  </a:path>
                </a:pathLst>
              </a:custGeom>
              <a:noFill/>
              <a:ln w="21046" cap="rnd">
                <a:solidFill>
                  <a:schemeClr val="tx2"/>
                </a:solidFill>
                <a:prstDash val="solid"/>
                <a:round/>
              </a:ln>
            </p:spPr>
            <p:txBody>
              <a:bodyPr rtlCol="0" anchor="ctr"/>
              <a:lstStyle/>
              <a:p>
                <a:endParaRPr lang="en-AU"/>
              </a:p>
            </p:txBody>
          </p:sp>
          <p:sp>
            <p:nvSpPr>
              <p:cNvPr id="31" name="Freeform: Shape 30">
                <a:extLst>
                  <a:ext uri="{FF2B5EF4-FFF2-40B4-BE49-F238E27FC236}">
                    <a16:creationId xmlns:a16="http://schemas.microsoft.com/office/drawing/2014/main" id="{53732A12-3BF3-CB40-D39A-98B8C5ACEEEE}"/>
                  </a:ext>
                </a:extLst>
              </p:cNvPr>
              <p:cNvSpPr/>
              <p:nvPr/>
            </p:nvSpPr>
            <p:spPr>
              <a:xfrm>
                <a:off x="8186225" y="1232390"/>
                <a:ext cx="58709" cy="35005"/>
              </a:xfrm>
              <a:custGeom>
                <a:avLst/>
                <a:gdLst>
                  <a:gd name="connsiteX0" fmla="*/ 0 w 58709"/>
                  <a:gd name="connsiteY0" fmla="*/ 35006 h 35005"/>
                  <a:gd name="connsiteX1" fmla="*/ 58710 w 58709"/>
                  <a:gd name="connsiteY1" fmla="*/ 0 h 35005"/>
                </a:gdLst>
                <a:ahLst/>
                <a:cxnLst>
                  <a:cxn ang="0">
                    <a:pos x="connsiteX0" y="connsiteY0"/>
                  </a:cxn>
                  <a:cxn ang="0">
                    <a:pos x="connsiteX1" y="connsiteY1"/>
                  </a:cxn>
                </a:cxnLst>
                <a:rect l="l" t="t" r="r" b="b"/>
                <a:pathLst>
                  <a:path w="58709" h="35005">
                    <a:moveTo>
                      <a:pt x="0" y="35006"/>
                    </a:moveTo>
                    <a:cubicBezTo>
                      <a:pt x="12786" y="15899"/>
                      <a:pt x="34622" y="1868"/>
                      <a:pt x="58710" y="0"/>
                    </a:cubicBezTo>
                  </a:path>
                </a:pathLst>
              </a:custGeom>
              <a:noFill/>
              <a:ln w="21046" cap="rnd">
                <a:solidFill>
                  <a:schemeClr val="tx2"/>
                </a:solidFill>
                <a:prstDash val="solid"/>
                <a:round/>
              </a:ln>
            </p:spPr>
            <p:txBody>
              <a:bodyPr rtlCol="0" anchor="ctr"/>
              <a:lstStyle/>
              <a:p>
                <a:endParaRPr lang="en-AU"/>
              </a:p>
            </p:txBody>
          </p:sp>
        </p:grpSp>
        <p:grpSp>
          <p:nvGrpSpPr>
            <p:cNvPr id="32" name="Graphic 7">
              <a:extLst>
                <a:ext uri="{FF2B5EF4-FFF2-40B4-BE49-F238E27FC236}">
                  <a16:creationId xmlns:a16="http://schemas.microsoft.com/office/drawing/2014/main" id="{4429CA7B-B520-1D75-40B2-A0B798D17AF7}"/>
                </a:ext>
              </a:extLst>
            </p:cNvPr>
            <p:cNvGrpSpPr/>
            <p:nvPr/>
          </p:nvGrpSpPr>
          <p:grpSpPr>
            <a:xfrm>
              <a:off x="7797286" y="1492226"/>
              <a:ext cx="1142683" cy="654138"/>
              <a:chOff x="7797286" y="1492226"/>
              <a:chExt cx="1142683" cy="654138"/>
            </a:xfrm>
            <a:noFill/>
          </p:grpSpPr>
          <p:grpSp>
            <p:nvGrpSpPr>
              <p:cNvPr id="33" name="Graphic 7">
                <a:extLst>
                  <a:ext uri="{FF2B5EF4-FFF2-40B4-BE49-F238E27FC236}">
                    <a16:creationId xmlns:a16="http://schemas.microsoft.com/office/drawing/2014/main" id="{07DA9471-64B1-7FCC-AA0C-D54136A0F74A}"/>
                  </a:ext>
                </a:extLst>
              </p:cNvPr>
              <p:cNvGrpSpPr/>
              <p:nvPr/>
            </p:nvGrpSpPr>
            <p:grpSpPr>
              <a:xfrm>
                <a:off x="8308338" y="1757425"/>
                <a:ext cx="120579" cy="299582"/>
                <a:chOff x="8308338" y="1757425"/>
                <a:chExt cx="120579" cy="299582"/>
              </a:xfrm>
              <a:noFill/>
            </p:grpSpPr>
            <p:sp>
              <p:nvSpPr>
                <p:cNvPr id="34" name="Freeform: Shape 33">
                  <a:extLst>
                    <a:ext uri="{FF2B5EF4-FFF2-40B4-BE49-F238E27FC236}">
                      <a16:creationId xmlns:a16="http://schemas.microsoft.com/office/drawing/2014/main" id="{FE0AE6F0-FC99-0E04-E768-94FCCBABECF6}"/>
                    </a:ext>
                  </a:extLst>
                </p:cNvPr>
                <p:cNvSpPr/>
                <p:nvPr/>
              </p:nvSpPr>
              <p:spPr>
                <a:xfrm>
                  <a:off x="8308338" y="1793924"/>
                  <a:ext cx="120579" cy="223013"/>
                </a:xfrm>
                <a:custGeom>
                  <a:avLst/>
                  <a:gdLst>
                    <a:gd name="connsiteX0" fmla="*/ 120580 w 120579"/>
                    <a:gd name="connsiteY0" fmla="*/ 28531 h 223013"/>
                    <a:gd name="connsiteX1" fmla="*/ 11397 w 120579"/>
                    <a:gd name="connsiteY1" fmla="*/ 57982 h 223013"/>
                    <a:gd name="connsiteX2" fmla="*/ 120580 w 120579"/>
                    <a:gd name="connsiteY2" fmla="*/ 166207 h 223013"/>
                    <a:gd name="connsiteX3" fmla="*/ 0 w 120579"/>
                    <a:gd name="connsiteY3" fmla="*/ 195658 h 223013"/>
                  </a:gdLst>
                  <a:ahLst/>
                  <a:cxnLst>
                    <a:cxn ang="0">
                      <a:pos x="connsiteX0" y="connsiteY0"/>
                    </a:cxn>
                    <a:cxn ang="0">
                      <a:pos x="connsiteX1" y="connsiteY1"/>
                    </a:cxn>
                    <a:cxn ang="0">
                      <a:pos x="connsiteX2" y="connsiteY2"/>
                    </a:cxn>
                    <a:cxn ang="0">
                      <a:pos x="connsiteX3" y="connsiteY3"/>
                    </a:cxn>
                  </a:cxnLst>
                  <a:rect l="l" t="t" r="r" b="b"/>
                  <a:pathLst>
                    <a:path w="120579" h="223013">
                      <a:moveTo>
                        <a:pt x="120580" y="28531"/>
                      </a:moveTo>
                      <a:cubicBezTo>
                        <a:pt x="85191" y="-26587"/>
                        <a:pt x="3256" y="6360"/>
                        <a:pt x="11397" y="57982"/>
                      </a:cubicBezTo>
                      <a:cubicBezTo>
                        <a:pt x="20975" y="118751"/>
                        <a:pt x="120580" y="96914"/>
                        <a:pt x="120580" y="166207"/>
                      </a:cubicBezTo>
                      <a:cubicBezTo>
                        <a:pt x="120580" y="235500"/>
                        <a:pt x="24710" y="236458"/>
                        <a:pt x="0" y="195658"/>
                      </a:cubicBezTo>
                    </a:path>
                  </a:pathLst>
                </a:custGeom>
                <a:noFill/>
                <a:ln w="21046" cap="rnd">
                  <a:solidFill>
                    <a:srgbClr val="363636"/>
                  </a:solidFill>
                  <a:prstDash val="solid"/>
                  <a:round/>
                </a:ln>
              </p:spPr>
              <p:txBody>
                <a:bodyPr rtlCol="0" anchor="ctr"/>
                <a:lstStyle/>
                <a:p>
                  <a:endParaRPr lang="en-AU"/>
                </a:p>
              </p:txBody>
            </p:sp>
            <p:sp>
              <p:nvSpPr>
                <p:cNvPr id="35" name="Freeform: Shape 34">
                  <a:extLst>
                    <a:ext uri="{FF2B5EF4-FFF2-40B4-BE49-F238E27FC236}">
                      <a16:creationId xmlns:a16="http://schemas.microsoft.com/office/drawing/2014/main" id="{4C3C7242-CBB9-AF7E-B7C1-51FDA16B12DB}"/>
                    </a:ext>
                  </a:extLst>
                </p:cNvPr>
                <p:cNvSpPr/>
                <p:nvPr/>
              </p:nvSpPr>
              <p:spPr>
                <a:xfrm>
                  <a:off x="8373033" y="2016638"/>
                  <a:ext cx="4788" cy="40368"/>
                </a:xfrm>
                <a:custGeom>
                  <a:avLst/>
                  <a:gdLst>
                    <a:gd name="connsiteX0" fmla="*/ 0 w 4788"/>
                    <a:gd name="connsiteY0" fmla="*/ 40369 h 40368"/>
                    <a:gd name="connsiteX1" fmla="*/ 0 w 4788"/>
                    <a:gd name="connsiteY1" fmla="*/ 0 h 40368"/>
                  </a:gdLst>
                  <a:ahLst/>
                  <a:cxnLst>
                    <a:cxn ang="0">
                      <a:pos x="connsiteX0" y="connsiteY0"/>
                    </a:cxn>
                    <a:cxn ang="0">
                      <a:pos x="connsiteX1" y="connsiteY1"/>
                    </a:cxn>
                  </a:cxnLst>
                  <a:rect l="l" t="t" r="r" b="b"/>
                  <a:pathLst>
                    <a:path w="4788" h="40368">
                      <a:moveTo>
                        <a:pt x="0" y="40369"/>
                      </a:moveTo>
                      <a:lnTo>
                        <a:pt x="0" y="0"/>
                      </a:lnTo>
                    </a:path>
                  </a:pathLst>
                </a:custGeom>
                <a:ln w="21046" cap="rnd">
                  <a:solidFill>
                    <a:srgbClr val="363636"/>
                  </a:solidFill>
                  <a:prstDash val="solid"/>
                  <a:round/>
                </a:ln>
              </p:spPr>
              <p:txBody>
                <a:bodyPr rtlCol="0" anchor="ctr"/>
                <a:lstStyle/>
                <a:p>
                  <a:endParaRPr lang="en-AU"/>
                </a:p>
              </p:txBody>
            </p:sp>
            <p:sp>
              <p:nvSpPr>
                <p:cNvPr id="36" name="Freeform: Shape 35">
                  <a:extLst>
                    <a:ext uri="{FF2B5EF4-FFF2-40B4-BE49-F238E27FC236}">
                      <a16:creationId xmlns:a16="http://schemas.microsoft.com/office/drawing/2014/main" id="{AE20DF00-14F4-5579-4D6B-99D90F70098C}"/>
                    </a:ext>
                  </a:extLst>
                </p:cNvPr>
                <p:cNvSpPr/>
                <p:nvPr/>
              </p:nvSpPr>
              <p:spPr>
                <a:xfrm>
                  <a:off x="8373033" y="1757425"/>
                  <a:ext cx="4788" cy="36633"/>
                </a:xfrm>
                <a:custGeom>
                  <a:avLst/>
                  <a:gdLst>
                    <a:gd name="connsiteX0" fmla="*/ 0 w 4788"/>
                    <a:gd name="connsiteY0" fmla="*/ 36634 h 36633"/>
                    <a:gd name="connsiteX1" fmla="*/ 0 w 4788"/>
                    <a:gd name="connsiteY1" fmla="*/ 0 h 36633"/>
                  </a:gdLst>
                  <a:ahLst/>
                  <a:cxnLst>
                    <a:cxn ang="0">
                      <a:pos x="connsiteX0" y="connsiteY0"/>
                    </a:cxn>
                    <a:cxn ang="0">
                      <a:pos x="connsiteX1" y="connsiteY1"/>
                    </a:cxn>
                  </a:cxnLst>
                  <a:rect l="l" t="t" r="r" b="b"/>
                  <a:pathLst>
                    <a:path w="4788" h="36633">
                      <a:moveTo>
                        <a:pt x="0" y="36634"/>
                      </a:moveTo>
                      <a:lnTo>
                        <a:pt x="0" y="0"/>
                      </a:lnTo>
                    </a:path>
                  </a:pathLst>
                </a:custGeom>
                <a:ln w="21046" cap="rnd">
                  <a:solidFill>
                    <a:srgbClr val="363636"/>
                  </a:solidFill>
                  <a:prstDash val="solid"/>
                  <a:round/>
                </a:ln>
              </p:spPr>
              <p:txBody>
                <a:bodyPr rtlCol="0" anchor="ctr"/>
                <a:lstStyle/>
                <a:p>
                  <a:endParaRPr lang="en-AU"/>
                </a:p>
              </p:txBody>
            </p:sp>
          </p:grpSp>
          <p:sp>
            <p:nvSpPr>
              <p:cNvPr id="37" name="Freeform: Shape 36">
                <a:extLst>
                  <a:ext uri="{FF2B5EF4-FFF2-40B4-BE49-F238E27FC236}">
                    <a16:creationId xmlns:a16="http://schemas.microsoft.com/office/drawing/2014/main" id="{7C7AB9A2-4A70-10A5-2FA4-DD0E68BFFCFD}"/>
                  </a:ext>
                </a:extLst>
              </p:cNvPr>
              <p:cNvSpPr/>
              <p:nvPr/>
            </p:nvSpPr>
            <p:spPr>
              <a:xfrm>
                <a:off x="7797286" y="1667876"/>
                <a:ext cx="1142683" cy="478488"/>
              </a:xfrm>
              <a:custGeom>
                <a:avLst/>
                <a:gdLst>
                  <a:gd name="connsiteX0" fmla="*/ 1094845 w 1142683"/>
                  <a:gd name="connsiteY0" fmla="*/ 0 h 478488"/>
                  <a:gd name="connsiteX1" fmla="*/ 1142684 w 1142683"/>
                  <a:gd name="connsiteY1" fmla="*/ 47839 h 478488"/>
                  <a:gd name="connsiteX2" fmla="*/ 1142684 w 1142683"/>
                  <a:gd name="connsiteY2" fmla="*/ 430649 h 478488"/>
                  <a:gd name="connsiteX3" fmla="*/ 1094845 w 1142683"/>
                  <a:gd name="connsiteY3" fmla="*/ 478489 h 478488"/>
                  <a:gd name="connsiteX4" fmla="*/ 47839 w 1142683"/>
                  <a:gd name="connsiteY4" fmla="*/ 478489 h 478488"/>
                  <a:gd name="connsiteX5" fmla="*/ 0 w 1142683"/>
                  <a:gd name="connsiteY5" fmla="*/ 430649 h 478488"/>
                  <a:gd name="connsiteX6" fmla="*/ 0 w 1142683"/>
                  <a:gd name="connsiteY6" fmla="*/ 47839 h 478488"/>
                  <a:gd name="connsiteX7" fmla="*/ 47839 w 1142683"/>
                  <a:gd name="connsiteY7" fmla="*/ 0 h 47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683" h="478488">
                    <a:moveTo>
                      <a:pt x="1094845" y="0"/>
                    </a:moveTo>
                    <a:cubicBezTo>
                      <a:pt x="1121266" y="0"/>
                      <a:pt x="1142684" y="21418"/>
                      <a:pt x="1142684" y="47839"/>
                    </a:cubicBezTo>
                    <a:lnTo>
                      <a:pt x="1142684" y="430649"/>
                    </a:lnTo>
                    <a:cubicBezTo>
                      <a:pt x="1142684" y="457070"/>
                      <a:pt x="1121266" y="478489"/>
                      <a:pt x="1094845" y="478489"/>
                    </a:cubicBezTo>
                    <a:lnTo>
                      <a:pt x="47839" y="478489"/>
                    </a:lnTo>
                    <a:cubicBezTo>
                      <a:pt x="21418" y="478489"/>
                      <a:pt x="0" y="457070"/>
                      <a:pt x="0" y="430649"/>
                    </a:cubicBezTo>
                    <a:lnTo>
                      <a:pt x="0" y="47839"/>
                    </a:lnTo>
                    <a:cubicBezTo>
                      <a:pt x="0" y="21418"/>
                      <a:pt x="21418" y="0"/>
                      <a:pt x="47839" y="0"/>
                    </a:cubicBezTo>
                    <a:close/>
                  </a:path>
                </a:pathLst>
              </a:custGeom>
              <a:noFill/>
              <a:ln w="21046" cap="rnd">
                <a:solidFill>
                  <a:srgbClr val="363636"/>
                </a:solidFill>
                <a:prstDash val="solid"/>
                <a:round/>
              </a:ln>
            </p:spPr>
            <p:txBody>
              <a:bodyPr rtlCol="0" anchor="ctr"/>
              <a:lstStyle/>
              <a:p>
                <a:endParaRPr lang="en-AU"/>
              </a:p>
            </p:txBody>
          </p:sp>
          <p:sp>
            <p:nvSpPr>
              <p:cNvPr id="38" name="Freeform: Shape 37">
                <a:extLst>
                  <a:ext uri="{FF2B5EF4-FFF2-40B4-BE49-F238E27FC236}">
                    <a16:creationId xmlns:a16="http://schemas.microsoft.com/office/drawing/2014/main" id="{42250E05-0F76-51BB-DE38-1DF42C044A8D}"/>
                  </a:ext>
                </a:extLst>
              </p:cNvPr>
              <p:cNvSpPr/>
              <p:nvPr/>
            </p:nvSpPr>
            <p:spPr>
              <a:xfrm>
                <a:off x="7879221" y="1756563"/>
                <a:ext cx="44295" cy="75374"/>
              </a:xfrm>
              <a:custGeom>
                <a:avLst/>
                <a:gdLst>
                  <a:gd name="connsiteX0" fmla="*/ 0 w 44295"/>
                  <a:gd name="connsiteY0" fmla="*/ 75374 h 75374"/>
                  <a:gd name="connsiteX1" fmla="*/ 0 w 44295"/>
                  <a:gd name="connsiteY1" fmla="*/ 26242 h 75374"/>
                  <a:gd name="connsiteX2" fmla="*/ 26242 w 44295"/>
                  <a:gd name="connsiteY2" fmla="*/ 0 h 75374"/>
                  <a:gd name="connsiteX3" fmla="*/ 44296 w 44295"/>
                  <a:gd name="connsiteY3" fmla="*/ 0 h 75374"/>
                </a:gdLst>
                <a:ahLst/>
                <a:cxnLst>
                  <a:cxn ang="0">
                    <a:pos x="connsiteX0" y="connsiteY0"/>
                  </a:cxn>
                  <a:cxn ang="0">
                    <a:pos x="connsiteX1" y="connsiteY1"/>
                  </a:cxn>
                  <a:cxn ang="0">
                    <a:pos x="connsiteX2" y="connsiteY2"/>
                  </a:cxn>
                  <a:cxn ang="0">
                    <a:pos x="connsiteX3" y="connsiteY3"/>
                  </a:cxn>
                </a:cxnLst>
                <a:rect l="l" t="t" r="r" b="b"/>
                <a:pathLst>
                  <a:path w="44295" h="75374">
                    <a:moveTo>
                      <a:pt x="0" y="75374"/>
                    </a:moveTo>
                    <a:lnTo>
                      <a:pt x="0" y="26242"/>
                    </a:lnTo>
                    <a:cubicBezTo>
                      <a:pt x="0" y="11732"/>
                      <a:pt x="11780" y="0"/>
                      <a:pt x="26242" y="0"/>
                    </a:cubicBezTo>
                    <a:lnTo>
                      <a:pt x="44296" y="0"/>
                    </a:lnTo>
                  </a:path>
                </a:pathLst>
              </a:custGeom>
              <a:noFill/>
              <a:ln w="21046" cap="rnd">
                <a:solidFill>
                  <a:srgbClr val="363636"/>
                </a:solidFill>
                <a:prstDash val="solid"/>
                <a:round/>
              </a:ln>
            </p:spPr>
            <p:txBody>
              <a:bodyPr rtlCol="0" anchor="ctr"/>
              <a:lstStyle/>
              <a:p>
                <a:endParaRPr lang="en-AU"/>
              </a:p>
            </p:txBody>
          </p:sp>
          <p:sp>
            <p:nvSpPr>
              <p:cNvPr id="39" name="Freeform: Shape 38">
                <a:extLst>
                  <a:ext uri="{FF2B5EF4-FFF2-40B4-BE49-F238E27FC236}">
                    <a16:creationId xmlns:a16="http://schemas.microsoft.com/office/drawing/2014/main" id="{CDE015A8-A7D2-7A92-B654-35A0AF71B062}"/>
                  </a:ext>
                </a:extLst>
              </p:cNvPr>
              <p:cNvSpPr/>
              <p:nvPr/>
            </p:nvSpPr>
            <p:spPr>
              <a:xfrm>
                <a:off x="7879221" y="1908030"/>
                <a:ext cx="4788" cy="14318"/>
              </a:xfrm>
              <a:custGeom>
                <a:avLst/>
                <a:gdLst>
                  <a:gd name="connsiteX0" fmla="*/ 0 w 4788"/>
                  <a:gd name="connsiteY0" fmla="*/ 14318 h 14318"/>
                  <a:gd name="connsiteX1" fmla="*/ 0 w 4788"/>
                  <a:gd name="connsiteY1" fmla="*/ 0 h 14318"/>
                </a:gdLst>
                <a:ahLst/>
                <a:cxnLst>
                  <a:cxn ang="0">
                    <a:pos x="connsiteX0" y="connsiteY0"/>
                  </a:cxn>
                  <a:cxn ang="0">
                    <a:pos x="connsiteX1" y="connsiteY1"/>
                  </a:cxn>
                </a:cxnLst>
                <a:rect l="l" t="t" r="r" b="b"/>
                <a:pathLst>
                  <a:path w="4788" h="14318">
                    <a:moveTo>
                      <a:pt x="0" y="14318"/>
                    </a:moveTo>
                    <a:lnTo>
                      <a:pt x="0" y="0"/>
                    </a:lnTo>
                  </a:path>
                </a:pathLst>
              </a:custGeom>
              <a:ln w="21046" cap="rnd">
                <a:solidFill>
                  <a:srgbClr val="363636"/>
                </a:solidFill>
                <a:prstDash val="solid"/>
                <a:round/>
              </a:ln>
            </p:spPr>
            <p:txBody>
              <a:bodyPr rtlCol="0" anchor="ctr"/>
              <a:lstStyle/>
              <a:p>
                <a:endParaRPr lang="en-AU"/>
              </a:p>
            </p:txBody>
          </p:sp>
          <p:sp>
            <p:nvSpPr>
              <p:cNvPr id="40" name="Freeform: Shape 39">
                <a:extLst>
                  <a:ext uri="{FF2B5EF4-FFF2-40B4-BE49-F238E27FC236}">
                    <a16:creationId xmlns:a16="http://schemas.microsoft.com/office/drawing/2014/main" id="{89E9EC02-27D4-677C-B092-70FA168922F0}"/>
                  </a:ext>
                </a:extLst>
              </p:cNvPr>
              <p:cNvSpPr/>
              <p:nvPr/>
            </p:nvSpPr>
            <p:spPr>
              <a:xfrm>
                <a:off x="8622765" y="1492226"/>
                <a:ext cx="309015" cy="197247"/>
              </a:xfrm>
              <a:custGeom>
                <a:avLst/>
                <a:gdLst>
                  <a:gd name="connsiteX0" fmla="*/ 0 w 309015"/>
                  <a:gd name="connsiteY0" fmla="*/ 0 h 197247"/>
                  <a:gd name="connsiteX1" fmla="*/ 153766 w 309015"/>
                  <a:gd name="connsiteY1" fmla="*/ 0 h 197247"/>
                  <a:gd name="connsiteX2" fmla="*/ 208213 w 309015"/>
                  <a:gd name="connsiteY2" fmla="*/ 30648 h 197247"/>
                  <a:gd name="connsiteX3" fmla="*/ 309016 w 309015"/>
                  <a:gd name="connsiteY3" fmla="*/ 197247 h 197247"/>
                </a:gdLst>
                <a:ahLst/>
                <a:cxnLst>
                  <a:cxn ang="0">
                    <a:pos x="connsiteX0" y="connsiteY0"/>
                  </a:cxn>
                  <a:cxn ang="0">
                    <a:pos x="connsiteX1" y="connsiteY1"/>
                  </a:cxn>
                  <a:cxn ang="0">
                    <a:pos x="connsiteX2" y="connsiteY2"/>
                  </a:cxn>
                  <a:cxn ang="0">
                    <a:pos x="connsiteX3" y="connsiteY3"/>
                  </a:cxn>
                </a:cxnLst>
                <a:rect l="l" t="t" r="r" b="b"/>
                <a:pathLst>
                  <a:path w="309015" h="197247">
                    <a:moveTo>
                      <a:pt x="0" y="0"/>
                    </a:moveTo>
                    <a:lnTo>
                      <a:pt x="153766" y="0"/>
                    </a:lnTo>
                    <a:cubicBezTo>
                      <a:pt x="176033" y="0"/>
                      <a:pt x="196673" y="11637"/>
                      <a:pt x="208213" y="30648"/>
                    </a:cubicBezTo>
                    <a:lnTo>
                      <a:pt x="309016" y="197247"/>
                    </a:lnTo>
                  </a:path>
                </a:pathLst>
              </a:custGeom>
              <a:noFill/>
              <a:ln w="21046" cap="rnd">
                <a:solidFill>
                  <a:srgbClr val="363636"/>
                </a:solidFill>
                <a:prstDash val="solid"/>
                <a:round/>
              </a:ln>
            </p:spPr>
            <p:txBody>
              <a:bodyPr rtlCol="0" anchor="ctr"/>
              <a:lstStyle/>
              <a:p>
                <a:endParaRPr lang="en-AU"/>
              </a:p>
            </p:txBody>
          </p:sp>
          <p:sp>
            <p:nvSpPr>
              <p:cNvPr id="41" name="Freeform: Shape 40">
                <a:extLst>
                  <a:ext uri="{FF2B5EF4-FFF2-40B4-BE49-F238E27FC236}">
                    <a16:creationId xmlns:a16="http://schemas.microsoft.com/office/drawing/2014/main" id="{9863E2BD-9516-FCD2-7F05-92126C6FCD32}"/>
                  </a:ext>
                </a:extLst>
              </p:cNvPr>
              <p:cNvSpPr/>
              <p:nvPr/>
            </p:nvSpPr>
            <p:spPr>
              <a:xfrm>
                <a:off x="7805474" y="1492226"/>
                <a:ext cx="397990" cy="196145"/>
              </a:xfrm>
              <a:custGeom>
                <a:avLst/>
                <a:gdLst>
                  <a:gd name="connsiteX0" fmla="*/ 0 w 397990"/>
                  <a:gd name="connsiteY0" fmla="*/ 196146 h 196145"/>
                  <a:gd name="connsiteX1" fmla="*/ 100036 w 397990"/>
                  <a:gd name="connsiteY1" fmla="*/ 30648 h 196145"/>
                  <a:gd name="connsiteX2" fmla="*/ 154484 w 397990"/>
                  <a:gd name="connsiteY2" fmla="*/ 0 h 196145"/>
                  <a:gd name="connsiteX3" fmla="*/ 397990 w 397990"/>
                  <a:gd name="connsiteY3" fmla="*/ 0 h 196145"/>
                </a:gdLst>
                <a:ahLst/>
                <a:cxnLst>
                  <a:cxn ang="0">
                    <a:pos x="connsiteX0" y="connsiteY0"/>
                  </a:cxn>
                  <a:cxn ang="0">
                    <a:pos x="connsiteX1" y="connsiteY1"/>
                  </a:cxn>
                  <a:cxn ang="0">
                    <a:pos x="connsiteX2" y="connsiteY2"/>
                  </a:cxn>
                  <a:cxn ang="0">
                    <a:pos x="connsiteX3" y="connsiteY3"/>
                  </a:cxn>
                </a:cxnLst>
                <a:rect l="l" t="t" r="r" b="b"/>
                <a:pathLst>
                  <a:path w="397990" h="196145">
                    <a:moveTo>
                      <a:pt x="0" y="196146"/>
                    </a:moveTo>
                    <a:lnTo>
                      <a:pt x="100036" y="30648"/>
                    </a:lnTo>
                    <a:cubicBezTo>
                      <a:pt x="111529" y="11637"/>
                      <a:pt x="132217" y="0"/>
                      <a:pt x="154484" y="0"/>
                    </a:cubicBezTo>
                    <a:lnTo>
                      <a:pt x="397990" y="0"/>
                    </a:lnTo>
                  </a:path>
                </a:pathLst>
              </a:custGeom>
              <a:noFill/>
              <a:ln w="21046" cap="rnd">
                <a:solidFill>
                  <a:srgbClr val="363636"/>
                </a:solidFill>
                <a:prstDash val="solid"/>
                <a:round/>
              </a:ln>
            </p:spPr>
            <p:txBody>
              <a:bodyPr rtlCol="0" anchor="ctr"/>
              <a:lstStyle/>
              <a:p>
                <a:endParaRPr lang="en-AU"/>
              </a:p>
            </p:txBody>
          </p:sp>
          <p:sp>
            <p:nvSpPr>
              <p:cNvPr id="42" name="Freeform: Shape 41">
                <a:extLst>
                  <a:ext uri="{FF2B5EF4-FFF2-40B4-BE49-F238E27FC236}">
                    <a16:creationId xmlns:a16="http://schemas.microsoft.com/office/drawing/2014/main" id="{5116AEF3-1207-EAEA-E997-F4A99CF9DBF7}"/>
                  </a:ext>
                </a:extLst>
              </p:cNvPr>
              <p:cNvSpPr/>
              <p:nvPr/>
            </p:nvSpPr>
            <p:spPr>
              <a:xfrm>
                <a:off x="8113437" y="1573682"/>
                <a:ext cx="510381" cy="4788"/>
              </a:xfrm>
              <a:custGeom>
                <a:avLst/>
                <a:gdLst>
                  <a:gd name="connsiteX0" fmla="*/ 0 w 510381"/>
                  <a:gd name="connsiteY0" fmla="*/ 0 h 4788"/>
                  <a:gd name="connsiteX1" fmla="*/ 510382 w 510381"/>
                  <a:gd name="connsiteY1" fmla="*/ 0 h 4788"/>
                </a:gdLst>
                <a:ahLst/>
                <a:cxnLst>
                  <a:cxn ang="0">
                    <a:pos x="connsiteX0" y="connsiteY0"/>
                  </a:cxn>
                  <a:cxn ang="0">
                    <a:pos x="connsiteX1" y="connsiteY1"/>
                  </a:cxn>
                </a:cxnLst>
                <a:rect l="l" t="t" r="r" b="b"/>
                <a:pathLst>
                  <a:path w="510381" h="4788">
                    <a:moveTo>
                      <a:pt x="0" y="0"/>
                    </a:moveTo>
                    <a:lnTo>
                      <a:pt x="510382" y="0"/>
                    </a:lnTo>
                  </a:path>
                </a:pathLst>
              </a:custGeom>
              <a:ln w="21046" cap="rnd">
                <a:solidFill>
                  <a:srgbClr val="363636"/>
                </a:solidFill>
                <a:prstDash val="solid"/>
                <a:round/>
              </a:ln>
            </p:spPr>
            <p:txBody>
              <a:bodyPr rtlCol="0" anchor="ctr"/>
              <a:lstStyle/>
              <a:p>
                <a:endParaRPr lang="en-AU"/>
              </a:p>
            </p:txBody>
          </p:sp>
        </p:grpSp>
      </p:grpSp>
      <p:sp>
        <p:nvSpPr>
          <p:cNvPr id="10" name="TextBox 9">
            <a:extLst>
              <a:ext uri="{FF2B5EF4-FFF2-40B4-BE49-F238E27FC236}">
                <a16:creationId xmlns:a16="http://schemas.microsoft.com/office/drawing/2014/main" id="{5DFE3AFB-B9AE-5ED0-E727-6FA581D48DD3}"/>
              </a:ext>
            </a:extLst>
          </p:cNvPr>
          <p:cNvSpPr txBox="1"/>
          <p:nvPr/>
        </p:nvSpPr>
        <p:spPr>
          <a:xfrm>
            <a:off x="6979181" y="2395470"/>
            <a:ext cx="4395553" cy="3684470"/>
          </a:xfrm>
          <a:prstGeom prst="rect">
            <a:avLst/>
          </a:prstGeom>
          <a:noFill/>
        </p:spPr>
        <p:txBody>
          <a:bodyPr wrap="square" lIns="0" tIns="0" rIns="0" rtlCol="0">
            <a:spAutoFit/>
          </a:bodyPr>
          <a:lstStyle/>
          <a:p>
            <a:pPr marL="285750" lvl="1" indent="-285750">
              <a:lnSpc>
                <a:spcPts val="1700"/>
              </a:lnSpc>
              <a:spcAft>
                <a:spcPts val="600"/>
              </a:spcAft>
              <a:buClr>
                <a:schemeClr val="tx1">
                  <a:lumMod val="75000"/>
                  <a:lumOff val="25000"/>
                </a:schemeClr>
              </a:buClr>
              <a:buSzPct val="80000"/>
              <a:buFont typeface="Wingdings" panose="05000000000000000000" pitchFamily="2" charset="2"/>
              <a:buChar char="n"/>
            </a:pPr>
            <a:r>
              <a:rPr lang="en-AU" sz="1300" dirty="0"/>
              <a:t>Individuals who make gifts to DGR endorsed entities are able to ‘deduct’ those gifts from their own income for tax purposes, and DGRs are also able to obtain funds from certain grant makers and philanthropic bodies that can only fund DGRs (including funds with DGR2 endorsement (‘giving charities’, including Private Ancillary Funds / Public Ancillary Funds), which can only gift to DGR1s (‘doing charities’)). </a:t>
            </a:r>
          </a:p>
          <a:p>
            <a:pPr marL="285750" lvl="1" indent="-285750">
              <a:lnSpc>
                <a:spcPts val="1700"/>
              </a:lnSpc>
              <a:spcAft>
                <a:spcPts val="600"/>
              </a:spcAft>
              <a:buClr>
                <a:schemeClr val="tx1">
                  <a:lumMod val="75000"/>
                  <a:lumOff val="25000"/>
                </a:schemeClr>
              </a:buClr>
              <a:buSzPct val="80000"/>
              <a:buFont typeface="Wingdings" panose="05000000000000000000" pitchFamily="2" charset="2"/>
              <a:buChar char="n"/>
            </a:pPr>
            <a:r>
              <a:rPr lang="en-AU" sz="1300" dirty="0"/>
              <a:t>To be eligible for DGR endorsement, the organisation’s activities must fall under one of the recognised DGR heads – which are quite specific. </a:t>
            </a:r>
          </a:p>
          <a:p>
            <a:pPr marL="742950" lvl="1" indent="-285750">
              <a:lnSpc>
                <a:spcPts val="1700"/>
              </a:lnSpc>
              <a:spcAft>
                <a:spcPts val="600"/>
              </a:spcAft>
              <a:buClr>
                <a:srgbClr val="C00000"/>
              </a:buClr>
              <a:buFont typeface="Wingdings" panose="05000000000000000000" pitchFamily="2" charset="2"/>
              <a:buChar char="ü"/>
            </a:pPr>
            <a:endParaRPr lang="en-AU" sz="1300" b="0" i="0" u="none" strike="noStrike" baseline="0" dirty="0">
              <a:solidFill>
                <a:srgbClr val="000000"/>
              </a:solidFill>
            </a:endParaRPr>
          </a:p>
          <a:p>
            <a:pPr algn="l">
              <a:lnSpc>
                <a:spcPts val="1700"/>
              </a:lnSpc>
              <a:spcAft>
                <a:spcPts val="600"/>
              </a:spcAft>
            </a:pPr>
            <a:endParaRPr lang="en-AU" sz="1300" b="0" i="0" u="none" strike="noStrike" baseline="0" dirty="0">
              <a:solidFill>
                <a:srgbClr val="000000"/>
              </a:solidFill>
              <a:latin typeface="Arial" panose="020B0604020202020204" pitchFamily="34" charset="0"/>
            </a:endParaRPr>
          </a:p>
          <a:p>
            <a:pPr marL="285750" indent="-285750">
              <a:lnSpc>
                <a:spcPts val="1700"/>
              </a:lnSpc>
              <a:spcAft>
                <a:spcPts val="600"/>
              </a:spcAft>
              <a:buClr>
                <a:srgbClr val="C00000"/>
              </a:buClr>
              <a:buFont typeface="Wingdings" panose="05000000000000000000" pitchFamily="2" charset="2"/>
              <a:buChar char="§"/>
            </a:pPr>
            <a:endParaRPr lang="en-AU" sz="1300" dirty="0"/>
          </a:p>
          <a:p>
            <a:pPr marL="285750" indent="-285750">
              <a:lnSpc>
                <a:spcPts val="1700"/>
              </a:lnSpc>
              <a:spcAft>
                <a:spcPts val="600"/>
              </a:spcAft>
              <a:buClr>
                <a:srgbClr val="C00000"/>
              </a:buClr>
              <a:buFont typeface="Wingdings" panose="05000000000000000000" pitchFamily="2" charset="2"/>
              <a:buChar char="§"/>
            </a:pPr>
            <a:endParaRPr lang="en-AU" sz="1300" dirty="0"/>
          </a:p>
        </p:txBody>
      </p:sp>
      <p:sp>
        <p:nvSpPr>
          <p:cNvPr id="11" name="TextBox 10">
            <a:extLst>
              <a:ext uri="{FF2B5EF4-FFF2-40B4-BE49-F238E27FC236}">
                <a16:creationId xmlns:a16="http://schemas.microsoft.com/office/drawing/2014/main" id="{5AD9A046-75CE-40C6-C2EC-EF11FEDAE040}"/>
              </a:ext>
            </a:extLst>
          </p:cNvPr>
          <p:cNvSpPr txBox="1"/>
          <p:nvPr/>
        </p:nvSpPr>
        <p:spPr>
          <a:xfrm>
            <a:off x="371476" y="1485581"/>
            <a:ext cx="1407381" cy="661720"/>
          </a:xfrm>
          <a:prstGeom prst="rect">
            <a:avLst/>
          </a:prstGeom>
          <a:noFill/>
        </p:spPr>
        <p:txBody>
          <a:bodyPr wrap="square" lIns="0" tIns="0" rIns="0" rtlCol="0">
            <a:spAutoFit/>
          </a:bodyPr>
          <a:lstStyle/>
          <a:p>
            <a:pPr>
              <a:spcAft>
                <a:spcPts val="600"/>
              </a:spcAft>
              <a:buClr>
                <a:srgbClr val="C00000"/>
              </a:buClr>
            </a:pPr>
            <a:r>
              <a:rPr lang="en-AU" sz="2000" b="1" dirty="0">
                <a:solidFill>
                  <a:schemeClr val="tx2"/>
                </a:solidFill>
                <a:latin typeface="Aptos" panose="020B0004020202020204" pitchFamily="34" charset="0"/>
              </a:rPr>
              <a:t>Charity registration</a:t>
            </a:r>
          </a:p>
        </p:txBody>
      </p:sp>
      <p:sp>
        <p:nvSpPr>
          <p:cNvPr id="12" name="TextBox 11">
            <a:extLst>
              <a:ext uri="{FF2B5EF4-FFF2-40B4-BE49-F238E27FC236}">
                <a16:creationId xmlns:a16="http://schemas.microsoft.com/office/drawing/2014/main" id="{5C919355-375F-F823-0D1C-8770A4C1DB0A}"/>
              </a:ext>
            </a:extLst>
          </p:cNvPr>
          <p:cNvSpPr txBox="1"/>
          <p:nvPr/>
        </p:nvSpPr>
        <p:spPr>
          <a:xfrm>
            <a:off x="6979181" y="1594354"/>
            <a:ext cx="1698306" cy="661720"/>
          </a:xfrm>
          <a:prstGeom prst="rect">
            <a:avLst/>
          </a:prstGeom>
          <a:noFill/>
        </p:spPr>
        <p:txBody>
          <a:bodyPr wrap="square" lIns="0" tIns="0" rIns="0" rtlCol="0">
            <a:spAutoFit/>
          </a:bodyPr>
          <a:lstStyle/>
          <a:p>
            <a:pPr marL="0" lvl="1">
              <a:spcAft>
                <a:spcPts val="600"/>
              </a:spcAft>
              <a:buClr>
                <a:srgbClr val="C00000"/>
              </a:buClr>
            </a:pPr>
            <a:r>
              <a:rPr lang="en-AU" sz="2000" b="1" dirty="0" err="1">
                <a:solidFill>
                  <a:schemeClr val="tx2"/>
                </a:solidFill>
                <a:latin typeface="Aptos" panose="020B0004020202020204" pitchFamily="34" charset="0"/>
              </a:rPr>
              <a:t>DGR</a:t>
            </a:r>
            <a:r>
              <a:rPr lang="en-AU" sz="2000" b="1" dirty="0">
                <a:solidFill>
                  <a:schemeClr val="tx2"/>
                </a:solidFill>
                <a:latin typeface="Aptos" panose="020B0004020202020204" pitchFamily="34" charset="0"/>
              </a:rPr>
              <a:t> endorsement</a:t>
            </a:r>
          </a:p>
        </p:txBody>
      </p:sp>
    </p:spTree>
    <p:extLst>
      <p:ext uri="{BB962C8B-B14F-4D97-AF65-F5344CB8AC3E}">
        <p14:creationId xmlns:p14="http://schemas.microsoft.com/office/powerpoint/2010/main" val="3524045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45F881-94CE-E1C9-AF00-382A09B66FBE}"/>
              </a:ext>
            </a:extLst>
          </p:cNvPr>
          <p:cNvPicPr>
            <a:picLocks noChangeAspect="1"/>
          </p:cNvPicPr>
          <p:nvPr/>
        </p:nvPicPr>
        <p:blipFill rotWithShape="1">
          <a:blip r:embed="rId2"/>
          <a:srcRect l="2012"/>
          <a:stretch/>
        </p:blipFill>
        <p:spPr>
          <a:xfrm>
            <a:off x="3934435" y="-10048"/>
            <a:ext cx="8265383" cy="6145200"/>
          </a:xfrm>
          <a:prstGeom prst="rect">
            <a:avLst/>
          </a:prstGeom>
        </p:spPr>
      </p:pic>
      <p:sp>
        <p:nvSpPr>
          <p:cNvPr id="8" name="Text Placeholder 7">
            <a:extLst>
              <a:ext uri="{FF2B5EF4-FFF2-40B4-BE49-F238E27FC236}">
                <a16:creationId xmlns:a16="http://schemas.microsoft.com/office/drawing/2014/main" id="{9A25AF86-020B-C49A-B098-14CC3CDCC6F9}"/>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fontScale="90000"/>
          </a:bodyPr>
          <a:lstStyle/>
          <a:p>
            <a:r>
              <a:rPr lang="en-US" dirty="0"/>
              <a:t>Public benefit certification / verification pathways</a:t>
            </a:r>
          </a:p>
        </p:txBody>
      </p:sp>
      <p:sp>
        <p:nvSpPr>
          <p:cNvPr id="4" name="Subtitle 3">
            <a:extLst>
              <a:ext uri="{FF2B5EF4-FFF2-40B4-BE49-F238E27FC236}">
                <a16:creationId xmlns:a16="http://schemas.microsoft.com/office/drawing/2014/main" id="{81BC329E-54C9-8125-2EF0-27FCA2474352}"/>
              </a:ext>
            </a:extLst>
          </p:cNvPr>
          <p:cNvSpPr>
            <a:spLocks noGrp="1"/>
          </p:cNvSpPr>
          <p:nvPr>
            <p:ph type="subTitle" idx="1"/>
          </p:nvPr>
        </p:nvSpPr>
        <p:spPr/>
        <p:txBody>
          <a:bodyPr/>
          <a:lstStyle/>
          <a:p>
            <a:r>
              <a:rPr lang="en-AU" dirty="0"/>
              <a:t>Social Enterprises and B-Corp registration / certification - overview, benefits and considerations </a:t>
            </a:r>
          </a:p>
          <a:p>
            <a:endParaRPr lang="en-AU" dirty="0"/>
          </a:p>
        </p:txBody>
      </p:sp>
      <p:sp>
        <p:nvSpPr>
          <p:cNvPr id="7" name="Text Placeholder 6">
            <a:extLst>
              <a:ext uri="{FF2B5EF4-FFF2-40B4-BE49-F238E27FC236}">
                <a16:creationId xmlns:a16="http://schemas.microsoft.com/office/drawing/2014/main" id="{F1C65B39-5BE4-FFD3-4EF8-B9B346F7E18A}"/>
              </a:ext>
            </a:extLst>
          </p:cNvPr>
          <p:cNvSpPr>
            <a:spLocks noGrp="1"/>
          </p:cNvSpPr>
          <p:nvPr>
            <p:ph type="body" sz="quarter" idx="12"/>
          </p:nvPr>
        </p:nvSpPr>
        <p:spPr/>
        <p:txBody>
          <a:bodyPr/>
          <a:lstStyle/>
          <a:p>
            <a:r>
              <a:rPr lang="en-AU" dirty="0"/>
              <a:t>4</a:t>
            </a:r>
          </a:p>
        </p:txBody>
      </p:sp>
      <p:sp>
        <p:nvSpPr>
          <p:cNvPr id="6" name="Subtitle 4">
            <a:extLst>
              <a:ext uri="{FF2B5EF4-FFF2-40B4-BE49-F238E27FC236}">
                <a16:creationId xmlns:a16="http://schemas.microsoft.com/office/drawing/2014/main" id="{CE538FDC-88D1-F7FA-06C1-570AE9E60CE3}"/>
              </a:ext>
            </a:extLst>
          </p:cNvPr>
          <p:cNvSpPr txBox="1">
            <a:spLocks/>
          </p:cNvSpPr>
          <p:nvPr/>
        </p:nvSpPr>
        <p:spPr>
          <a:xfrm>
            <a:off x="677545" y="2545021"/>
            <a:ext cx="3397348" cy="104804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buClr>
              <a:buSzPct val="100000"/>
              <a:buFont typeface="System Font Regular"/>
              <a:buNone/>
              <a:defRPr sz="20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1">
                  <a:lumMod val="65000"/>
                  <a:lumOff val="35000"/>
                </a:schemeClr>
              </a:buClr>
              <a:buSzPct val="100000"/>
              <a:buFont typeface="System Font Regular"/>
              <a:buNone/>
              <a:defRPr sz="18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1"/>
              </a:buClr>
              <a:buSzPct val="100000"/>
              <a:buFontTx/>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1">
                  <a:lumMod val="50000"/>
                  <a:lumOff val="50000"/>
                </a:schemeClr>
              </a:buClr>
              <a:buFont typeface="System Font Regular"/>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tx2">
                  <a:lumMod val="20000"/>
                  <a:lumOff val="80000"/>
                </a:schemeClr>
              </a:solidFill>
            </a:endParaRPr>
          </a:p>
        </p:txBody>
      </p:sp>
    </p:spTree>
    <p:extLst>
      <p:ext uri="{BB962C8B-B14F-4D97-AF65-F5344CB8AC3E}">
        <p14:creationId xmlns:p14="http://schemas.microsoft.com/office/powerpoint/2010/main" val="286645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yellow figures&#10;&#10;Description automatically generated">
            <a:extLst>
              <a:ext uri="{FF2B5EF4-FFF2-40B4-BE49-F238E27FC236}">
                <a16:creationId xmlns:a16="http://schemas.microsoft.com/office/drawing/2014/main" id="{0582B523-E55F-E4DD-8DF7-62B02EBA1D7B}"/>
              </a:ext>
            </a:extLst>
          </p:cNvPr>
          <p:cNvPicPr>
            <a:picLocks noChangeAspect="1"/>
          </p:cNvPicPr>
          <p:nvPr/>
        </p:nvPicPr>
        <p:blipFill rotWithShape="1">
          <a:blip r:embed="rId3"/>
          <a:srcRect r="14401" b="14464"/>
          <a:stretch/>
        </p:blipFill>
        <p:spPr>
          <a:xfrm flipH="1">
            <a:off x="0" y="908050"/>
            <a:ext cx="12192000" cy="5221288"/>
          </a:xfrm>
          <a:prstGeom prst="rect">
            <a:avLst/>
          </a:prstGeom>
        </p:spPr>
      </p:pic>
      <p:sp>
        <p:nvSpPr>
          <p:cNvPr id="7" name="Rectangle 6">
            <a:extLst>
              <a:ext uri="{FF2B5EF4-FFF2-40B4-BE49-F238E27FC236}">
                <a16:creationId xmlns:a16="http://schemas.microsoft.com/office/drawing/2014/main" id="{2DEAB91C-C31B-D1A9-13F1-43B23B9C0424}"/>
              </a:ext>
            </a:extLst>
          </p:cNvPr>
          <p:cNvSpPr/>
          <p:nvPr/>
        </p:nvSpPr>
        <p:spPr>
          <a:xfrm>
            <a:off x="3935001" y="908050"/>
            <a:ext cx="8256999" cy="5221288"/>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t>Social enterprises</a:t>
            </a:r>
          </a:p>
        </p:txBody>
      </p:sp>
      <p:sp>
        <p:nvSpPr>
          <p:cNvPr id="3" name="Content Placeholder 2">
            <a:extLst>
              <a:ext uri="{FF2B5EF4-FFF2-40B4-BE49-F238E27FC236}">
                <a16:creationId xmlns:a16="http://schemas.microsoft.com/office/drawing/2014/main" id="{21A0E971-1E0B-7D06-5BFA-A6852D1FB724}"/>
              </a:ext>
            </a:extLst>
          </p:cNvPr>
          <p:cNvSpPr>
            <a:spLocks noGrp="1"/>
          </p:cNvSpPr>
          <p:nvPr>
            <p:ph sz="half" idx="1"/>
          </p:nvPr>
        </p:nvSpPr>
        <p:spPr>
          <a:xfrm>
            <a:off x="360000" y="1338710"/>
            <a:ext cx="2628000" cy="1692167"/>
          </a:xfrm>
          <a:solidFill>
            <a:schemeClr val="tx2">
              <a:alpha val="85000"/>
            </a:schemeClr>
          </a:solidFill>
        </p:spPr>
        <p:txBody>
          <a:bodyPr lIns="180000" tIns="144000" rIns="144000">
            <a:noAutofit/>
          </a:bodyPr>
          <a:lstStyle/>
          <a:p>
            <a:pPr marL="0" indent="0">
              <a:lnSpc>
                <a:spcPts val="2300"/>
              </a:lnSpc>
              <a:spcAft>
                <a:spcPts val="600"/>
              </a:spcAft>
              <a:buNone/>
            </a:pPr>
            <a:r>
              <a:rPr lang="en-AU" sz="1800" dirty="0">
                <a:solidFill>
                  <a:schemeClr val="bg1"/>
                </a:solidFill>
              </a:rPr>
              <a:t>No legal definition </a:t>
            </a:r>
            <a:br>
              <a:rPr lang="en-AU" sz="1800" dirty="0">
                <a:solidFill>
                  <a:schemeClr val="bg1"/>
                </a:solidFill>
              </a:rPr>
            </a:br>
            <a:r>
              <a:rPr lang="en-AU" sz="1800" dirty="0">
                <a:solidFill>
                  <a:schemeClr val="bg1"/>
                </a:solidFill>
              </a:rPr>
              <a:t>or particular structure. </a:t>
            </a:r>
          </a:p>
          <a:p>
            <a:pPr marL="0" indent="0">
              <a:lnSpc>
                <a:spcPts val="2300"/>
              </a:lnSpc>
              <a:buNone/>
            </a:pPr>
            <a:r>
              <a:rPr lang="en-AU" sz="1800" dirty="0">
                <a:solidFill>
                  <a:schemeClr val="bg1"/>
                </a:solidFill>
              </a:rPr>
              <a:t>Businesses that trade </a:t>
            </a:r>
            <a:br>
              <a:rPr lang="en-AU" sz="1800" dirty="0">
                <a:solidFill>
                  <a:schemeClr val="bg1"/>
                </a:solidFill>
              </a:rPr>
            </a:br>
            <a:r>
              <a:rPr lang="en-AU" sz="1800" dirty="0">
                <a:solidFill>
                  <a:schemeClr val="bg1"/>
                </a:solidFill>
              </a:rPr>
              <a:t>to create impact.</a:t>
            </a:r>
          </a:p>
          <a:p>
            <a:pPr marL="0" indent="0">
              <a:lnSpc>
                <a:spcPts val="2300"/>
              </a:lnSpc>
              <a:buNone/>
            </a:pPr>
            <a:endParaRPr lang="en-AU" sz="1800" dirty="0">
              <a:solidFill>
                <a:schemeClr val="bg1"/>
              </a:solidFill>
            </a:endParaRPr>
          </a:p>
        </p:txBody>
      </p:sp>
      <p:sp>
        <p:nvSpPr>
          <p:cNvPr id="4" name="Content Placeholder 3">
            <a:extLst>
              <a:ext uri="{FF2B5EF4-FFF2-40B4-BE49-F238E27FC236}">
                <a16:creationId xmlns:a16="http://schemas.microsoft.com/office/drawing/2014/main" id="{56232D54-9A60-E7A0-E3E1-E64BA689821A}"/>
              </a:ext>
            </a:extLst>
          </p:cNvPr>
          <p:cNvSpPr>
            <a:spLocks noGrp="1"/>
          </p:cNvSpPr>
          <p:nvPr>
            <p:ph sz="half" idx="2"/>
          </p:nvPr>
        </p:nvSpPr>
        <p:spPr>
          <a:xfrm>
            <a:off x="4171662" y="1441451"/>
            <a:ext cx="7942872" cy="4438650"/>
          </a:xfrm>
        </p:spPr>
        <p:txBody>
          <a:bodyPr>
            <a:noAutofit/>
          </a:bodyPr>
          <a:lstStyle/>
          <a:p>
            <a:pPr>
              <a:lnSpc>
                <a:spcPts val="2400"/>
              </a:lnSpc>
            </a:pPr>
            <a:r>
              <a:rPr lang="en-AU" sz="1700" dirty="0"/>
              <a:t>Social Traders defines Social Enterprises (SE’s) as businesses that:</a:t>
            </a:r>
          </a:p>
          <a:p>
            <a:pPr marL="628650" lvl="1" indent="-268288">
              <a:lnSpc>
                <a:spcPts val="2400"/>
              </a:lnSpc>
              <a:spcAft>
                <a:spcPts val="400"/>
              </a:spcAft>
            </a:pPr>
            <a:r>
              <a:rPr lang="en-AU" sz="1700" b="1" dirty="0">
                <a:solidFill>
                  <a:schemeClr val="tx2"/>
                </a:solidFill>
              </a:rPr>
              <a:t>Mission:</a:t>
            </a:r>
            <a:r>
              <a:rPr lang="en-AU" sz="1700" dirty="0"/>
              <a:t> have a defined primary social, cultural or environmental </a:t>
            </a:r>
            <a:br>
              <a:rPr lang="en-AU" sz="1700" dirty="0"/>
            </a:br>
            <a:r>
              <a:rPr lang="en-AU" sz="1700" dirty="0"/>
              <a:t>purpose consistent with a public or community benefit; </a:t>
            </a:r>
          </a:p>
          <a:p>
            <a:pPr marL="628650" lvl="1" indent="-268288">
              <a:lnSpc>
                <a:spcPts val="2400"/>
              </a:lnSpc>
              <a:spcAft>
                <a:spcPts val="400"/>
              </a:spcAft>
            </a:pPr>
            <a:r>
              <a:rPr lang="en-AU" sz="1700" b="1" dirty="0">
                <a:solidFill>
                  <a:schemeClr val="tx2"/>
                </a:solidFill>
              </a:rPr>
              <a:t>Trade:</a:t>
            </a:r>
            <a:r>
              <a:rPr lang="en-AU" sz="1700" dirty="0"/>
              <a:t> derive a substantial portion of their income from trade; and</a:t>
            </a:r>
          </a:p>
          <a:p>
            <a:pPr marL="628650" lvl="1" indent="-268288">
              <a:lnSpc>
                <a:spcPts val="2400"/>
              </a:lnSpc>
            </a:pPr>
            <a:r>
              <a:rPr lang="en-AU" sz="1700" b="1" dirty="0">
                <a:solidFill>
                  <a:schemeClr val="tx2"/>
                </a:solidFill>
              </a:rPr>
              <a:t>Social primacy:</a:t>
            </a:r>
            <a:r>
              <a:rPr lang="en-AU" sz="1700" dirty="0"/>
              <a:t> Invest efforts and resources into their purpose </a:t>
            </a:r>
            <a:br>
              <a:rPr lang="en-AU" sz="1700" dirty="0"/>
            </a:br>
            <a:r>
              <a:rPr lang="en-AU" sz="1700" dirty="0"/>
              <a:t>such that the public / community benefit outweighs private benefit </a:t>
            </a:r>
            <a:br>
              <a:rPr lang="en-AU" sz="1700" dirty="0"/>
            </a:br>
            <a:r>
              <a:rPr lang="en-AU" sz="1700" dirty="0"/>
              <a:t>(in any distribution period). </a:t>
            </a:r>
          </a:p>
          <a:p>
            <a:pPr>
              <a:lnSpc>
                <a:spcPts val="2400"/>
              </a:lnSpc>
              <a:spcBef>
                <a:spcPts val="1800"/>
              </a:spcBef>
            </a:pPr>
            <a:r>
              <a:rPr lang="en-AU" sz="1700" dirty="0"/>
              <a:t>Can be either:</a:t>
            </a:r>
          </a:p>
          <a:p>
            <a:pPr marL="628650" lvl="1" indent="-268288">
              <a:lnSpc>
                <a:spcPts val="2400"/>
              </a:lnSpc>
              <a:spcAft>
                <a:spcPts val="300"/>
              </a:spcAft>
            </a:pPr>
            <a:r>
              <a:rPr lang="en-AU" sz="1700" dirty="0"/>
              <a:t>a </a:t>
            </a:r>
            <a:r>
              <a:rPr lang="en-AU" sz="1700" b="1" dirty="0">
                <a:solidFill>
                  <a:schemeClr val="tx2"/>
                </a:solidFill>
              </a:rPr>
              <a:t>for-profit (FP) entity:</a:t>
            </a:r>
            <a:r>
              <a:rPr lang="en-AU" sz="1700" dirty="0">
                <a:solidFill>
                  <a:schemeClr val="tx2"/>
                </a:solidFill>
              </a:rPr>
              <a:t> </a:t>
            </a:r>
            <a:r>
              <a:rPr lang="en-AU" sz="1700" dirty="0"/>
              <a:t>with a mission and social ‘reinvestment’ </a:t>
            </a:r>
          </a:p>
          <a:p>
            <a:pPr marL="628650" lvl="1" indent="-268288">
              <a:lnSpc>
                <a:spcPts val="2400"/>
              </a:lnSpc>
            </a:pPr>
            <a:r>
              <a:rPr lang="en-AU" sz="1700" dirty="0"/>
              <a:t>a </a:t>
            </a:r>
            <a:r>
              <a:rPr lang="en-AU" sz="1700" b="1" dirty="0">
                <a:solidFill>
                  <a:schemeClr val="tx2"/>
                </a:solidFill>
              </a:rPr>
              <a:t>not-for-profit (</a:t>
            </a:r>
            <a:r>
              <a:rPr lang="en-AU" sz="1700" b="1" dirty="0" err="1">
                <a:solidFill>
                  <a:schemeClr val="tx2"/>
                </a:solidFill>
              </a:rPr>
              <a:t>NFP</a:t>
            </a:r>
            <a:r>
              <a:rPr lang="en-AU" sz="1700" b="1" dirty="0">
                <a:solidFill>
                  <a:schemeClr val="tx2"/>
                </a:solidFill>
              </a:rPr>
              <a:t>):</a:t>
            </a:r>
            <a:r>
              <a:rPr lang="en-AU" sz="1700" dirty="0">
                <a:solidFill>
                  <a:schemeClr val="tx2"/>
                </a:solidFill>
              </a:rPr>
              <a:t> </a:t>
            </a:r>
            <a:r>
              <a:rPr lang="en-AU" sz="1700" dirty="0"/>
              <a:t>with a trading model.  </a:t>
            </a:r>
            <a:r>
              <a:rPr lang="en-AU" sz="1700" dirty="0" err="1"/>
              <a:t>NFPs</a:t>
            </a:r>
            <a:r>
              <a:rPr lang="en-AU" sz="1700" dirty="0"/>
              <a:t> can carry on commercial activities (including those not directly linked to the mission)</a:t>
            </a:r>
          </a:p>
          <a:p>
            <a:pPr>
              <a:lnSpc>
                <a:spcPts val="2400"/>
              </a:lnSpc>
            </a:pPr>
            <a:endParaRPr lang="en-AU" sz="1700" dirty="0"/>
          </a:p>
        </p:txBody>
      </p:sp>
      <p:sp>
        <p:nvSpPr>
          <p:cNvPr id="19" name="Rectangle 18">
            <a:extLst>
              <a:ext uri="{FF2B5EF4-FFF2-40B4-BE49-F238E27FC236}">
                <a16:creationId xmlns:a16="http://schemas.microsoft.com/office/drawing/2014/main" id="{0DE4D57D-6D95-23C6-2632-41C996DD24C2}"/>
              </a:ext>
            </a:extLst>
          </p:cNvPr>
          <p:cNvSpPr/>
          <p:nvPr/>
        </p:nvSpPr>
        <p:spPr>
          <a:xfrm>
            <a:off x="1451187" y="5239681"/>
            <a:ext cx="2439165" cy="6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400" dirty="0">
              <a:solidFill>
                <a:schemeClr val="tx1">
                  <a:lumMod val="75000"/>
                  <a:lumOff val="25000"/>
                </a:schemeClr>
              </a:solidFill>
              <a:latin typeface="Museo 100" panose="02000000000000000000" pitchFamily="50" charset="0"/>
            </a:endParaRPr>
          </a:p>
        </p:txBody>
      </p:sp>
    </p:spTree>
    <p:extLst>
      <p:ext uri="{BB962C8B-B14F-4D97-AF65-F5344CB8AC3E}">
        <p14:creationId xmlns:p14="http://schemas.microsoft.com/office/powerpoint/2010/main" val="18072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250"/>
                                        <p:tgtEl>
                                          <p:spTgt spid="7"/>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750"/>
                                        <p:tgtEl>
                                          <p:spTgt spid="4">
                                            <p:txEl>
                                              <p:pRg st="0" end="0"/>
                                            </p:txEl>
                                          </p:spTgt>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750"/>
                                        <p:tgtEl>
                                          <p:spTgt spid="4">
                                            <p:txEl>
                                              <p:pRg st="1" end="1"/>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750"/>
                                        <p:tgtEl>
                                          <p:spTgt spid="4">
                                            <p:txEl>
                                              <p:pRg st="2" end="2"/>
                                            </p:txEl>
                                          </p:spTgt>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750"/>
                                        <p:tgtEl>
                                          <p:spTgt spid="4">
                                            <p:txEl>
                                              <p:pRg st="3" end="3"/>
                                            </p:txEl>
                                          </p:spTgt>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750"/>
                                        <p:tgtEl>
                                          <p:spTgt spid="4">
                                            <p:txEl>
                                              <p:pRg st="4" end="4"/>
                                            </p:txEl>
                                          </p:spTgt>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750"/>
                                        <p:tgtEl>
                                          <p:spTgt spid="4">
                                            <p:txEl>
                                              <p:pRg st="5" end="5"/>
                                            </p:txEl>
                                          </p:spTgt>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75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figures&#10;&#10;Description automatically generated">
            <a:extLst>
              <a:ext uri="{FF2B5EF4-FFF2-40B4-BE49-F238E27FC236}">
                <a16:creationId xmlns:a16="http://schemas.microsoft.com/office/drawing/2014/main" id="{8F015DBF-151D-B123-5E1C-14C9D32AB08B}"/>
              </a:ext>
            </a:extLst>
          </p:cNvPr>
          <p:cNvPicPr>
            <a:picLocks noChangeAspect="1"/>
          </p:cNvPicPr>
          <p:nvPr/>
        </p:nvPicPr>
        <p:blipFill rotWithShape="1">
          <a:blip r:embed="rId3">
            <a:lum bright="70000" contrast="-70000"/>
          </a:blip>
          <a:srcRect l="7378" r="19704" b="14464"/>
          <a:stretch/>
        </p:blipFill>
        <p:spPr>
          <a:xfrm flipH="1">
            <a:off x="0" y="0"/>
            <a:ext cx="12192000" cy="6129338"/>
          </a:xfrm>
          <a:prstGeom prst="rect">
            <a:avLst/>
          </a:prstGeom>
        </p:spPr>
      </p:pic>
      <p:sp>
        <p:nvSpPr>
          <p:cNvPr id="6" name="Rectangle 5">
            <a:extLst>
              <a:ext uri="{FF2B5EF4-FFF2-40B4-BE49-F238E27FC236}">
                <a16:creationId xmlns:a16="http://schemas.microsoft.com/office/drawing/2014/main" id="{6276DB38-77E9-6317-746E-7C7D154F8419}"/>
              </a:ext>
            </a:extLst>
          </p:cNvPr>
          <p:cNvSpPr/>
          <p:nvPr/>
        </p:nvSpPr>
        <p:spPr>
          <a:xfrm>
            <a:off x="1" y="908050"/>
            <a:ext cx="12192000" cy="5221288"/>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t>Social enterprise models</a:t>
            </a:r>
          </a:p>
        </p:txBody>
      </p:sp>
      <p:sp>
        <p:nvSpPr>
          <p:cNvPr id="3" name="Content Placeholder 2">
            <a:extLst>
              <a:ext uri="{FF2B5EF4-FFF2-40B4-BE49-F238E27FC236}">
                <a16:creationId xmlns:a16="http://schemas.microsoft.com/office/drawing/2014/main" id="{8669DC7F-13BE-2BF2-58FF-E810CF56D8E1}"/>
              </a:ext>
            </a:extLst>
          </p:cNvPr>
          <p:cNvSpPr>
            <a:spLocks noGrp="1"/>
          </p:cNvSpPr>
          <p:nvPr>
            <p:ph sz="quarter" idx="11"/>
          </p:nvPr>
        </p:nvSpPr>
        <p:spPr>
          <a:xfrm>
            <a:off x="360000" y="1107621"/>
            <a:ext cx="11473200" cy="372836"/>
          </a:xfrm>
        </p:spPr>
        <p:txBody>
          <a:bodyPr/>
          <a:lstStyle/>
          <a:p>
            <a:pPr marL="0" indent="0" algn="l">
              <a:buNone/>
            </a:pPr>
            <a:r>
              <a:rPr lang="en-AU" sz="1600" b="0" i="0" dirty="0">
                <a:solidFill>
                  <a:srgbClr val="333333"/>
                </a:solidFill>
                <a:effectLst/>
                <a:latin typeface="+mj-lt"/>
              </a:rPr>
              <a:t>SE’s generally create value through </a:t>
            </a:r>
            <a:r>
              <a:rPr lang="en-AU" sz="1600" b="1" i="0" dirty="0">
                <a:solidFill>
                  <a:srgbClr val="333333"/>
                </a:solidFill>
                <a:effectLst/>
                <a:latin typeface="+mj-lt"/>
              </a:rPr>
              <a:t>three different models</a:t>
            </a:r>
            <a:r>
              <a:rPr lang="en-AU" sz="1600" b="0" i="0" dirty="0">
                <a:solidFill>
                  <a:srgbClr val="333333"/>
                </a:solidFill>
                <a:effectLst/>
                <a:latin typeface="+mj-lt"/>
              </a:rPr>
              <a:t>, often used in combination:</a:t>
            </a:r>
            <a:endParaRPr lang="en-AU" dirty="0"/>
          </a:p>
        </p:txBody>
      </p:sp>
      <p:sp>
        <p:nvSpPr>
          <p:cNvPr id="19" name="Rectangle 18">
            <a:extLst>
              <a:ext uri="{FF2B5EF4-FFF2-40B4-BE49-F238E27FC236}">
                <a16:creationId xmlns:a16="http://schemas.microsoft.com/office/drawing/2014/main" id="{0DE4D57D-6D95-23C6-2632-41C996DD24C2}"/>
              </a:ext>
            </a:extLst>
          </p:cNvPr>
          <p:cNvSpPr/>
          <p:nvPr/>
        </p:nvSpPr>
        <p:spPr>
          <a:xfrm>
            <a:off x="1451187" y="5239681"/>
            <a:ext cx="2439165" cy="6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400" dirty="0">
              <a:solidFill>
                <a:schemeClr val="tx1">
                  <a:lumMod val="75000"/>
                  <a:lumOff val="25000"/>
                </a:schemeClr>
              </a:solidFill>
              <a:latin typeface="Museo 100" panose="02000000000000000000" pitchFamily="50" charset="0"/>
            </a:endParaRPr>
          </a:p>
        </p:txBody>
      </p:sp>
      <p:sp>
        <p:nvSpPr>
          <p:cNvPr id="4" name="Content Placeholder 2">
            <a:extLst>
              <a:ext uri="{FF2B5EF4-FFF2-40B4-BE49-F238E27FC236}">
                <a16:creationId xmlns:a16="http://schemas.microsoft.com/office/drawing/2014/main" id="{30660A2D-84F7-E86E-FDE9-02DA0F2A5590}"/>
              </a:ext>
            </a:extLst>
          </p:cNvPr>
          <p:cNvSpPr txBox="1">
            <a:spLocks/>
          </p:cNvSpPr>
          <p:nvPr/>
        </p:nvSpPr>
        <p:spPr>
          <a:xfrm>
            <a:off x="371475" y="1709964"/>
            <a:ext cx="11473200" cy="4438650"/>
          </a:xfrm>
          <a:prstGeom prst="rect">
            <a:avLst/>
          </a:prstGeom>
        </p:spPr>
        <p:txBody>
          <a:bodyPr vert="horz" lIns="0" tIns="0" rIns="0" bIns="0" numCol="3" spcCol="360000" rtlCol="0">
            <a:normAutofit/>
          </a:bodyPr>
          <a:lstStyle>
            <a:lvl1pPr marL="360000" indent="-360000" algn="l" defTabSz="914400" rtl="0" eaLnBrk="1" latinLnBrk="0" hangingPunct="1">
              <a:lnSpc>
                <a:spcPct val="11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1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1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10000"/>
              </a:lnSpc>
              <a:spcBef>
                <a:spcPts val="500"/>
              </a:spcBef>
              <a:buClr>
                <a:schemeClr val="tx1"/>
              </a:buClr>
              <a:buSzPct val="100000"/>
              <a:buFontTx/>
              <a:buBlip>
                <a:blip r:embed="rId4"/>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1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buFont typeface="+mj-lt"/>
              <a:buAutoNum type="arabicPeriod"/>
            </a:pPr>
            <a:r>
              <a:rPr lang="en-AU" sz="1800" b="1" dirty="0">
                <a:solidFill>
                  <a:schemeClr val="tx2"/>
                </a:solidFill>
                <a:latin typeface="+mj-lt"/>
              </a:rPr>
              <a:t>Donation: </a:t>
            </a:r>
            <a:br>
              <a:rPr lang="en-AU" b="1" dirty="0">
                <a:solidFill>
                  <a:schemeClr val="tx2"/>
                </a:solidFill>
                <a:latin typeface="+mj-lt"/>
              </a:rPr>
            </a:br>
            <a:r>
              <a:rPr lang="en-AU" dirty="0">
                <a:solidFill>
                  <a:srgbClr val="333333"/>
                </a:solidFill>
                <a:latin typeface="+mj-lt"/>
              </a:rPr>
              <a:t>Businesses that donate a percentage of profits to another organisation creating social </a:t>
            </a:r>
            <a:br>
              <a:rPr lang="en-AU" dirty="0">
                <a:solidFill>
                  <a:srgbClr val="333333"/>
                </a:solidFill>
                <a:latin typeface="+mj-lt"/>
              </a:rPr>
            </a:br>
            <a:r>
              <a:rPr lang="en-AU" dirty="0">
                <a:solidFill>
                  <a:srgbClr val="333333"/>
                </a:solidFill>
                <a:latin typeface="+mj-lt"/>
              </a:rPr>
              <a:t>or environmental benefits </a:t>
            </a:r>
            <a:br>
              <a:rPr lang="en-AU" dirty="0">
                <a:solidFill>
                  <a:srgbClr val="333333"/>
                </a:solidFill>
                <a:latin typeface="+mj-lt"/>
              </a:rPr>
            </a:br>
            <a:r>
              <a:rPr lang="en-AU" dirty="0">
                <a:solidFill>
                  <a:srgbClr val="333333"/>
                </a:solidFill>
                <a:latin typeface="+mj-lt"/>
              </a:rPr>
              <a:t>(such as Who Gives A Crap, </a:t>
            </a:r>
            <a:br>
              <a:rPr lang="en-AU" dirty="0">
                <a:solidFill>
                  <a:srgbClr val="333333"/>
                </a:solidFill>
                <a:latin typeface="+mj-lt"/>
              </a:rPr>
            </a:br>
            <a:r>
              <a:rPr lang="en-AU" dirty="0">
                <a:solidFill>
                  <a:srgbClr val="333333"/>
                </a:solidFill>
                <a:latin typeface="+mj-lt"/>
              </a:rPr>
              <a:t>Thankyou, Goodwill Wines, </a:t>
            </a:r>
            <a:br>
              <a:rPr lang="en-AU" dirty="0">
                <a:solidFill>
                  <a:srgbClr val="333333"/>
                </a:solidFill>
                <a:latin typeface="+mj-lt"/>
              </a:rPr>
            </a:br>
            <a:r>
              <a:rPr lang="en-AU" dirty="0">
                <a:solidFill>
                  <a:srgbClr val="333333"/>
                </a:solidFill>
                <a:latin typeface="+mj-lt"/>
              </a:rPr>
              <a:t>and </a:t>
            </a:r>
            <a:r>
              <a:rPr lang="en-AU" dirty="0" err="1">
                <a:solidFill>
                  <a:srgbClr val="333333"/>
                </a:solidFill>
                <a:latin typeface="+mj-lt"/>
              </a:rPr>
              <a:t>Humanitix</a:t>
            </a:r>
            <a:r>
              <a:rPr lang="en-AU" dirty="0">
                <a:solidFill>
                  <a:srgbClr val="333333"/>
                </a:solidFill>
                <a:latin typeface="+mj-lt"/>
              </a:rPr>
              <a:t>);</a:t>
            </a:r>
          </a:p>
          <a:p>
            <a:pPr>
              <a:lnSpc>
                <a:spcPts val="2300"/>
              </a:lnSpc>
              <a:buFont typeface="+mj-lt"/>
              <a:buAutoNum type="arabicPeriod"/>
            </a:pPr>
            <a:endParaRPr lang="en-AU" b="1" dirty="0">
              <a:solidFill>
                <a:srgbClr val="333333"/>
              </a:solidFill>
              <a:latin typeface="+mj-lt"/>
            </a:endParaRPr>
          </a:p>
          <a:p>
            <a:pPr>
              <a:lnSpc>
                <a:spcPts val="2300"/>
              </a:lnSpc>
              <a:buFont typeface="+mj-lt"/>
              <a:buAutoNum type="arabicPeriod"/>
            </a:pPr>
            <a:endParaRPr lang="en-AU" b="1" dirty="0">
              <a:solidFill>
                <a:srgbClr val="333333"/>
              </a:solidFill>
              <a:latin typeface="+mj-lt"/>
            </a:endParaRPr>
          </a:p>
          <a:p>
            <a:pPr>
              <a:lnSpc>
                <a:spcPts val="2300"/>
              </a:lnSpc>
              <a:buFont typeface="+mj-lt"/>
              <a:buAutoNum type="arabicPeriod"/>
            </a:pPr>
            <a:endParaRPr lang="en-AU" b="1" dirty="0">
              <a:solidFill>
                <a:srgbClr val="333333"/>
              </a:solidFill>
              <a:latin typeface="+mj-lt"/>
            </a:endParaRPr>
          </a:p>
          <a:p>
            <a:pPr>
              <a:lnSpc>
                <a:spcPts val="2300"/>
              </a:lnSpc>
              <a:buFont typeface="+mj-lt"/>
              <a:buAutoNum type="arabicPeriod"/>
            </a:pPr>
            <a:endParaRPr lang="en-AU" b="1" dirty="0">
              <a:solidFill>
                <a:srgbClr val="333333"/>
              </a:solidFill>
              <a:latin typeface="+mj-lt"/>
            </a:endParaRPr>
          </a:p>
          <a:p>
            <a:pPr>
              <a:lnSpc>
                <a:spcPts val="2300"/>
              </a:lnSpc>
              <a:buFont typeface="+mj-lt"/>
              <a:buAutoNum type="arabicPeriod"/>
            </a:pPr>
            <a:r>
              <a:rPr lang="en-AU" sz="1800" b="1" dirty="0">
                <a:solidFill>
                  <a:schemeClr val="tx2"/>
                </a:solidFill>
                <a:latin typeface="+mj-lt"/>
              </a:rPr>
              <a:t>Direct Benefit: </a:t>
            </a:r>
            <a:br>
              <a:rPr lang="en-AU" sz="1800" b="1" dirty="0">
                <a:solidFill>
                  <a:schemeClr val="tx2"/>
                </a:solidFill>
                <a:latin typeface="+mj-lt"/>
              </a:rPr>
            </a:br>
            <a:r>
              <a:rPr lang="en-AU" dirty="0">
                <a:solidFill>
                  <a:srgbClr val="333333"/>
                </a:solidFill>
                <a:latin typeface="+mj-lt"/>
              </a:rPr>
              <a:t>Businesses that deliver services </a:t>
            </a:r>
            <a:br>
              <a:rPr lang="en-AU" dirty="0">
                <a:solidFill>
                  <a:srgbClr val="333333"/>
                </a:solidFill>
                <a:latin typeface="+mj-lt"/>
              </a:rPr>
            </a:br>
            <a:r>
              <a:rPr lang="en-AU" dirty="0">
                <a:solidFill>
                  <a:srgbClr val="333333"/>
                </a:solidFill>
                <a:latin typeface="+mj-lt"/>
              </a:rPr>
              <a:t>in response to social or economic needs in the community or embed direct impact in their business model (such as work integrated social enterprises, including White Box Enterprises, STREAT, Good Cycles, and The Bread and Butter Project, which create employment opportunities for vulnerable cohorts facing barriers to employment in the open labour market); and</a:t>
            </a:r>
            <a:br>
              <a:rPr lang="en-AU" dirty="0">
                <a:solidFill>
                  <a:srgbClr val="333333"/>
                </a:solidFill>
                <a:latin typeface="+mj-lt"/>
              </a:rPr>
            </a:br>
            <a:br>
              <a:rPr lang="en-AU" dirty="0">
                <a:solidFill>
                  <a:srgbClr val="333333"/>
                </a:solidFill>
                <a:latin typeface="+mj-lt"/>
              </a:rPr>
            </a:br>
            <a:endParaRPr lang="en-AU" dirty="0">
              <a:solidFill>
                <a:srgbClr val="333333"/>
              </a:solidFill>
              <a:latin typeface="+mj-lt"/>
            </a:endParaRPr>
          </a:p>
          <a:p>
            <a:pPr>
              <a:lnSpc>
                <a:spcPts val="2300"/>
              </a:lnSpc>
              <a:buFont typeface="+mj-lt"/>
              <a:buAutoNum type="arabicPeriod"/>
            </a:pPr>
            <a:r>
              <a:rPr lang="en-AU" sz="1800" b="1" dirty="0">
                <a:solidFill>
                  <a:schemeClr val="tx2"/>
                </a:solidFill>
                <a:latin typeface="+mj-lt"/>
              </a:rPr>
              <a:t>Cross-Subsidy: </a:t>
            </a:r>
            <a:br>
              <a:rPr lang="en-AU" b="1" dirty="0">
                <a:solidFill>
                  <a:schemeClr val="tx2"/>
                </a:solidFill>
                <a:latin typeface="+mj-lt"/>
              </a:rPr>
            </a:br>
            <a:r>
              <a:rPr lang="en-AU" dirty="0">
                <a:solidFill>
                  <a:srgbClr val="333333"/>
                </a:solidFill>
                <a:latin typeface="+mj-lt"/>
              </a:rPr>
              <a:t>Businesses that use a portion of their profits to provide access or support to underserved populations that would otherwise be unable to access their goods or services at market prices.</a:t>
            </a:r>
          </a:p>
          <a:p>
            <a:pPr>
              <a:lnSpc>
                <a:spcPts val="2300"/>
              </a:lnSpc>
            </a:pPr>
            <a:endParaRPr lang="en-AU" dirty="0"/>
          </a:p>
        </p:txBody>
      </p:sp>
    </p:spTree>
    <p:extLst>
      <p:ext uri="{BB962C8B-B14F-4D97-AF65-F5344CB8AC3E}">
        <p14:creationId xmlns:p14="http://schemas.microsoft.com/office/powerpoint/2010/main" val="398105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yellow figures&#10;&#10;Description automatically generated">
            <a:extLst>
              <a:ext uri="{FF2B5EF4-FFF2-40B4-BE49-F238E27FC236}">
                <a16:creationId xmlns:a16="http://schemas.microsoft.com/office/drawing/2014/main" id="{B9F7B4FD-204F-7066-D93F-2FD7B5C2179C}"/>
              </a:ext>
            </a:extLst>
          </p:cNvPr>
          <p:cNvPicPr>
            <a:picLocks noChangeAspect="1"/>
          </p:cNvPicPr>
          <p:nvPr/>
        </p:nvPicPr>
        <p:blipFill rotWithShape="1">
          <a:blip r:embed="rId3">
            <a:lum bright="70000" contrast="-70000"/>
          </a:blip>
          <a:srcRect l="7378" r="19704" b="14464"/>
          <a:stretch/>
        </p:blipFill>
        <p:spPr>
          <a:xfrm flipH="1">
            <a:off x="0" y="0"/>
            <a:ext cx="12192000" cy="6129338"/>
          </a:xfrm>
          <a:prstGeom prst="rect">
            <a:avLst/>
          </a:prstGeom>
        </p:spPr>
      </p:pic>
      <p:sp>
        <p:nvSpPr>
          <p:cNvPr id="5" name="Rectangle 4">
            <a:extLst>
              <a:ext uri="{FF2B5EF4-FFF2-40B4-BE49-F238E27FC236}">
                <a16:creationId xmlns:a16="http://schemas.microsoft.com/office/drawing/2014/main" id="{12ECDD1E-4BC1-0051-DC47-9DD38A336FC6}"/>
              </a:ext>
            </a:extLst>
          </p:cNvPr>
          <p:cNvSpPr/>
          <p:nvPr/>
        </p:nvSpPr>
        <p:spPr>
          <a:xfrm>
            <a:off x="1" y="908050"/>
            <a:ext cx="12192000" cy="5221288"/>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t>Social enterprise certification or verification</a:t>
            </a:r>
          </a:p>
        </p:txBody>
      </p:sp>
      <p:sp>
        <p:nvSpPr>
          <p:cNvPr id="3" name="Content Placeholder 2">
            <a:extLst>
              <a:ext uri="{FF2B5EF4-FFF2-40B4-BE49-F238E27FC236}">
                <a16:creationId xmlns:a16="http://schemas.microsoft.com/office/drawing/2014/main" id="{7817382A-C7C2-0707-11FA-66C4297BE8CA}"/>
              </a:ext>
            </a:extLst>
          </p:cNvPr>
          <p:cNvSpPr>
            <a:spLocks noGrp="1"/>
          </p:cNvSpPr>
          <p:nvPr>
            <p:ph sz="quarter" idx="11"/>
          </p:nvPr>
        </p:nvSpPr>
        <p:spPr>
          <a:xfrm>
            <a:off x="360000" y="1441450"/>
            <a:ext cx="11338514" cy="4438650"/>
          </a:xfrm>
        </p:spPr>
        <p:txBody>
          <a:bodyPr>
            <a:normAutofit/>
          </a:bodyPr>
          <a:lstStyle/>
          <a:p>
            <a:pPr algn="l">
              <a:lnSpc>
                <a:spcPts val="2400"/>
              </a:lnSpc>
              <a:spcAft>
                <a:spcPts val="1200"/>
              </a:spcAft>
            </a:pPr>
            <a:r>
              <a:rPr lang="en-AU" sz="1800" b="1" i="0" u="none" strike="noStrike" dirty="0">
                <a:solidFill>
                  <a:srgbClr val="CE0E2D"/>
                </a:solidFill>
                <a:effectLst/>
                <a:latin typeface="+mj-lt"/>
              </a:rPr>
              <a:t>Social Traders</a:t>
            </a:r>
            <a:r>
              <a:rPr lang="en-AU" sz="1800" b="0" i="0" dirty="0">
                <a:solidFill>
                  <a:srgbClr val="333333"/>
                </a:solidFill>
                <a:effectLst/>
                <a:latin typeface="+mj-lt"/>
              </a:rPr>
              <a:t> is one organisation in Australia certifying SEs, which operates a national SE certification program that independently certifies enterprises and provides a gateway to a range of B2B opportunities.</a:t>
            </a:r>
          </a:p>
          <a:p>
            <a:pPr algn="l">
              <a:lnSpc>
                <a:spcPts val="2400"/>
              </a:lnSpc>
              <a:spcAft>
                <a:spcPts val="1200"/>
              </a:spcAft>
            </a:pPr>
            <a:r>
              <a:rPr lang="en-AU" sz="1800" b="0" i="0" dirty="0">
                <a:solidFill>
                  <a:srgbClr val="333333"/>
                </a:solidFill>
                <a:effectLst/>
                <a:latin typeface="+mj-lt"/>
              </a:rPr>
              <a:t>In addition to certification pathways, there are also verification systems. For example, the </a:t>
            </a:r>
            <a:r>
              <a:rPr lang="en-AU" sz="1800" b="1" i="0" u="none" strike="noStrike" dirty="0">
                <a:solidFill>
                  <a:srgbClr val="CE0E2D"/>
                </a:solidFill>
                <a:effectLst/>
                <a:latin typeface="+mj-lt"/>
              </a:rPr>
              <a:t>Social Enterprise World Forum</a:t>
            </a:r>
            <a:r>
              <a:rPr lang="en-AU" sz="1800" b="0" i="0" dirty="0">
                <a:solidFill>
                  <a:srgbClr val="333333"/>
                </a:solidFill>
                <a:effectLst/>
                <a:latin typeface="+mj-lt"/>
              </a:rPr>
              <a:t> operates a points-based verification system (</a:t>
            </a:r>
            <a:r>
              <a:rPr lang="en-AU" sz="1800" b="1" i="0" u="none" strike="noStrike" dirty="0">
                <a:solidFill>
                  <a:srgbClr val="CE0E2D"/>
                </a:solidFill>
                <a:effectLst/>
                <a:latin typeface="+mj-lt"/>
              </a:rPr>
              <a:t>The People and Planet First verification framework</a:t>
            </a:r>
            <a:r>
              <a:rPr lang="en-AU" sz="1800" b="0" i="0" dirty="0">
                <a:solidFill>
                  <a:srgbClr val="333333"/>
                </a:solidFill>
                <a:effectLst/>
                <a:latin typeface="+mj-lt"/>
              </a:rPr>
              <a:t>). The People and Planet First framework provides a global verification system. Verification </a:t>
            </a:r>
            <a:br>
              <a:rPr lang="en-AU" sz="1800" b="0" i="0" dirty="0">
                <a:solidFill>
                  <a:srgbClr val="333333"/>
                </a:solidFill>
                <a:effectLst/>
                <a:latin typeface="+mj-lt"/>
              </a:rPr>
            </a:br>
            <a:r>
              <a:rPr lang="en-AU" sz="1800" b="0" i="0" dirty="0">
                <a:solidFill>
                  <a:srgbClr val="333333"/>
                </a:solidFill>
                <a:effectLst/>
                <a:latin typeface="+mj-lt"/>
              </a:rPr>
              <a:t>is available for enterprises that put people and planet first and satisfy the points-based verification system, which may include SEs in addition to cooperatives, mutualist organisations, not-for-profits and more </a:t>
            </a:r>
            <a:br>
              <a:rPr lang="en-AU" sz="1800" b="0" i="0" dirty="0">
                <a:solidFill>
                  <a:srgbClr val="333333"/>
                </a:solidFill>
                <a:effectLst/>
                <a:latin typeface="+mj-lt"/>
              </a:rPr>
            </a:br>
            <a:r>
              <a:rPr lang="en-AU" sz="1800" b="0" i="0" dirty="0">
                <a:solidFill>
                  <a:srgbClr val="333333"/>
                </a:solidFill>
                <a:effectLst/>
                <a:latin typeface="+mj-lt"/>
              </a:rPr>
              <a:t>– with the focus being on shared core standards, not terminology or legal form.</a:t>
            </a:r>
          </a:p>
          <a:p>
            <a:pPr algn="l">
              <a:lnSpc>
                <a:spcPts val="2400"/>
              </a:lnSpc>
              <a:spcAft>
                <a:spcPts val="1200"/>
              </a:spcAft>
            </a:pPr>
            <a:r>
              <a:rPr lang="en-AU" sz="1800" b="0" i="0" dirty="0">
                <a:solidFill>
                  <a:srgbClr val="333333"/>
                </a:solidFill>
                <a:effectLst/>
                <a:latin typeface="+mj-lt"/>
              </a:rPr>
              <a:t>The People and Planet First verification framework assesses enterprises based on a five-point scale across five criteria (</a:t>
            </a:r>
            <a:r>
              <a:rPr lang="en-AU" sz="1800" dirty="0">
                <a:solidFill>
                  <a:srgbClr val="333333"/>
                </a:solidFill>
                <a:latin typeface="+mj-lt"/>
              </a:rPr>
              <a:t>purpose, operations, revenue, use of surplus, structure). Whereas an application for S</a:t>
            </a:r>
            <a:r>
              <a:rPr lang="en-AU" sz="1800" b="0" i="0" dirty="0">
                <a:solidFill>
                  <a:srgbClr val="333333"/>
                </a:solidFill>
                <a:effectLst/>
                <a:latin typeface="+mj-lt"/>
              </a:rPr>
              <a:t>ocial Traders SE certification must demonstrate alignment with the definition of a SE (this includes 3 criteria</a:t>
            </a:r>
            <a:r>
              <a:rPr lang="en-AU" sz="1800" dirty="0">
                <a:solidFill>
                  <a:srgbClr val="333333"/>
                </a:solidFill>
                <a:latin typeface="+mj-lt"/>
              </a:rPr>
              <a:t> – purpose, income and investment).</a:t>
            </a:r>
            <a:endParaRPr lang="en-AU" sz="1800" b="0" i="0" dirty="0">
              <a:solidFill>
                <a:srgbClr val="333333"/>
              </a:solidFill>
              <a:effectLst/>
              <a:latin typeface="+mj-lt"/>
            </a:endParaRPr>
          </a:p>
          <a:p>
            <a:pPr marL="0" indent="0">
              <a:lnSpc>
                <a:spcPts val="2400"/>
              </a:lnSpc>
              <a:spcAft>
                <a:spcPts val="1200"/>
              </a:spcAft>
              <a:buFont typeface="System Font Regular"/>
              <a:buNone/>
            </a:pPr>
            <a:endParaRPr lang="en-AU" sz="1800" b="1" dirty="0">
              <a:solidFill>
                <a:schemeClr val="tx1"/>
              </a:solidFill>
            </a:endParaRPr>
          </a:p>
          <a:p>
            <a:pPr marL="0" indent="0">
              <a:lnSpc>
                <a:spcPts val="2400"/>
              </a:lnSpc>
              <a:spcAft>
                <a:spcPts val="1200"/>
              </a:spcAft>
              <a:buNone/>
            </a:pPr>
            <a:endParaRPr lang="en-AU" sz="1800" dirty="0">
              <a:solidFill>
                <a:schemeClr val="tx1"/>
              </a:solidFill>
            </a:endParaRPr>
          </a:p>
          <a:p>
            <a:pPr>
              <a:lnSpc>
                <a:spcPts val="2400"/>
              </a:lnSpc>
              <a:spcAft>
                <a:spcPts val="1200"/>
              </a:spcAft>
              <a:buFont typeface="Arial" panose="020B0604020202020204" pitchFamily="34" charset="0"/>
              <a:buChar char="•"/>
            </a:pPr>
            <a:endParaRPr lang="en-AU" sz="1800" dirty="0"/>
          </a:p>
          <a:p>
            <a:pPr>
              <a:lnSpc>
                <a:spcPts val="2400"/>
              </a:lnSpc>
              <a:spcAft>
                <a:spcPts val="1200"/>
              </a:spcAft>
              <a:buFont typeface="Arial" panose="020B0604020202020204" pitchFamily="34" charset="0"/>
              <a:buChar char="•"/>
            </a:pPr>
            <a:endParaRPr lang="en-AU" sz="1800" dirty="0"/>
          </a:p>
          <a:p>
            <a:pPr>
              <a:lnSpc>
                <a:spcPts val="2400"/>
              </a:lnSpc>
              <a:spcAft>
                <a:spcPts val="1200"/>
              </a:spcAft>
            </a:pPr>
            <a:endParaRPr lang="en-AU" sz="1800" dirty="0"/>
          </a:p>
        </p:txBody>
      </p:sp>
      <p:sp>
        <p:nvSpPr>
          <p:cNvPr id="19" name="Rectangle 18">
            <a:extLst>
              <a:ext uri="{FF2B5EF4-FFF2-40B4-BE49-F238E27FC236}">
                <a16:creationId xmlns:a16="http://schemas.microsoft.com/office/drawing/2014/main" id="{0DE4D57D-6D95-23C6-2632-41C996DD24C2}"/>
              </a:ext>
            </a:extLst>
          </p:cNvPr>
          <p:cNvSpPr/>
          <p:nvPr/>
        </p:nvSpPr>
        <p:spPr>
          <a:xfrm>
            <a:off x="1451187" y="5239681"/>
            <a:ext cx="2439165" cy="6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400" dirty="0">
              <a:solidFill>
                <a:schemeClr val="tx1">
                  <a:lumMod val="75000"/>
                  <a:lumOff val="25000"/>
                </a:schemeClr>
              </a:solidFill>
              <a:latin typeface="Museo 100" panose="02000000000000000000" pitchFamily="50" charset="0"/>
            </a:endParaRPr>
          </a:p>
        </p:txBody>
      </p:sp>
    </p:spTree>
    <p:extLst>
      <p:ext uri="{BB962C8B-B14F-4D97-AF65-F5344CB8AC3E}">
        <p14:creationId xmlns:p14="http://schemas.microsoft.com/office/powerpoint/2010/main" val="202562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86AC-526E-F734-2B0B-CF58884CF87A}"/>
              </a:ext>
            </a:extLst>
          </p:cNvPr>
          <p:cNvSpPr>
            <a:spLocks noGrp="1"/>
          </p:cNvSpPr>
          <p:nvPr>
            <p:ph type="title"/>
          </p:nvPr>
        </p:nvSpPr>
        <p:spPr/>
        <p:txBody>
          <a:bodyPr>
            <a:noAutofit/>
          </a:bodyPr>
          <a:lstStyle/>
          <a:p>
            <a:r>
              <a:rPr lang="en-AU" dirty="0"/>
              <a:t>B Corps</a:t>
            </a:r>
          </a:p>
        </p:txBody>
      </p:sp>
      <p:sp>
        <p:nvSpPr>
          <p:cNvPr id="3" name="Content Placeholder 2">
            <a:extLst>
              <a:ext uri="{FF2B5EF4-FFF2-40B4-BE49-F238E27FC236}">
                <a16:creationId xmlns:a16="http://schemas.microsoft.com/office/drawing/2014/main" id="{9B869CBF-7947-DD2A-AD76-1B8E3CF81FC5}"/>
              </a:ext>
            </a:extLst>
          </p:cNvPr>
          <p:cNvSpPr>
            <a:spLocks noGrp="1"/>
          </p:cNvSpPr>
          <p:nvPr>
            <p:ph sz="quarter" idx="11"/>
          </p:nvPr>
        </p:nvSpPr>
        <p:spPr>
          <a:xfrm>
            <a:off x="360000" y="908050"/>
            <a:ext cx="11473200" cy="4972050"/>
          </a:xfrm>
        </p:spPr>
        <p:txBody>
          <a:bodyPr>
            <a:noAutofit/>
          </a:bodyPr>
          <a:lstStyle/>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A B Corp is a for-profit company that has been assessed by the certifying body, </a:t>
            </a:r>
            <a:r>
              <a:rPr lang="en-AU" sz="1800" b="1" dirty="0">
                <a:solidFill>
                  <a:srgbClr val="CE0E2D"/>
                </a:solidFill>
                <a:latin typeface="+mj-lt"/>
              </a:rPr>
              <a:t>B Lab</a:t>
            </a:r>
            <a:r>
              <a:rPr lang="en-AU" sz="1800" dirty="0">
                <a:solidFill>
                  <a:schemeClr val="tx1"/>
                </a:solidFill>
                <a:latin typeface="+mj-lt"/>
              </a:rPr>
              <a:t>,</a:t>
            </a:r>
            <a:r>
              <a:rPr lang="en-AU" sz="1800" b="1" dirty="0">
                <a:solidFill>
                  <a:srgbClr val="CE0E2D"/>
                </a:solidFill>
                <a:latin typeface="+mj-lt"/>
              </a:rPr>
              <a:t> </a:t>
            </a:r>
            <a:r>
              <a:rPr lang="en-AU" sz="1800" dirty="0">
                <a:solidFill>
                  <a:schemeClr val="tx1"/>
                </a:solidFill>
                <a:latin typeface="+mj-lt"/>
              </a:rPr>
              <a:t>as meeting </a:t>
            </a:r>
            <a:br>
              <a:rPr lang="en-AU" sz="1800" dirty="0">
                <a:solidFill>
                  <a:schemeClr val="tx1"/>
                </a:solidFill>
                <a:latin typeface="+mj-lt"/>
              </a:rPr>
            </a:br>
            <a:r>
              <a:rPr lang="en-AU" sz="1800" dirty="0">
                <a:solidFill>
                  <a:schemeClr val="tx1"/>
                </a:solidFill>
                <a:latin typeface="+mj-lt"/>
              </a:rPr>
              <a:t>high standards of social and environmental performance, accountability and transparency. </a:t>
            </a:r>
          </a:p>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B Lab is a global </a:t>
            </a:r>
            <a:r>
              <a:rPr lang="en-AU" sz="1800" dirty="0" err="1">
                <a:solidFill>
                  <a:schemeClr val="tx1"/>
                </a:solidFill>
                <a:latin typeface="+mj-lt"/>
              </a:rPr>
              <a:t>NFP</a:t>
            </a:r>
            <a:r>
              <a:rPr lang="en-AU" sz="1800" dirty="0">
                <a:solidFill>
                  <a:schemeClr val="tx1"/>
                </a:solidFill>
                <a:latin typeface="+mj-lt"/>
              </a:rPr>
              <a:t> organisation that evaluates companies based on their overall impact on workers, customers, community and the environment. </a:t>
            </a:r>
          </a:p>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Only for-profit businesses </a:t>
            </a:r>
            <a:r>
              <a:rPr lang="en-AU" sz="1800" dirty="0" err="1">
                <a:solidFill>
                  <a:schemeClr val="tx1"/>
                </a:solidFill>
                <a:latin typeface="+mj-lt"/>
              </a:rPr>
              <a:t>cas</a:t>
            </a:r>
            <a:r>
              <a:rPr lang="en-AU" sz="1800" dirty="0">
                <a:solidFill>
                  <a:schemeClr val="tx1"/>
                </a:solidFill>
                <a:latin typeface="+mj-lt"/>
              </a:rPr>
              <a:t> be certified B Corps.</a:t>
            </a:r>
          </a:p>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Need to re-certify every three years.</a:t>
            </a:r>
          </a:p>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To be certified, organisations need to complete the </a:t>
            </a:r>
            <a:r>
              <a:rPr lang="en-AU" sz="1800" b="1" dirty="0">
                <a:solidFill>
                  <a:srgbClr val="CE0E2D"/>
                </a:solidFill>
                <a:latin typeface="+mj-lt"/>
              </a:rPr>
              <a:t>B Impact Assessment </a:t>
            </a:r>
            <a:r>
              <a:rPr lang="en-AU" sz="1800" dirty="0">
                <a:solidFill>
                  <a:schemeClr val="tx1"/>
                </a:solidFill>
                <a:latin typeface="+mj-lt"/>
              </a:rPr>
              <a:t>and score at </a:t>
            </a:r>
            <a:br>
              <a:rPr lang="en-AU" sz="1800" dirty="0">
                <a:solidFill>
                  <a:schemeClr val="tx1"/>
                </a:solidFill>
                <a:latin typeface="+mj-lt"/>
              </a:rPr>
            </a:br>
            <a:r>
              <a:rPr lang="en-AU" sz="1800" dirty="0">
                <a:solidFill>
                  <a:schemeClr val="tx1"/>
                </a:solidFill>
                <a:latin typeface="+mj-lt"/>
              </a:rPr>
              <a:t>least 80 out of 200 points. </a:t>
            </a:r>
          </a:p>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B Corps’ need to meet </a:t>
            </a:r>
            <a:r>
              <a:rPr lang="en-AU" sz="1800" b="1" dirty="0">
                <a:solidFill>
                  <a:srgbClr val="CE0E2D"/>
                </a:solidFill>
                <a:latin typeface="+mj-lt"/>
              </a:rPr>
              <a:t>the purpose statement </a:t>
            </a:r>
            <a:r>
              <a:rPr lang="en-AU" sz="1800" dirty="0">
                <a:solidFill>
                  <a:schemeClr val="tx1"/>
                </a:solidFill>
                <a:latin typeface="+mj-lt"/>
              </a:rPr>
              <a:t>and </a:t>
            </a:r>
            <a:r>
              <a:rPr lang="en-AU" sz="1800" b="1" dirty="0">
                <a:solidFill>
                  <a:srgbClr val="CE0E2D"/>
                </a:solidFill>
                <a:latin typeface="+mj-lt"/>
              </a:rPr>
              <a:t>stakeholder clause</a:t>
            </a:r>
            <a:r>
              <a:rPr lang="en-AU" sz="1800" dirty="0">
                <a:solidFill>
                  <a:schemeClr val="tx1"/>
                </a:solidFill>
                <a:latin typeface="+mj-lt"/>
              </a:rPr>
              <a:t> requirements in their </a:t>
            </a:r>
            <a:br>
              <a:rPr lang="en-AU" sz="1800" dirty="0">
                <a:solidFill>
                  <a:schemeClr val="tx1"/>
                </a:solidFill>
                <a:latin typeface="+mj-lt"/>
              </a:rPr>
            </a:br>
            <a:r>
              <a:rPr lang="en-AU" sz="1800" dirty="0">
                <a:solidFill>
                  <a:schemeClr val="tx1"/>
                </a:solidFill>
                <a:latin typeface="+mj-lt"/>
              </a:rPr>
              <a:t>governing document. </a:t>
            </a:r>
          </a:p>
          <a:p>
            <a:pPr marR="0" lvl="0" fontAlgn="auto">
              <a:lnSpc>
                <a:spcPct val="120000"/>
              </a:lnSpc>
              <a:spcBef>
                <a:spcPts val="0"/>
              </a:spcBef>
              <a:spcAft>
                <a:spcPts val="1200"/>
              </a:spcAft>
              <a:buClr>
                <a:schemeClr val="tx1"/>
              </a:buClr>
              <a:buSzPct val="80000"/>
              <a:buFont typeface="Wingdings" panose="05000000000000000000" pitchFamily="2" charset="2"/>
              <a:buChar char="n"/>
              <a:tabLst/>
              <a:defRPr/>
            </a:pPr>
            <a:r>
              <a:rPr lang="en-AU" sz="1800" dirty="0">
                <a:solidFill>
                  <a:schemeClr val="tx1"/>
                </a:solidFill>
                <a:latin typeface="+mj-lt"/>
              </a:rPr>
              <a:t>There are </a:t>
            </a:r>
            <a:r>
              <a:rPr lang="en-AU" sz="1800" b="1" dirty="0">
                <a:solidFill>
                  <a:srgbClr val="CE0E2D"/>
                </a:solidFill>
                <a:latin typeface="+mj-lt"/>
              </a:rPr>
              <a:t>over 650 B Corps </a:t>
            </a:r>
            <a:r>
              <a:rPr lang="en-AU" sz="1800" dirty="0">
                <a:solidFill>
                  <a:schemeClr val="tx1"/>
                </a:solidFill>
                <a:latin typeface="+mj-lt"/>
              </a:rPr>
              <a:t>across Australia and New Zealand </a:t>
            </a:r>
            <a:r>
              <a:rPr lang="en-AU" sz="1800" b="1" dirty="0">
                <a:solidFill>
                  <a:srgbClr val="CE0E2D"/>
                </a:solidFill>
                <a:latin typeface="+mj-lt"/>
              </a:rPr>
              <a:t>and over 7,800 B Corps globally. </a:t>
            </a:r>
            <a:r>
              <a:rPr lang="en-AU" sz="1800" b="0" i="0" dirty="0">
                <a:solidFill>
                  <a:srgbClr val="333333"/>
                </a:solidFill>
                <a:effectLst/>
                <a:latin typeface="+mj-lt"/>
              </a:rPr>
              <a:t>Australian B Corps include Australian Ethical, </a:t>
            </a:r>
            <a:r>
              <a:rPr lang="en-AU" sz="1800" b="0" i="0" dirty="0" err="1">
                <a:solidFill>
                  <a:srgbClr val="333333"/>
                </a:solidFill>
                <a:effectLst/>
                <a:latin typeface="+mj-lt"/>
              </a:rPr>
              <a:t>MoneyMe</a:t>
            </a:r>
            <a:r>
              <a:rPr lang="en-AU" sz="1800" b="0" i="0" dirty="0">
                <a:solidFill>
                  <a:srgbClr val="333333"/>
                </a:solidFill>
                <a:effectLst/>
                <a:latin typeface="+mj-lt"/>
              </a:rPr>
              <a:t>, Adara Partners, Biome and Kathmandu Brands. International B Corps include The Body Shop, Ben &amp; Jerry's, Patagonia and Unilever </a:t>
            </a:r>
            <a:r>
              <a:rPr lang="en-AU" sz="1800" b="0" i="0" dirty="0" err="1">
                <a:solidFill>
                  <a:srgbClr val="333333"/>
                </a:solidFill>
                <a:effectLst/>
                <a:latin typeface="+mj-lt"/>
              </a:rPr>
              <a:t>ANZ</a:t>
            </a:r>
            <a:r>
              <a:rPr lang="en-AU" sz="1800" dirty="0" err="1">
                <a:solidFill>
                  <a:srgbClr val="333333"/>
                </a:solidFill>
                <a:latin typeface="+mj-lt"/>
              </a:rPr>
              <a:t>.s</a:t>
            </a:r>
            <a:endParaRPr lang="en-AU" sz="1800" dirty="0">
              <a:solidFill>
                <a:schemeClr val="tx1"/>
              </a:solidFill>
              <a:latin typeface="+mj-lt"/>
            </a:endParaRPr>
          </a:p>
          <a:p>
            <a:pPr marR="0" lvl="0" fontAlgn="auto">
              <a:lnSpc>
                <a:spcPct val="100000"/>
              </a:lnSpc>
              <a:spcBef>
                <a:spcPts val="0"/>
              </a:spcBef>
              <a:spcAft>
                <a:spcPts val="1200"/>
              </a:spcAft>
              <a:buClr>
                <a:schemeClr val="tx1"/>
              </a:buClr>
              <a:buSzPct val="80000"/>
              <a:buFont typeface="Wingdings" panose="05000000000000000000" pitchFamily="2" charset="2"/>
              <a:buChar char="n"/>
              <a:tabLst/>
              <a:defRPr/>
            </a:pPr>
            <a:endParaRPr lang="en-AU" sz="1800" dirty="0">
              <a:solidFill>
                <a:schemeClr val="tx1"/>
              </a:solidFill>
              <a:latin typeface="+mj-lt"/>
            </a:endParaRPr>
          </a:p>
          <a:p>
            <a:pPr marR="0" lvl="0" algn="l" defTabSz="914400" rtl="0" eaLnBrk="1" fontAlgn="auto" latinLnBrk="0" hangingPunct="1">
              <a:lnSpc>
                <a:spcPct val="100000"/>
              </a:lnSpc>
              <a:spcBef>
                <a:spcPts val="0"/>
              </a:spcBef>
              <a:spcAft>
                <a:spcPts val="1200"/>
              </a:spcAft>
              <a:buClr>
                <a:schemeClr val="tx1"/>
              </a:buClr>
              <a:buSzPct val="80000"/>
              <a:buFont typeface="Wingdings" panose="05000000000000000000" pitchFamily="2" charset="2"/>
              <a:buChar char="n"/>
              <a:tabLst/>
              <a:defRPr/>
            </a:pPr>
            <a:endParaRPr lang="en-US" sz="1800" kern="1200" baseline="30000" dirty="0">
              <a:solidFill>
                <a:schemeClr val="tx1"/>
              </a:solidFill>
              <a:latin typeface="+mj-lt"/>
              <a:ea typeface="+mn-ea"/>
              <a:cs typeface="+mn-cs"/>
            </a:endParaRPr>
          </a:p>
          <a:p>
            <a:pPr>
              <a:spcAft>
                <a:spcPts val="1200"/>
              </a:spcAft>
              <a:buClr>
                <a:schemeClr val="tx1"/>
              </a:buClr>
              <a:buSzPct val="80000"/>
              <a:buFont typeface="Wingdings" panose="05000000000000000000" pitchFamily="2" charset="2"/>
              <a:buChar char="n"/>
            </a:pPr>
            <a:endParaRPr lang="en-AU" sz="1800" dirty="0"/>
          </a:p>
        </p:txBody>
      </p:sp>
      <p:sp>
        <p:nvSpPr>
          <p:cNvPr id="19" name="Rectangle 18">
            <a:extLst>
              <a:ext uri="{FF2B5EF4-FFF2-40B4-BE49-F238E27FC236}">
                <a16:creationId xmlns:a16="http://schemas.microsoft.com/office/drawing/2014/main" id="{0DE4D57D-6D95-23C6-2632-41C996DD24C2}"/>
              </a:ext>
            </a:extLst>
          </p:cNvPr>
          <p:cNvSpPr/>
          <p:nvPr/>
        </p:nvSpPr>
        <p:spPr>
          <a:xfrm>
            <a:off x="1451187" y="5239681"/>
            <a:ext cx="2439165" cy="6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400" dirty="0">
              <a:solidFill>
                <a:schemeClr val="tx1">
                  <a:lumMod val="75000"/>
                  <a:lumOff val="25000"/>
                </a:schemeClr>
              </a:solidFill>
              <a:latin typeface="Museo 100" panose="02000000000000000000" pitchFamily="50" charset="0"/>
            </a:endParaRPr>
          </a:p>
        </p:txBody>
      </p:sp>
    </p:spTree>
    <p:extLst>
      <p:ext uri="{BB962C8B-B14F-4D97-AF65-F5344CB8AC3E}">
        <p14:creationId xmlns:p14="http://schemas.microsoft.com/office/powerpoint/2010/main" val="2280427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3D gold rings and spheres over green surface">
            <a:extLst>
              <a:ext uri="{FF2B5EF4-FFF2-40B4-BE49-F238E27FC236}">
                <a16:creationId xmlns:a16="http://schemas.microsoft.com/office/drawing/2014/main" id="{E8526C25-4167-A716-9A79-AD86E5501F8F}"/>
              </a:ext>
            </a:extLst>
          </p:cNvPr>
          <p:cNvPicPr>
            <a:picLocks noGrp="1" noChangeAspect="1"/>
          </p:cNvPicPr>
          <p:nvPr>
            <p:ph type="pic" sz="quarter" idx="16"/>
          </p:nvPr>
        </p:nvPicPr>
        <p:blipFill rotWithShape="1">
          <a:blip r:embed="rId2"/>
          <a:srcRect l="5055" r="5055"/>
          <a:stretch/>
        </p:blipFill>
        <p:spPr>
          <a:xfrm>
            <a:off x="3934437" y="0"/>
            <a:ext cx="8257562" cy="6142317"/>
          </a:xfrm>
          <a:prstGeom prst="rect">
            <a:avLst/>
          </a:prstGeom>
        </p:spPr>
      </p:pic>
      <p:sp>
        <p:nvSpPr>
          <p:cNvPr id="9" name="Text Placeholder 8">
            <a:extLst>
              <a:ext uri="{FF2B5EF4-FFF2-40B4-BE49-F238E27FC236}">
                <a16:creationId xmlns:a16="http://schemas.microsoft.com/office/drawing/2014/main" id="{0B575BB6-1F89-C377-47B0-5D0767822D2C}"/>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a:bodyPr>
          <a:lstStyle/>
          <a:p>
            <a:br>
              <a:rPr lang="en-US" dirty="0"/>
            </a:br>
            <a:r>
              <a:rPr lang="en-US" dirty="0"/>
              <a:t>Hybrid </a:t>
            </a:r>
            <a:br>
              <a:rPr lang="en-US" dirty="0"/>
            </a:br>
            <a:r>
              <a:rPr lang="en-US" dirty="0"/>
              <a:t>models</a:t>
            </a:r>
          </a:p>
        </p:txBody>
      </p:sp>
      <p:sp>
        <p:nvSpPr>
          <p:cNvPr id="7" name="Subtitle 6">
            <a:extLst>
              <a:ext uri="{FF2B5EF4-FFF2-40B4-BE49-F238E27FC236}">
                <a16:creationId xmlns:a16="http://schemas.microsoft.com/office/drawing/2014/main" id="{2248825D-2764-C007-8D03-5EFB75D8B4F3}"/>
              </a:ext>
            </a:extLst>
          </p:cNvPr>
          <p:cNvSpPr>
            <a:spLocks noGrp="1"/>
          </p:cNvSpPr>
          <p:nvPr>
            <p:ph type="subTitle" idx="1"/>
          </p:nvPr>
        </p:nvSpPr>
        <p:spPr/>
        <p:txBody>
          <a:bodyPr>
            <a:normAutofit/>
          </a:bodyPr>
          <a:lstStyle/>
          <a:p>
            <a:r>
              <a:rPr lang="en-AU" sz="2000" dirty="0"/>
              <a:t>Considerations and case studies</a:t>
            </a:r>
          </a:p>
          <a:p>
            <a:endParaRPr lang="en-AU" sz="2000" dirty="0"/>
          </a:p>
        </p:txBody>
      </p:sp>
      <p:sp>
        <p:nvSpPr>
          <p:cNvPr id="8" name="Text Placeholder 7">
            <a:extLst>
              <a:ext uri="{FF2B5EF4-FFF2-40B4-BE49-F238E27FC236}">
                <a16:creationId xmlns:a16="http://schemas.microsoft.com/office/drawing/2014/main" id="{E6E0E2BD-02FA-85A4-794C-AF7B62179D59}"/>
              </a:ext>
            </a:extLst>
          </p:cNvPr>
          <p:cNvSpPr>
            <a:spLocks noGrp="1"/>
          </p:cNvSpPr>
          <p:nvPr>
            <p:ph type="body" sz="quarter" idx="12"/>
          </p:nvPr>
        </p:nvSpPr>
        <p:spPr/>
        <p:txBody>
          <a:bodyPr/>
          <a:lstStyle/>
          <a:p>
            <a:r>
              <a:rPr lang="en-AU" dirty="0"/>
              <a:t>5</a:t>
            </a:r>
          </a:p>
        </p:txBody>
      </p:sp>
      <p:sp>
        <p:nvSpPr>
          <p:cNvPr id="6" name="Subtitle 4">
            <a:extLst>
              <a:ext uri="{FF2B5EF4-FFF2-40B4-BE49-F238E27FC236}">
                <a16:creationId xmlns:a16="http://schemas.microsoft.com/office/drawing/2014/main" id="{CE538FDC-88D1-F7FA-06C1-570AE9E60CE3}"/>
              </a:ext>
            </a:extLst>
          </p:cNvPr>
          <p:cNvSpPr txBox="1">
            <a:spLocks/>
          </p:cNvSpPr>
          <p:nvPr/>
        </p:nvSpPr>
        <p:spPr>
          <a:xfrm>
            <a:off x="677545" y="2545021"/>
            <a:ext cx="3397348" cy="104804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buClr>
              <a:buSzPct val="100000"/>
              <a:buFont typeface="System Font Regular"/>
              <a:buNone/>
              <a:defRPr sz="20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1">
                  <a:lumMod val="65000"/>
                  <a:lumOff val="35000"/>
                </a:schemeClr>
              </a:buClr>
              <a:buSzPct val="100000"/>
              <a:buFont typeface="System Font Regular"/>
              <a:buNone/>
              <a:defRPr sz="18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1"/>
              </a:buClr>
              <a:buSzPct val="100000"/>
              <a:buFontTx/>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1">
                  <a:lumMod val="50000"/>
                  <a:lumOff val="50000"/>
                </a:schemeClr>
              </a:buClr>
              <a:buFont typeface="System Font Regular"/>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tx2">
                  <a:lumMod val="20000"/>
                  <a:lumOff val="80000"/>
                </a:schemeClr>
              </a:solidFill>
            </a:endParaRPr>
          </a:p>
        </p:txBody>
      </p:sp>
      <p:sp>
        <p:nvSpPr>
          <p:cNvPr id="3" name="Subtitle 4">
            <a:extLst>
              <a:ext uri="{FF2B5EF4-FFF2-40B4-BE49-F238E27FC236}">
                <a16:creationId xmlns:a16="http://schemas.microsoft.com/office/drawing/2014/main" id="{36F49193-760D-99C9-CF25-95AE245FD82F}"/>
              </a:ext>
            </a:extLst>
          </p:cNvPr>
          <p:cNvSpPr txBox="1">
            <a:spLocks/>
          </p:cNvSpPr>
          <p:nvPr/>
        </p:nvSpPr>
        <p:spPr>
          <a:xfrm>
            <a:off x="677545" y="2041861"/>
            <a:ext cx="3397348" cy="104804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buClr>
              <a:buSzPct val="100000"/>
              <a:buFont typeface="System Font Regular"/>
              <a:buNone/>
              <a:defRPr sz="20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1">
                  <a:lumMod val="65000"/>
                  <a:lumOff val="35000"/>
                </a:schemeClr>
              </a:buClr>
              <a:buSzPct val="100000"/>
              <a:buFont typeface="System Font Regular"/>
              <a:buNone/>
              <a:defRPr sz="18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1"/>
              </a:buClr>
              <a:buSzPct val="100000"/>
              <a:buFontTx/>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1">
                  <a:lumMod val="50000"/>
                  <a:lumOff val="50000"/>
                </a:schemeClr>
              </a:buClr>
              <a:buFont typeface="System Font Regular"/>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tx2">
                  <a:lumMod val="20000"/>
                  <a:lumOff val="80000"/>
                </a:schemeClr>
              </a:solidFill>
            </a:endParaRPr>
          </a:p>
        </p:txBody>
      </p:sp>
    </p:spTree>
    <p:extLst>
      <p:ext uri="{BB962C8B-B14F-4D97-AF65-F5344CB8AC3E}">
        <p14:creationId xmlns:p14="http://schemas.microsoft.com/office/powerpoint/2010/main" val="13541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C19F-4250-4325-B758-9163B2B7C323}"/>
              </a:ext>
            </a:extLst>
          </p:cNvPr>
          <p:cNvSpPr>
            <a:spLocks noGrp="1"/>
          </p:cNvSpPr>
          <p:nvPr>
            <p:ph type="title"/>
          </p:nvPr>
        </p:nvSpPr>
        <p:spPr/>
        <p:txBody>
          <a:bodyPr>
            <a:normAutofit/>
          </a:bodyPr>
          <a:lstStyle/>
          <a:p>
            <a:r>
              <a:rPr lang="en-AU" dirty="0"/>
              <a:t>What is a Hybrid model?</a:t>
            </a:r>
          </a:p>
        </p:txBody>
      </p:sp>
      <p:sp>
        <p:nvSpPr>
          <p:cNvPr id="3" name="Content Placeholder 2">
            <a:extLst>
              <a:ext uri="{FF2B5EF4-FFF2-40B4-BE49-F238E27FC236}">
                <a16:creationId xmlns:a16="http://schemas.microsoft.com/office/drawing/2014/main" id="{3A5EEDB1-33EE-5D0D-AD61-41F3917B37EB}"/>
              </a:ext>
            </a:extLst>
          </p:cNvPr>
          <p:cNvSpPr>
            <a:spLocks noGrp="1"/>
          </p:cNvSpPr>
          <p:nvPr>
            <p:ph sz="half" idx="1"/>
          </p:nvPr>
        </p:nvSpPr>
        <p:spPr/>
        <p:txBody>
          <a:bodyPr>
            <a:noAutofit/>
          </a:bodyPr>
          <a:lstStyle/>
          <a:p>
            <a:pPr marL="0" indent="0">
              <a:lnSpc>
                <a:spcPts val="2100"/>
              </a:lnSpc>
              <a:buNone/>
            </a:pPr>
            <a:r>
              <a:rPr lang="en-AU" sz="1600" b="1" dirty="0">
                <a:solidFill>
                  <a:srgbClr val="C00000"/>
                </a:solidFill>
              </a:rPr>
              <a:t>A hybrid business model is when a business </a:t>
            </a:r>
            <a:br>
              <a:rPr lang="en-AU" sz="1600" b="1" dirty="0">
                <a:solidFill>
                  <a:srgbClr val="C00000"/>
                </a:solidFill>
              </a:rPr>
            </a:br>
            <a:r>
              <a:rPr lang="en-AU" sz="1600" b="1" dirty="0">
                <a:solidFill>
                  <a:srgbClr val="C00000"/>
                </a:solidFill>
              </a:rPr>
              <a:t>operates both a for-profit (FP) and a not-for-profit </a:t>
            </a:r>
            <a:br>
              <a:rPr lang="en-AU" sz="1600" b="1" dirty="0">
                <a:solidFill>
                  <a:srgbClr val="C00000"/>
                </a:solidFill>
              </a:rPr>
            </a:br>
            <a:r>
              <a:rPr lang="en-AU" sz="1600" b="1" dirty="0">
                <a:solidFill>
                  <a:srgbClr val="C00000"/>
                </a:solidFill>
              </a:rPr>
              <a:t>(</a:t>
            </a:r>
            <a:r>
              <a:rPr lang="en-AU" sz="1600" b="1" dirty="0" err="1">
                <a:solidFill>
                  <a:srgbClr val="C00000"/>
                </a:solidFill>
              </a:rPr>
              <a:t>NFP</a:t>
            </a:r>
            <a:r>
              <a:rPr lang="en-AU" sz="1600" b="1" dirty="0">
                <a:solidFill>
                  <a:srgbClr val="C00000"/>
                </a:solidFill>
              </a:rPr>
              <a:t>), and those two entities are linked.</a:t>
            </a:r>
          </a:p>
          <a:p>
            <a:pPr marL="0" indent="0">
              <a:lnSpc>
                <a:spcPts val="2100"/>
              </a:lnSpc>
              <a:buNone/>
            </a:pPr>
            <a:r>
              <a:rPr lang="en-AU" sz="1600" dirty="0">
                <a:solidFill>
                  <a:schemeClr val="tx1">
                    <a:lumMod val="85000"/>
                    <a:lumOff val="15000"/>
                  </a:schemeClr>
                </a:solidFill>
              </a:rPr>
              <a:t>The relationship between the FP and the </a:t>
            </a:r>
            <a:r>
              <a:rPr lang="en-AU" sz="1600" dirty="0" err="1">
                <a:solidFill>
                  <a:schemeClr val="tx1">
                    <a:lumMod val="85000"/>
                    <a:lumOff val="15000"/>
                  </a:schemeClr>
                </a:solidFill>
              </a:rPr>
              <a:t>NFP</a:t>
            </a:r>
            <a:r>
              <a:rPr lang="en-AU" sz="1600" dirty="0">
                <a:solidFill>
                  <a:schemeClr val="tx1">
                    <a:lumMod val="85000"/>
                    <a:lumOff val="15000"/>
                  </a:schemeClr>
                </a:solidFill>
              </a:rPr>
              <a:t> can vary.  Some examples include: </a:t>
            </a:r>
          </a:p>
          <a:p>
            <a:pPr>
              <a:lnSpc>
                <a:spcPts val="2100"/>
              </a:lnSpc>
            </a:pPr>
            <a:r>
              <a:rPr lang="en-AU" sz="1600" i="1" dirty="0">
                <a:solidFill>
                  <a:schemeClr val="tx1">
                    <a:lumMod val="85000"/>
                    <a:lumOff val="15000"/>
                  </a:schemeClr>
                </a:solidFill>
                <a:latin typeface="+mj-lt"/>
              </a:rPr>
              <a:t>Donation model </a:t>
            </a:r>
            <a:r>
              <a:rPr lang="en-AU" sz="1600" dirty="0">
                <a:solidFill>
                  <a:schemeClr val="tx1">
                    <a:lumMod val="85000"/>
                    <a:lumOff val="15000"/>
                  </a:schemeClr>
                </a:solidFill>
                <a:latin typeface="+mj-lt"/>
              </a:rPr>
              <a:t>(FP donates profits to </a:t>
            </a:r>
            <a:r>
              <a:rPr lang="en-AU" sz="1600" dirty="0" err="1">
                <a:solidFill>
                  <a:schemeClr val="tx1">
                    <a:lumMod val="85000"/>
                    <a:lumOff val="15000"/>
                  </a:schemeClr>
                </a:solidFill>
                <a:latin typeface="+mj-lt"/>
              </a:rPr>
              <a:t>NFP</a:t>
            </a:r>
            <a:r>
              <a:rPr lang="en-AU" sz="1600" dirty="0">
                <a:solidFill>
                  <a:schemeClr val="tx1">
                    <a:lumMod val="85000"/>
                    <a:lumOff val="15000"/>
                  </a:schemeClr>
                </a:solidFill>
                <a:latin typeface="+mj-lt"/>
              </a:rPr>
              <a:t>)</a:t>
            </a:r>
          </a:p>
          <a:p>
            <a:pPr>
              <a:lnSpc>
                <a:spcPts val="2100"/>
              </a:lnSpc>
            </a:pPr>
            <a:r>
              <a:rPr lang="en-AU" sz="1600" i="1" dirty="0">
                <a:solidFill>
                  <a:schemeClr val="tx1">
                    <a:lumMod val="85000"/>
                    <a:lumOff val="15000"/>
                  </a:schemeClr>
                </a:solidFill>
                <a:latin typeface="+mj-lt"/>
              </a:rPr>
              <a:t>Parent / subsidiary model </a:t>
            </a:r>
            <a:r>
              <a:rPr lang="en-AU" sz="1600" dirty="0">
                <a:solidFill>
                  <a:schemeClr val="tx1">
                    <a:lumMod val="85000"/>
                    <a:lumOff val="15000"/>
                  </a:schemeClr>
                </a:solidFill>
                <a:latin typeface="+mj-lt"/>
              </a:rPr>
              <a:t>(</a:t>
            </a:r>
            <a:r>
              <a:rPr lang="en-AU" sz="1600" dirty="0" err="1">
                <a:solidFill>
                  <a:schemeClr val="tx1">
                    <a:lumMod val="85000"/>
                    <a:lumOff val="15000"/>
                  </a:schemeClr>
                </a:solidFill>
                <a:latin typeface="+mj-lt"/>
              </a:rPr>
              <a:t>NFP</a:t>
            </a:r>
            <a:r>
              <a:rPr lang="en-AU" sz="1600" dirty="0">
                <a:solidFill>
                  <a:schemeClr val="tx1">
                    <a:lumMod val="85000"/>
                    <a:lumOff val="15000"/>
                  </a:schemeClr>
                </a:solidFill>
                <a:latin typeface="+mj-lt"/>
              </a:rPr>
              <a:t> owns part or all </a:t>
            </a:r>
            <a:br>
              <a:rPr lang="en-AU" sz="1600" dirty="0">
                <a:solidFill>
                  <a:schemeClr val="tx1">
                    <a:lumMod val="85000"/>
                    <a:lumOff val="15000"/>
                  </a:schemeClr>
                </a:solidFill>
                <a:latin typeface="+mj-lt"/>
              </a:rPr>
            </a:br>
            <a:r>
              <a:rPr lang="en-AU" sz="1600" dirty="0">
                <a:solidFill>
                  <a:schemeClr val="tx1">
                    <a:lumMod val="85000"/>
                    <a:lumOff val="15000"/>
                  </a:schemeClr>
                </a:solidFill>
                <a:latin typeface="+mj-lt"/>
              </a:rPr>
              <a:t>shares in FP, allowing profits to flow back to the </a:t>
            </a:r>
            <a:br>
              <a:rPr lang="en-AU" sz="1600" dirty="0">
                <a:solidFill>
                  <a:schemeClr val="tx1">
                    <a:lumMod val="85000"/>
                    <a:lumOff val="15000"/>
                  </a:schemeClr>
                </a:solidFill>
                <a:latin typeface="+mj-lt"/>
              </a:rPr>
            </a:br>
            <a:r>
              <a:rPr lang="en-AU" sz="1600" dirty="0" err="1">
                <a:solidFill>
                  <a:schemeClr val="tx1">
                    <a:lumMod val="85000"/>
                    <a:lumOff val="15000"/>
                  </a:schemeClr>
                </a:solidFill>
                <a:latin typeface="+mj-lt"/>
              </a:rPr>
              <a:t>NFP</a:t>
            </a:r>
            <a:r>
              <a:rPr lang="en-AU" sz="1600" dirty="0">
                <a:solidFill>
                  <a:schemeClr val="tx1">
                    <a:lumMod val="85000"/>
                    <a:lumOff val="15000"/>
                  </a:schemeClr>
                </a:solidFill>
                <a:latin typeface="+mj-lt"/>
              </a:rPr>
              <a:t> and be used for the mission)</a:t>
            </a:r>
          </a:p>
          <a:p>
            <a:pPr>
              <a:lnSpc>
                <a:spcPts val="2100"/>
              </a:lnSpc>
            </a:pPr>
            <a:r>
              <a:rPr lang="en-AU" sz="1600" i="1" dirty="0">
                <a:solidFill>
                  <a:schemeClr val="tx1">
                    <a:lumMod val="85000"/>
                    <a:lumOff val="15000"/>
                  </a:schemeClr>
                </a:solidFill>
                <a:latin typeface="+mj-lt"/>
              </a:rPr>
              <a:t>Pathway model </a:t>
            </a:r>
            <a:r>
              <a:rPr lang="en-AU" sz="1600" dirty="0">
                <a:solidFill>
                  <a:schemeClr val="tx1">
                    <a:lumMod val="85000"/>
                    <a:lumOff val="15000"/>
                  </a:schemeClr>
                </a:solidFill>
                <a:latin typeface="+mj-lt"/>
              </a:rPr>
              <a:t>(in WISE context, </a:t>
            </a:r>
            <a:r>
              <a:rPr lang="en-AU" sz="1600" dirty="0" err="1">
                <a:solidFill>
                  <a:schemeClr val="tx1">
                    <a:lumMod val="85000"/>
                    <a:lumOff val="15000"/>
                  </a:schemeClr>
                </a:solidFill>
                <a:latin typeface="+mj-lt"/>
              </a:rPr>
              <a:t>NFP</a:t>
            </a:r>
            <a:r>
              <a:rPr lang="en-AU" sz="1600" dirty="0">
                <a:solidFill>
                  <a:schemeClr val="tx1">
                    <a:lumMod val="85000"/>
                    <a:lumOff val="15000"/>
                  </a:schemeClr>
                </a:solidFill>
                <a:latin typeface="+mj-lt"/>
              </a:rPr>
              <a:t> provides </a:t>
            </a:r>
            <a:br>
              <a:rPr lang="en-AU" sz="1600" dirty="0">
                <a:solidFill>
                  <a:schemeClr val="tx1">
                    <a:lumMod val="85000"/>
                    <a:lumOff val="15000"/>
                  </a:schemeClr>
                </a:solidFill>
                <a:latin typeface="+mj-lt"/>
              </a:rPr>
            </a:br>
            <a:r>
              <a:rPr lang="en-AU" sz="1600" dirty="0">
                <a:solidFill>
                  <a:schemeClr val="tx1">
                    <a:lumMod val="85000"/>
                    <a:lumOff val="15000"/>
                  </a:schemeClr>
                </a:solidFill>
                <a:latin typeface="+mj-lt"/>
              </a:rPr>
              <a:t>training / wrap around support and employment </a:t>
            </a:r>
            <a:br>
              <a:rPr lang="en-AU" sz="1600" dirty="0">
                <a:solidFill>
                  <a:schemeClr val="tx1">
                    <a:lumMod val="85000"/>
                    <a:lumOff val="15000"/>
                  </a:schemeClr>
                </a:solidFill>
                <a:latin typeface="+mj-lt"/>
              </a:rPr>
            </a:br>
            <a:r>
              <a:rPr lang="en-AU" sz="1600" dirty="0">
                <a:solidFill>
                  <a:schemeClr val="tx1">
                    <a:lumMod val="85000"/>
                    <a:lumOff val="15000"/>
                  </a:schemeClr>
                </a:solidFill>
                <a:latin typeface="+mj-lt"/>
              </a:rPr>
              <a:t>pathway into FP commercial business)</a:t>
            </a:r>
          </a:p>
          <a:p>
            <a:pPr>
              <a:lnSpc>
                <a:spcPts val="2100"/>
              </a:lnSpc>
              <a:buClr>
                <a:srgbClr val="C00000"/>
              </a:buClr>
            </a:pPr>
            <a:endParaRPr lang="en-AU" sz="1600" dirty="0">
              <a:solidFill>
                <a:srgbClr val="000000"/>
              </a:solidFill>
              <a:latin typeface="+mj-lt"/>
            </a:endParaRPr>
          </a:p>
          <a:p>
            <a:pPr lvl="0">
              <a:lnSpc>
                <a:spcPts val="2100"/>
              </a:lnSpc>
              <a:buClr>
                <a:srgbClr val="C00000"/>
              </a:buClr>
            </a:pPr>
            <a:endParaRPr lang="en-AU" sz="1600" dirty="0">
              <a:solidFill>
                <a:srgbClr val="000000"/>
              </a:solidFill>
              <a:latin typeface="+mj-lt"/>
              <a:ea typeface="Times New Roman" panose="02020603050405020304" pitchFamily="18" charset="0"/>
            </a:endParaRPr>
          </a:p>
          <a:p>
            <a:pPr>
              <a:lnSpc>
                <a:spcPts val="2100"/>
              </a:lnSpc>
            </a:pPr>
            <a:endParaRPr lang="en-AU" dirty="0"/>
          </a:p>
        </p:txBody>
      </p:sp>
      <p:sp>
        <p:nvSpPr>
          <p:cNvPr id="4" name="Content Placeholder 3">
            <a:extLst>
              <a:ext uri="{FF2B5EF4-FFF2-40B4-BE49-F238E27FC236}">
                <a16:creationId xmlns:a16="http://schemas.microsoft.com/office/drawing/2014/main" id="{1DE1D60D-8303-3F32-C2C7-E1EF323AD4FD}"/>
              </a:ext>
            </a:extLst>
          </p:cNvPr>
          <p:cNvSpPr>
            <a:spLocks noGrp="1"/>
          </p:cNvSpPr>
          <p:nvPr>
            <p:ph sz="half" idx="2"/>
          </p:nvPr>
        </p:nvSpPr>
        <p:spPr>
          <a:xfrm>
            <a:off x="6350002" y="1441451"/>
            <a:ext cx="5087256" cy="4438650"/>
          </a:xfrm>
        </p:spPr>
        <p:txBody>
          <a:bodyPr/>
          <a:lstStyle/>
          <a:p>
            <a:pPr marL="0" indent="0">
              <a:lnSpc>
                <a:spcPts val="2100"/>
              </a:lnSpc>
              <a:buClr>
                <a:srgbClr val="C00000"/>
              </a:buClr>
              <a:buNone/>
            </a:pPr>
            <a:r>
              <a:rPr lang="en-AU" b="1" dirty="0">
                <a:solidFill>
                  <a:srgbClr val="C00000"/>
                </a:solidFill>
              </a:rPr>
              <a:t>Hybrid structures are often established either: </a:t>
            </a:r>
          </a:p>
          <a:p>
            <a:pPr>
              <a:lnSpc>
                <a:spcPts val="2100"/>
              </a:lnSpc>
            </a:pPr>
            <a:r>
              <a:rPr lang="en-AU" dirty="0">
                <a:solidFill>
                  <a:schemeClr val="tx1">
                    <a:lumMod val="85000"/>
                    <a:lumOff val="15000"/>
                  </a:schemeClr>
                </a:solidFill>
              </a:rPr>
              <a:t>due to misconceptions about </a:t>
            </a:r>
            <a:r>
              <a:rPr lang="en-AU" dirty="0" err="1">
                <a:solidFill>
                  <a:schemeClr val="tx1">
                    <a:lumMod val="85000"/>
                    <a:lumOff val="15000"/>
                  </a:schemeClr>
                </a:solidFill>
              </a:rPr>
              <a:t>NFPs</a:t>
            </a:r>
            <a:r>
              <a:rPr lang="en-AU" dirty="0">
                <a:solidFill>
                  <a:schemeClr val="tx1">
                    <a:lumMod val="85000"/>
                    <a:lumOff val="15000"/>
                  </a:schemeClr>
                </a:solidFill>
              </a:rPr>
              <a:t> (</a:t>
            </a:r>
            <a:r>
              <a:rPr lang="en-AU" dirty="0" err="1">
                <a:solidFill>
                  <a:schemeClr val="tx1">
                    <a:lumMod val="85000"/>
                    <a:lumOff val="15000"/>
                  </a:schemeClr>
                </a:solidFill>
              </a:rPr>
              <a:t>eg</a:t>
            </a:r>
            <a:r>
              <a:rPr lang="en-AU" dirty="0">
                <a:solidFill>
                  <a:schemeClr val="tx1">
                    <a:lumMod val="85000"/>
                    <a:lumOff val="15000"/>
                  </a:schemeClr>
                </a:solidFill>
              </a:rPr>
              <a:t> due to </a:t>
            </a:r>
            <a:br>
              <a:rPr lang="en-AU" dirty="0">
                <a:solidFill>
                  <a:schemeClr val="tx1">
                    <a:lumMod val="85000"/>
                    <a:lumOff val="15000"/>
                  </a:schemeClr>
                </a:solidFill>
              </a:rPr>
            </a:br>
            <a:r>
              <a:rPr lang="en-AU" dirty="0">
                <a:solidFill>
                  <a:schemeClr val="tx1">
                    <a:lumMod val="85000"/>
                    <a:lumOff val="15000"/>
                  </a:schemeClr>
                </a:solidFill>
              </a:rPr>
              <a:t>the assumption that a FP is needed to run a commercial business); or </a:t>
            </a:r>
          </a:p>
          <a:p>
            <a:pPr>
              <a:lnSpc>
                <a:spcPts val="2100"/>
              </a:lnSpc>
            </a:pPr>
            <a:r>
              <a:rPr lang="en-AU" dirty="0">
                <a:solidFill>
                  <a:schemeClr val="tx1">
                    <a:lumMod val="85000"/>
                    <a:lumOff val="15000"/>
                  </a:schemeClr>
                </a:solidFill>
              </a:rPr>
              <a:t>because </a:t>
            </a:r>
            <a:r>
              <a:rPr lang="en-AU" sz="1600" dirty="0">
                <a:solidFill>
                  <a:schemeClr val="tx1">
                    <a:lumMod val="85000"/>
                    <a:lumOff val="15000"/>
                  </a:schemeClr>
                </a:solidFill>
                <a:latin typeface="+mj-lt"/>
                <a:ea typeface="Times New Roman" panose="02020603050405020304" pitchFamily="18" charset="0"/>
              </a:rPr>
              <a:t>an organisation may have started by establishing a FP and later wants to set up an </a:t>
            </a:r>
            <a:br>
              <a:rPr lang="en-AU" sz="1600" dirty="0">
                <a:solidFill>
                  <a:schemeClr val="tx1">
                    <a:lumMod val="85000"/>
                    <a:lumOff val="15000"/>
                  </a:schemeClr>
                </a:solidFill>
                <a:latin typeface="+mj-lt"/>
                <a:ea typeface="Times New Roman" panose="02020603050405020304" pitchFamily="18" charset="0"/>
              </a:rPr>
            </a:br>
            <a:r>
              <a:rPr lang="en-AU" sz="1600" dirty="0" err="1">
                <a:solidFill>
                  <a:schemeClr val="tx1">
                    <a:lumMod val="85000"/>
                    <a:lumOff val="15000"/>
                  </a:schemeClr>
                </a:solidFill>
                <a:latin typeface="+mj-lt"/>
                <a:ea typeface="Times New Roman" panose="02020603050405020304" pitchFamily="18" charset="0"/>
              </a:rPr>
              <a:t>NFP</a:t>
            </a:r>
            <a:r>
              <a:rPr lang="en-AU" sz="1600" dirty="0">
                <a:solidFill>
                  <a:schemeClr val="tx1">
                    <a:lumMod val="85000"/>
                    <a:lumOff val="15000"/>
                  </a:schemeClr>
                </a:solidFill>
                <a:latin typeface="+mj-lt"/>
                <a:ea typeface="Times New Roman" panose="02020603050405020304" pitchFamily="18" charset="0"/>
              </a:rPr>
              <a:t> to access funding only available to charities. </a:t>
            </a:r>
          </a:p>
          <a:p>
            <a:pPr>
              <a:lnSpc>
                <a:spcPts val="2100"/>
              </a:lnSpc>
              <a:buClr>
                <a:srgbClr val="C00000"/>
              </a:buClr>
            </a:pPr>
            <a:endParaRPr lang="en-AU" sz="1600" dirty="0">
              <a:solidFill>
                <a:schemeClr val="tx1">
                  <a:lumMod val="85000"/>
                  <a:lumOff val="15000"/>
                </a:schemeClr>
              </a:solidFill>
              <a:effectLst/>
              <a:latin typeface="+mj-lt"/>
              <a:ea typeface="Times New Roman" panose="02020603050405020304" pitchFamily="18" charset="0"/>
            </a:endParaRPr>
          </a:p>
          <a:p>
            <a:pPr marL="0" indent="0">
              <a:lnSpc>
                <a:spcPts val="2100"/>
              </a:lnSpc>
              <a:buClr>
                <a:srgbClr val="C00000"/>
              </a:buClr>
              <a:buNone/>
            </a:pPr>
            <a:r>
              <a:rPr lang="en-AU" sz="1600" dirty="0">
                <a:solidFill>
                  <a:schemeClr val="tx1">
                    <a:lumMod val="85000"/>
                    <a:lumOff val="15000"/>
                  </a:schemeClr>
                </a:solidFill>
                <a:latin typeface="+mj-lt"/>
                <a:ea typeface="Times New Roman" panose="02020603050405020304" pitchFamily="18" charset="0"/>
              </a:rPr>
              <a:t>If considering using a hybrid structure, nee to consider the logic </a:t>
            </a:r>
            <a:r>
              <a:rPr lang="en-AU" sz="1600" dirty="0">
                <a:solidFill>
                  <a:schemeClr val="tx1">
                    <a:lumMod val="85000"/>
                    <a:lumOff val="15000"/>
                  </a:schemeClr>
                </a:solidFill>
                <a:effectLst/>
                <a:latin typeface="+mj-lt"/>
                <a:ea typeface="Times New Roman" panose="02020603050405020304" pitchFamily="18" charset="0"/>
              </a:rPr>
              <a:t>(why 2+2=5 and the additional impact that emerges from operating the hybrid model). </a:t>
            </a:r>
            <a:endParaRPr lang="en-AU" sz="1600" dirty="0">
              <a:solidFill>
                <a:schemeClr val="tx1">
                  <a:lumMod val="85000"/>
                  <a:lumOff val="15000"/>
                </a:schemeClr>
              </a:solidFill>
              <a:effectLst/>
              <a:latin typeface="+mj-lt"/>
              <a:ea typeface="SimSun" panose="02010600030101010101" pitchFamily="2" charset="-122"/>
            </a:endParaRPr>
          </a:p>
          <a:p>
            <a:pPr>
              <a:lnSpc>
                <a:spcPts val="2100"/>
              </a:lnSpc>
            </a:pPr>
            <a:endParaRPr lang="en-AU" dirty="0"/>
          </a:p>
        </p:txBody>
      </p:sp>
    </p:spTree>
    <p:extLst>
      <p:ext uri="{BB962C8B-B14F-4D97-AF65-F5344CB8AC3E}">
        <p14:creationId xmlns:p14="http://schemas.microsoft.com/office/powerpoint/2010/main" val="2190238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6998B-0CBF-AC16-797B-5EF6ED4CD2BB}"/>
              </a:ext>
            </a:extLst>
          </p:cNvPr>
          <p:cNvSpPr/>
          <p:nvPr/>
        </p:nvSpPr>
        <p:spPr>
          <a:xfrm>
            <a:off x="6180000" y="0"/>
            <a:ext cx="6012000" cy="6858000"/>
          </a:xfrm>
          <a:prstGeom prst="rect">
            <a:avLst/>
          </a:prstGeom>
          <a:solidFill>
            <a:schemeClr val="accent4">
              <a:lumMod val="60000"/>
              <a:lumOff val="4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Rectangle 22">
            <a:extLst>
              <a:ext uri="{FF2B5EF4-FFF2-40B4-BE49-F238E27FC236}">
                <a16:creationId xmlns:a16="http://schemas.microsoft.com/office/drawing/2014/main" id="{26153D01-BA28-69AD-29D0-6B7FA8299574}"/>
              </a:ext>
            </a:extLst>
          </p:cNvPr>
          <p:cNvSpPr/>
          <p:nvPr/>
        </p:nvSpPr>
        <p:spPr>
          <a:xfrm>
            <a:off x="0" y="0"/>
            <a:ext cx="6012000" cy="6858000"/>
          </a:xfrm>
          <a:prstGeom prst="rect">
            <a:avLst/>
          </a:prstGeom>
          <a:solidFill>
            <a:schemeClr val="accent4">
              <a:lumMod val="60000"/>
              <a:lumOff val="4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1" name="Straight Arrow Connector 20">
            <a:extLst>
              <a:ext uri="{FF2B5EF4-FFF2-40B4-BE49-F238E27FC236}">
                <a16:creationId xmlns:a16="http://schemas.microsoft.com/office/drawing/2014/main" id="{43FD7FD1-9282-69D3-8DDE-377E4177BEED}"/>
              </a:ext>
            </a:extLst>
          </p:cNvPr>
          <p:cNvCxnSpPr>
            <a:cxnSpLocks/>
            <a:stCxn id="7" idx="2"/>
            <a:endCxn id="22" idx="0"/>
          </p:cNvCxnSpPr>
          <p:nvPr/>
        </p:nvCxnSpPr>
        <p:spPr>
          <a:xfrm>
            <a:off x="8895809" y="3530422"/>
            <a:ext cx="0" cy="25579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D6F896-4358-8BEA-0064-DD1FF677F721}"/>
              </a:ext>
            </a:extLst>
          </p:cNvPr>
          <p:cNvCxnSpPr>
            <a:cxnSpLocks/>
            <a:stCxn id="6" idx="2"/>
            <a:endCxn id="10" idx="0"/>
          </p:cNvCxnSpPr>
          <p:nvPr/>
        </p:nvCxnSpPr>
        <p:spPr>
          <a:xfrm>
            <a:off x="3307884" y="3539296"/>
            <a:ext cx="0" cy="21372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D1AE02C-4A1C-0273-4849-B304EC915C31}"/>
              </a:ext>
            </a:extLst>
          </p:cNvPr>
          <p:cNvCxnSpPr>
            <a:cxnSpLocks/>
          </p:cNvCxnSpPr>
          <p:nvPr/>
        </p:nvCxnSpPr>
        <p:spPr>
          <a:xfrm>
            <a:off x="3307884" y="1892162"/>
            <a:ext cx="1" cy="107484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1E5C19F-4250-4325-B758-9163B2B7C323}"/>
              </a:ext>
            </a:extLst>
          </p:cNvPr>
          <p:cNvSpPr>
            <a:spLocks noGrp="1"/>
          </p:cNvSpPr>
          <p:nvPr>
            <p:ph type="title"/>
          </p:nvPr>
        </p:nvSpPr>
        <p:spPr/>
        <p:txBody>
          <a:bodyPr>
            <a:normAutofit/>
          </a:bodyPr>
          <a:lstStyle/>
          <a:p>
            <a:r>
              <a:rPr lang="en-AU" dirty="0"/>
              <a:t>Hybrid model – Illustration</a:t>
            </a:r>
          </a:p>
        </p:txBody>
      </p:sp>
      <p:sp>
        <p:nvSpPr>
          <p:cNvPr id="6" name="Google Shape;145;p22">
            <a:extLst>
              <a:ext uri="{FF2B5EF4-FFF2-40B4-BE49-F238E27FC236}">
                <a16:creationId xmlns:a16="http://schemas.microsoft.com/office/drawing/2014/main" id="{8100B7CC-BAFC-7873-A988-C061BA80B6E1}"/>
              </a:ext>
            </a:extLst>
          </p:cNvPr>
          <p:cNvSpPr txBox="1"/>
          <p:nvPr/>
        </p:nvSpPr>
        <p:spPr>
          <a:xfrm>
            <a:off x="1849884" y="2639296"/>
            <a:ext cx="2916000" cy="900000"/>
          </a:xfrm>
          <a:prstGeom prst="rect">
            <a:avLst/>
          </a:prstGeom>
          <a:solidFill>
            <a:schemeClr val="accent2">
              <a:lumMod val="60000"/>
              <a:lumOff val="40000"/>
            </a:schemeClr>
          </a:solidFill>
          <a:ln>
            <a:solidFill>
              <a:schemeClr val="accent2"/>
            </a:solidFill>
          </a:ln>
        </p:spPr>
        <p:txBody>
          <a:bodyPr spcFirstLastPara="1" wrap="square" lIns="121900" tIns="36000" rIns="121900" bIns="36000" anchor="ctr" anchorCtr="0">
            <a:noAutofit/>
          </a:bodyPr>
          <a:lstStyle/>
          <a:p>
            <a:pPr algn="ctr">
              <a:lnSpc>
                <a:spcPts val="1600"/>
              </a:lnSpc>
              <a:spcAft>
                <a:spcPts val="600"/>
              </a:spcAft>
            </a:pPr>
            <a:r>
              <a:rPr lang="en-AU" sz="1400" b="1" dirty="0">
                <a:latin typeface="Arial" panose="020B0604020202020204" pitchFamily="34" charset="0"/>
                <a:ea typeface="Lato"/>
                <a:cs typeface="Arial" panose="020B0604020202020204" pitchFamily="34" charset="0"/>
                <a:sym typeface="Lato"/>
              </a:rPr>
              <a:t>Not-for-profit (NFP) entity</a:t>
            </a:r>
          </a:p>
          <a:p>
            <a:pPr algn="ctr">
              <a:lnSpc>
                <a:spcPts val="1600"/>
              </a:lnSpc>
              <a:spcAft>
                <a:spcPts val="600"/>
              </a:spcAft>
            </a:pPr>
            <a:r>
              <a:rPr lang="en-AU" sz="1050" dirty="0">
                <a:latin typeface="Arial" panose="020B0604020202020204" pitchFamily="34" charset="0"/>
                <a:ea typeface="Lato"/>
                <a:cs typeface="Arial" panose="020B0604020202020204" pitchFamily="34" charset="0"/>
                <a:sym typeface="Lato"/>
              </a:rPr>
              <a:t>(For example, a CLG with ACNC registration and (if applicable) DGR endorsement)</a:t>
            </a:r>
            <a:endParaRPr lang="en-AU" sz="900" dirty="0">
              <a:latin typeface="Arial" panose="020B0604020202020204" pitchFamily="34" charset="0"/>
              <a:ea typeface="Lato"/>
              <a:cs typeface="Arial" panose="020B0604020202020204" pitchFamily="34" charset="0"/>
              <a:sym typeface="Lato"/>
            </a:endParaRPr>
          </a:p>
        </p:txBody>
      </p:sp>
      <p:sp>
        <p:nvSpPr>
          <p:cNvPr id="7" name="Google Shape;145;p22">
            <a:extLst>
              <a:ext uri="{FF2B5EF4-FFF2-40B4-BE49-F238E27FC236}">
                <a16:creationId xmlns:a16="http://schemas.microsoft.com/office/drawing/2014/main" id="{601A8D38-49B9-6238-2A20-7BA35595C598}"/>
              </a:ext>
            </a:extLst>
          </p:cNvPr>
          <p:cNvSpPr txBox="1"/>
          <p:nvPr/>
        </p:nvSpPr>
        <p:spPr>
          <a:xfrm>
            <a:off x="7437809" y="2630422"/>
            <a:ext cx="2916000" cy="900000"/>
          </a:xfrm>
          <a:prstGeom prst="rect">
            <a:avLst/>
          </a:prstGeom>
          <a:solidFill>
            <a:schemeClr val="accent3">
              <a:lumMod val="60000"/>
              <a:lumOff val="40000"/>
            </a:schemeClr>
          </a:solidFill>
          <a:ln>
            <a:solidFill>
              <a:schemeClr val="accent3"/>
            </a:solidFill>
          </a:ln>
        </p:spPr>
        <p:txBody>
          <a:bodyPr spcFirstLastPara="1" wrap="square" lIns="121900" tIns="36000" rIns="121900" bIns="36000" anchor="ctr" anchorCtr="0">
            <a:noAutofit/>
          </a:bodyPr>
          <a:lstStyle/>
          <a:p>
            <a:pPr algn="ctr">
              <a:lnSpc>
                <a:spcPts val="1600"/>
              </a:lnSpc>
              <a:spcAft>
                <a:spcPts val="600"/>
              </a:spcAft>
            </a:pPr>
            <a:r>
              <a:rPr lang="en-AU" sz="1400" b="1" dirty="0">
                <a:latin typeface="Arial" panose="020B0604020202020204" pitchFamily="34" charset="0"/>
                <a:ea typeface="Lato"/>
                <a:cs typeface="Arial" panose="020B0604020202020204" pitchFamily="34" charset="0"/>
                <a:sym typeface="Lato"/>
              </a:rPr>
              <a:t>For-profit (FP) entity </a:t>
            </a:r>
          </a:p>
          <a:p>
            <a:pPr algn="ctr">
              <a:lnSpc>
                <a:spcPts val="1600"/>
              </a:lnSpc>
              <a:spcAft>
                <a:spcPts val="600"/>
              </a:spcAft>
            </a:pPr>
            <a:r>
              <a:rPr lang="en-AU" sz="1050" dirty="0">
                <a:latin typeface="Arial" panose="020B0604020202020204" pitchFamily="34" charset="0"/>
                <a:ea typeface="Lato"/>
                <a:cs typeface="Arial" panose="020B0604020202020204" pitchFamily="34" charset="0"/>
                <a:sym typeface="Lato"/>
              </a:rPr>
              <a:t>(For example, a proprietary company </a:t>
            </a:r>
            <a:br>
              <a:rPr lang="en-AU" sz="1050" dirty="0">
                <a:latin typeface="Arial" panose="020B0604020202020204" pitchFamily="34" charset="0"/>
                <a:ea typeface="Lato"/>
                <a:cs typeface="Arial" panose="020B0604020202020204" pitchFamily="34" charset="0"/>
                <a:sym typeface="Lato"/>
              </a:rPr>
            </a:br>
            <a:r>
              <a:rPr lang="en-AU" sz="1050" dirty="0">
                <a:latin typeface="Arial" panose="020B0604020202020204" pitchFamily="34" charset="0"/>
                <a:ea typeface="Lato"/>
                <a:cs typeface="Arial" panose="020B0604020202020204" pitchFamily="34" charset="0"/>
                <a:sym typeface="Lato"/>
              </a:rPr>
              <a:t>limited by shares (Pty Ltd)</a:t>
            </a:r>
            <a:r>
              <a:rPr lang="en-AU" sz="1050" baseline="30000" dirty="0">
                <a:latin typeface="Arial" panose="020B0604020202020204" pitchFamily="34" charset="0"/>
                <a:ea typeface="Lato"/>
                <a:cs typeface="Arial" panose="020B0604020202020204" pitchFamily="34" charset="0"/>
                <a:sym typeface="Lato"/>
              </a:rPr>
              <a:t>1</a:t>
            </a:r>
            <a:endParaRPr lang="en-AU" sz="500" b="1" dirty="0">
              <a:latin typeface="Arial" panose="020B0604020202020204" pitchFamily="34" charset="0"/>
              <a:ea typeface="Lato"/>
              <a:cs typeface="Arial" panose="020B0604020202020204" pitchFamily="34" charset="0"/>
              <a:sym typeface="Lato"/>
            </a:endParaRPr>
          </a:p>
        </p:txBody>
      </p:sp>
      <p:cxnSp>
        <p:nvCxnSpPr>
          <p:cNvPr id="8" name="Connector: Curved 7">
            <a:extLst>
              <a:ext uri="{FF2B5EF4-FFF2-40B4-BE49-F238E27FC236}">
                <a16:creationId xmlns:a16="http://schemas.microsoft.com/office/drawing/2014/main" id="{28C1AA70-0AA7-D9DE-2CBC-2523F0C1A786}"/>
              </a:ext>
            </a:extLst>
          </p:cNvPr>
          <p:cNvCxnSpPr>
            <a:cxnSpLocks/>
            <a:stCxn id="6" idx="0"/>
            <a:endCxn id="7" idx="0"/>
          </p:cNvCxnSpPr>
          <p:nvPr/>
        </p:nvCxnSpPr>
        <p:spPr>
          <a:xfrm rot="5400000" flipH="1" flipV="1">
            <a:off x="6097409" y="-159103"/>
            <a:ext cx="8874" cy="5587925"/>
          </a:xfrm>
          <a:prstGeom prst="bentConnector3">
            <a:avLst>
              <a:gd name="adj1" fmla="val 6253933"/>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99D6F38-9388-3857-3F63-A4575ED0B639}"/>
              </a:ext>
            </a:extLst>
          </p:cNvPr>
          <p:cNvSpPr txBox="1"/>
          <p:nvPr/>
        </p:nvSpPr>
        <p:spPr>
          <a:xfrm>
            <a:off x="1849884" y="3753018"/>
            <a:ext cx="2916000" cy="972000"/>
          </a:xfrm>
          <a:prstGeom prst="rect">
            <a:avLst/>
          </a:prstGeom>
          <a:solidFill>
            <a:schemeClr val="accent2">
              <a:lumMod val="20000"/>
              <a:lumOff val="80000"/>
            </a:schemeClr>
          </a:solidFill>
          <a:ln>
            <a:solidFill>
              <a:schemeClr val="accent2"/>
            </a:solidFill>
          </a:ln>
        </p:spPr>
        <p:txBody>
          <a:bodyPr wrap="square" tIns="108000" bIns="108000" anchor="ctr" anchorCtr="0">
            <a:noAutofit/>
          </a:bodyPr>
          <a:lstStyle/>
          <a:p>
            <a:pPr algn="ctr">
              <a:lnSpc>
                <a:spcPts val="1400"/>
              </a:lnSpc>
            </a:pPr>
            <a:r>
              <a:rPr lang="en-AU" sz="1050" dirty="0">
                <a:latin typeface="Arial" panose="020B0604020202020204" pitchFamily="34" charset="0"/>
                <a:ea typeface="Lato"/>
                <a:cs typeface="Arial" panose="020B0604020202020204" pitchFamily="34" charset="0"/>
                <a:sym typeface="Lato"/>
              </a:rPr>
              <a:t>Charitable activities (eg providing training </a:t>
            </a:r>
            <a:br>
              <a:rPr lang="en-AU" sz="1050" dirty="0">
                <a:latin typeface="Arial" panose="020B0604020202020204" pitchFamily="34" charset="0"/>
                <a:ea typeface="Lato"/>
                <a:cs typeface="Arial" panose="020B0604020202020204" pitchFamily="34" charset="0"/>
                <a:sym typeface="Lato"/>
              </a:rPr>
            </a:br>
            <a:r>
              <a:rPr lang="en-AU" sz="1050" dirty="0">
                <a:latin typeface="Arial" panose="020B0604020202020204" pitchFamily="34" charset="0"/>
                <a:ea typeface="Lato"/>
                <a:cs typeface="Arial" panose="020B0604020202020204" pitchFamily="34" charset="0"/>
                <a:sym typeface="Lato"/>
              </a:rPr>
              <a:t>and wrap-around support to marginalised cohorts, to enable them to obtain employment (whether with the FP or other third parties))</a:t>
            </a:r>
          </a:p>
        </p:txBody>
      </p:sp>
      <p:sp>
        <p:nvSpPr>
          <p:cNvPr id="12" name="Oval 11">
            <a:extLst>
              <a:ext uri="{FF2B5EF4-FFF2-40B4-BE49-F238E27FC236}">
                <a16:creationId xmlns:a16="http://schemas.microsoft.com/office/drawing/2014/main" id="{9D455DE7-3DE3-1EC5-4E15-CC1D0E61BE63}"/>
              </a:ext>
            </a:extLst>
          </p:cNvPr>
          <p:cNvSpPr/>
          <p:nvPr/>
        </p:nvSpPr>
        <p:spPr>
          <a:xfrm>
            <a:off x="2221884" y="1090891"/>
            <a:ext cx="2172000" cy="8280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200" dirty="0">
                <a:solidFill>
                  <a:schemeClr val="tx1"/>
                </a:solidFill>
                <a:latin typeface="Arial" panose="020B0604020202020204" pitchFamily="34" charset="0"/>
                <a:ea typeface="Lato"/>
                <a:cs typeface="Arial" panose="020B0604020202020204" pitchFamily="34" charset="0"/>
                <a:sym typeface="Lato"/>
              </a:rPr>
              <a:t>Members </a:t>
            </a:r>
            <a:br>
              <a:rPr lang="en-AU" sz="1200" dirty="0">
                <a:solidFill>
                  <a:schemeClr val="tx1"/>
                </a:solidFill>
                <a:latin typeface="Arial" panose="020B0604020202020204" pitchFamily="34" charset="0"/>
                <a:ea typeface="Lato"/>
                <a:cs typeface="Arial" panose="020B0604020202020204" pitchFamily="34" charset="0"/>
                <a:sym typeface="Lato"/>
              </a:rPr>
            </a:br>
            <a:r>
              <a:rPr lang="en-AU" sz="1200" dirty="0">
                <a:solidFill>
                  <a:schemeClr val="tx1"/>
                </a:solidFill>
                <a:latin typeface="Arial" panose="020B0604020202020204" pitchFamily="34" charset="0"/>
                <a:ea typeface="Lato"/>
                <a:cs typeface="Arial" panose="020B0604020202020204" pitchFamily="34" charset="0"/>
                <a:sym typeface="Lato"/>
              </a:rPr>
              <a:t>(the ‘controllers’ of the organisation)</a:t>
            </a:r>
            <a:r>
              <a:rPr lang="en-AU" sz="1200" baseline="30000" dirty="0">
                <a:solidFill>
                  <a:schemeClr val="tx1"/>
                </a:solidFill>
                <a:latin typeface="Arial" panose="020B0604020202020204" pitchFamily="34" charset="0"/>
                <a:ea typeface="Lato"/>
                <a:cs typeface="Arial" panose="020B0604020202020204" pitchFamily="34" charset="0"/>
                <a:sym typeface="Lato"/>
              </a:rPr>
              <a:t>1</a:t>
            </a:r>
          </a:p>
        </p:txBody>
      </p:sp>
      <p:sp>
        <p:nvSpPr>
          <p:cNvPr id="16" name="TextBox 15">
            <a:extLst>
              <a:ext uri="{FF2B5EF4-FFF2-40B4-BE49-F238E27FC236}">
                <a16:creationId xmlns:a16="http://schemas.microsoft.com/office/drawing/2014/main" id="{147B1AE4-3FCC-4F78-33B8-2E3D2E73C664}"/>
              </a:ext>
            </a:extLst>
          </p:cNvPr>
          <p:cNvSpPr txBox="1"/>
          <p:nvPr/>
        </p:nvSpPr>
        <p:spPr>
          <a:xfrm>
            <a:off x="5032487" y="1895056"/>
            <a:ext cx="2127026" cy="379692"/>
          </a:xfrm>
          <a:prstGeom prst="rect">
            <a:avLst/>
          </a:prstGeom>
          <a:solidFill>
            <a:schemeClr val="bg1"/>
          </a:solidFill>
          <a:ln w="6350">
            <a:solidFill>
              <a:schemeClr val="tx2"/>
            </a:solidFill>
          </a:ln>
        </p:spPr>
        <p:txBody>
          <a:bodyPr wrap="square" tIns="108000" bIns="108000">
            <a:spAutoFit/>
          </a:bodyPr>
          <a:lstStyle/>
          <a:p>
            <a:pPr algn="ctr"/>
            <a:r>
              <a:rPr lang="en-AU" sz="1050" dirty="0">
                <a:latin typeface="Arial" panose="020B0604020202020204" pitchFamily="34" charset="0"/>
                <a:ea typeface="Lato"/>
                <a:cs typeface="Arial" panose="020B0604020202020204" pitchFamily="34" charset="0"/>
                <a:sym typeface="Lato"/>
              </a:rPr>
              <a:t>Shared services </a:t>
            </a:r>
          </a:p>
        </p:txBody>
      </p:sp>
      <p:cxnSp>
        <p:nvCxnSpPr>
          <p:cNvPr id="17" name="Straight Connector 16">
            <a:extLst>
              <a:ext uri="{FF2B5EF4-FFF2-40B4-BE49-F238E27FC236}">
                <a16:creationId xmlns:a16="http://schemas.microsoft.com/office/drawing/2014/main" id="{B397A2E9-F79A-B7D7-7400-C55AD6B8BBC7}"/>
              </a:ext>
            </a:extLst>
          </p:cNvPr>
          <p:cNvCxnSpPr>
            <a:cxnSpLocks/>
          </p:cNvCxnSpPr>
          <p:nvPr/>
        </p:nvCxnSpPr>
        <p:spPr>
          <a:xfrm>
            <a:off x="8895809" y="1474323"/>
            <a:ext cx="0" cy="1162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BB9F09A-C9F9-9704-FF51-03037F1F8FE1}"/>
              </a:ext>
            </a:extLst>
          </p:cNvPr>
          <p:cNvSpPr/>
          <p:nvPr/>
        </p:nvSpPr>
        <p:spPr>
          <a:xfrm>
            <a:off x="7809809" y="1090890"/>
            <a:ext cx="2172000" cy="828000"/>
          </a:xfrm>
          <a:prstGeom prst="ellipse">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AU" sz="1200" dirty="0">
                <a:solidFill>
                  <a:schemeClr val="tx1"/>
                </a:solidFill>
                <a:latin typeface="Arial" panose="020B0604020202020204" pitchFamily="34" charset="0"/>
                <a:ea typeface="Lato"/>
                <a:cs typeface="Arial" panose="020B0604020202020204" pitchFamily="34" charset="0"/>
                <a:sym typeface="Lato"/>
              </a:rPr>
              <a:t>Shareholder(s)</a:t>
            </a:r>
          </a:p>
        </p:txBody>
      </p:sp>
      <p:sp>
        <p:nvSpPr>
          <p:cNvPr id="19" name="TextBox 18">
            <a:extLst>
              <a:ext uri="{FF2B5EF4-FFF2-40B4-BE49-F238E27FC236}">
                <a16:creationId xmlns:a16="http://schemas.microsoft.com/office/drawing/2014/main" id="{5A41EB7D-0A78-4970-48CB-89DCED1EA358}"/>
              </a:ext>
            </a:extLst>
          </p:cNvPr>
          <p:cNvSpPr txBox="1"/>
          <p:nvPr/>
        </p:nvSpPr>
        <p:spPr>
          <a:xfrm>
            <a:off x="6511496" y="998860"/>
            <a:ext cx="1078244" cy="369332"/>
          </a:xfrm>
          <a:prstGeom prst="rect">
            <a:avLst/>
          </a:prstGeom>
          <a:noFill/>
        </p:spPr>
        <p:txBody>
          <a:bodyPr wrap="none" lIns="0" rtlCol="0">
            <a:spAutoFit/>
          </a:bodyPr>
          <a:lstStyle/>
          <a:p>
            <a:r>
              <a:rPr lang="en-AU" b="1" dirty="0">
                <a:solidFill>
                  <a:schemeClr val="tx2"/>
                </a:solidFill>
                <a:latin typeface="Aptos" panose="020B0004020202020204" pitchFamily="34" charset="0"/>
              </a:rPr>
              <a:t>For-profit</a:t>
            </a:r>
          </a:p>
        </p:txBody>
      </p:sp>
      <p:sp>
        <p:nvSpPr>
          <p:cNvPr id="20" name="TextBox 19">
            <a:extLst>
              <a:ext uri="{FF2B5EF4-FFF2-40B4-BE49-F238E27FC236}">
                <a16:creationId xmlns:a16="http://schemas.microsoft.com/office/drawing/2014/main" id="{D2FA2B5A-F248-8A39-979B-AB40DD83A6C9}"/>
              </a:ext>
            </a:extLst>
          </p:cNvPr>
          <p:cNvSpPr txBox="1"/>
          <p:nvPr/>
        </p:nvSpPr>
        <p:spPr>
          <a:xfrm>
            <a:off x="371475" y="991579"/>
            <a:ext cx="1491114" cy="369332"/>
          </a:xfrm>
          <a:prstGeom prst="rect">
            <a:avLst/>
          </a:prstGeom>
          <a:noFill/>
        </p:spPr>
        <p:txBody>
          <a:bodyPr wrap="none" lIns="0" rtlCol="0">
            <a:spAutoFit/>
          </a:bodyPr>
          <a:lstStyle/>
          <a:p>
            <a:r>
              <a:rPr lang="en-AU" b="1" dirty="0">
                <a:solidFill>
                  <a:schemeClr val="tx2"/>
                </a:solidFill>
                <a:latin typeface="Aptos" panose="020B0004020202020204" pitchFamily="34" charset="0"/>
              </a:rPr>
              <a:t>Not-for-profit</a:t>
            </a:r>
          </a:p>
        </p:txBody>
      </p:sp>
      <p:sp>
        <p:nvSpPr>
          <p:cNvPr id="22" name="TextBox 21">
            <a:extLst>
              <a:ext uri="{FF2B5EF4-FFF2-40B4-BE49-F238E27FC236}">
                <a16:creationId xmlns:a16="http://schemas.microsoft.com/office/drawing/2014/main" id="{938116FC-214B-EB29-7DC3-0D64C1166FB3}"/>
              </a:ext>
            </a:extLst>
          </p:cNvPr>
          <p:cNvSpPr txBox="1"/>
          <p:nvPr/>
        </p:nvSpPr>
        <p:spPr>
          <a:xfrm>
            <a:off x="7437809" y="3786212"/>
            <a:ext cx="2916000" cy="972000"/>
          </a:xfrm>
          <a:prstGeom prst="rect">
            <a:avLst/>
          </a:prstGeom>
          <a:solidFill>
            <a:schemeClr val="accent3">
              <a:lumMod val="20000"/>
              <a:lumOff val="80000"/>
            </a:schemeClr>
          </a:solidFill>
          <a:ln>
            <a:solidFill>
              <a:schemeClr val="accent3"/>
            </a:solidFill>
          </a:ln>
        </p:spPr>
        <p:txBody>
          <a:bodyPr wrap="square" tIns="108000" bIns="108000" anchor="ctr" anchorCtr="0">
            <a:noAutofit/>
          </a:bodyPr>
          <a:lstStyle/>
          <a:p>
            <a:pPr algn="ctr">
              <a:lnSpc>
                <a:spcPts val="1400"/>
              </a:lnSpc>
            </a:pPr>
            <a:r>
              <a:rPr lang="en-AU" sz="1050" dirty="0">
                <a:latin typeface="Arial" panose="020B0604020202020204" pitchFamily="34" charset="0"/>
                <a:ea typeface="Lato"/>
                <a:cs typeface="Arial" panose="020B0604020202020204" pitchFamily="34" charset="0"/>
                <a:sym typeface="Lato"/>
              </a:rPr>
              <a:t>For example, the FP could run a </a:t>
            </a:r>
            <a:br>
              <a:rPr lang="en-AU" sz="1050" dirty="0">
                <a:latin typeface="Arial" panose="020B0604020202020204" pitchFamily="34" charset="0"/>
                <a:ea typeface="Lato"/>
                <a:cs typeface="Arial" panose="020B0604020202020204" pitchFamily="34" charset="0"/>
                <a:sym typeface="Lato"/>
              </a:rPr>
            </a:br>
            <a:r>
              <a:rPr lang="en-AU" sz="1050" dirty="0">
                <a:latin typeface="Arial" panose="020B0604020202020204" pitchFamily="34" charset="0"/>
                <a:ea typeface="Lato"/>
                <a:cs typeface="Arial" panose="020B0604020202020204" pitchFamily="34" charset="0"/>
                <a:sym typeface="Lato"/>
              </a:rPr>
              <a:t>commercial business to create employment opportunities for marginalised cohorts trained </a:t>
            </a:r>
            <a:br>
              <a:rPr lang="en-AU" sz="1050" dirty="0">
                <a:latin typeface="Arial" panose="020B0604020202020204" pitchFamily="34" charset="0"/>
                <a:ea typeface="Lato"/>
                <a:cs typeface="Arial" panose="020B0604020202020204" pitchFamily="34" charset="0"/>
                <a:sym typeface="Lato"/>
              </a:rPr>
            </a:br>
            <a:r>
              <a:rPr lang="en-AU" sz="1050" dirty="0">
                <a:latin typeface="Arial" panose="020B0604020202020204" pitchFamily="34" charset="0"/>
                <a:ea typeface="Lato"/>
                <a:cs typeface="Arial" panose="020B0604020202020204" pitchFamily="34" charset="0"/>
                <a:sym typeface="Lato"/>
              </a:rPr>
              <a:t>by the NFP and then moved into employment </a:t>
            </a:r>
            <a:br>
              <a:rPr lang="en-AU" sz="1050" dirty="0">
                <a:latin typeface="Arial" panose="020B0604020202020204" pitchFamily="34" charset="0"/>
                <a:ea typeface="Lato"/>
                <a:cs typeface="Arial" panose="020B0604020202020204" pitchFamily="34" charset="0"/>
                <a:sym typeface="Lato"/>
              </a:rPr>
            </a:br>
            <a:r>
              <a:rPr lang="en-AU" sz="1050" dirty="0">
                <a:latin typeface="Arial" panose="020B0604020202020204" pitchFamily="34" charset="0"/>
                <a:ea typeface="Lato"/>
                <a:cs typeface="Arial" panose="020B0604020202020204" pitchFamily="34" charset="0"/>
                <a:sym typeface="Lato"/>
              </a:rPr>
              <a:t>in the FP’s business</a:t>
            </a:r>
          </a:p>
        </p:txBody>
      </p:sp>
      <p:sp>
        <p:nvSpPr>
          <p:cNvPr id="14" name="TextBox 13">
            <a:extLst>
              <a:ext uri="{FF2B5EF4-FFF2-40B4-BE49-F238E27FC236}">
                <a16:creationId xmlns:a16="http://schemas.microsoft.com/office/drawing/2014/main" id="{0D7A593A-F6BB-1FA7-50D1-A538235F708C}"/>
              </a:ext>
            </a:extLst>
          </p:cNvPr>
          <p:cNvSpPr txBox="1"/>
          <p:nvPr/>
        </p:nvSpPr>
        <p:spPr>
          <a:xfrm>
            <a:off x="7437809" y="5159580"/>
            <a:ext cx="3130653" cy="461665"/>
          </a:xfrm>
          <a:prstGeom prst="rect">
            <a:avLst/>
          </a:prstGeom>
          <a:noFill/>
        </p:spPr>
        <p:txBody>
          <a:bodyPr wrap="square" lIns="0" rtlCol="0">
            <a:spAutoFit/>
          </a:bodyPr>
          <a:lstStyle/>
          <a:p>
            <a:r>
              <a:rPr lang="en-AU" sz="800" dirty="0"/>
              <a:t>1 Depending on the business model, the FP could seek public benefit market certifications (such as certification as a social enterprise or B Corp).</a:t>
            </a:r>
          </a:p>
        </p:txBody>
      </p:sp>
      <p:sp>
        <p:nvSpPr>
          <p:cNvPr id="13" name="TextBox 12">
            <a:extLst>
              <a:ext uri="{FF2B5EF4-FFF2-40B4-BE49-F238E27FC236}">
                <a16:creationId xmlns:a16="http://schemas.microsoft.com/office/drawing/2014/main" id="{FED09D6C-3C11-FA32-EA07-1B5E2AAC4458}"/>
              </a:ext>
            </a:extLst>
          </p:cNvPr>
          <p:cNvSpPr txBox="1"/>
          <p:nvPr/>
        </p:nvSpPr>
        <p:spPr>
          <a:xfrm>
            <a:off x="360000" y="5191450"/>
            <a:ext cx="6637699" cy="937888"/>
          </a:xfrm>
          <a:prstGeom prst="rect">
            <a:avLst/>
          </a:prstGeom>
          <a:solidFill>
            <a:schemeClr val="accent4">
              <a:lumMod val="40000"/>
              <a:lumOff val="60000"/>
            </a:schemeClr>
          </a:solidFill>
        </p:spPr>
        <p:txBody>
          <a:bodyPr wrap="square" lIns="144000" tIns="108000" rIns="396000" bIns="72000" rtlCol="0">
            <a:noAutofit/>
          </a:bodyPr>
          <a:lstStyle/>
          <a:p>
            <a:pPr>
              <a:lnSpc>
                <a:spcPts val="1400"/>
              </a:lnSpc>
              <a:spcAft>
                <a:spcPts val="900"/>
              </a:spcAft>
            </a:pPr>
            <a:r>
              <a:rPr lang="en-AU" sz="1050" dirty="0" err="1">
                <a:hlinkClick r:id="rId2"/>
              </a:rPr>
              <a:t>PlateitForward</a:t>
            </a:r>
            <a:r>
              <a:rPr lang="en-AU" sz="1050" dirty="0"/>
              <a:t>, </a:t>
            </a:r>
            <a:r>
              <a:rPr lang="en-AU" sz="1050" dirty="0">
                <a:hlinkClick r:id="rId3"/>
              </a:rPr>
              <a:t>Two Good Co</a:t>
            </a:r>
            <a:r>
              <a:rPr lang="en-AU" sz="1050" dirty="0"/>
              <a:t>, </a:t>
            </a:r>
            <a:r>
              <a:rPr lang="en-AU" sz="1050" dirty="0">
                <a:hlinkClick r:id="rId4"/>
              </a:rPr>
              <a:t>Meals with Impact</a:t>
            </a:r>
            <a:r>
              <a:rPr lang="en-AU" sz="1050" dirty="0"/>
              <a:t> and </a:t>
            </a:r>
            <a:r>
              <a:rPr lang="en-AU" sz="1050" dirty="0">
                <a:hlinkClick r:id="rId5"/>
              </a:rPr>
              <a:t>Adara Group</a:t>
            </a:r>
            <a:r>
              <a:rPr lang="en-AU" sz="1050" dirty="0"/>
              <a:t> are some examples of for-purpose organisations using a hybrid model.  A number of large corporates that have an accompanying charitable arm also use a hybrid structure, for example the </a:t>
            </a:r>
            <a:r>
              <a:rPr lang="en-AU" sz="1050" dirty="0">
                <a:hlinkClick r:id="rId6"/>
              </a:rPr>
              <a:t>Westpac Foundation</a:t>
            </a:r>
            <a:r>
              <a:rPr lang="en-AU" sz="1050" dirty="0"/>
              <a:t>, </a:t>
            </a:r>
            <a:r>
              <a:rPr lang="en-AU" sz="1050" dirty="0">
                <a:hlinkClick r:id="rId7"/>
              </a:rPr>
              <a:t>Telstra Foundation</a:t>
            </a:r>
            <a:r>
              <a:rPr lang="en-AU" sz="1050" dirty="0"/>
              <a:t> and </a:t>
            </a:r>
            <a:r>
              <a:rPr lang="en-AU" sz="1050" dirty="0">
                <a:hlinkClick r:id="rId8"/>
              </a:rPr>
              <a:t>BHP Foundation</a:t>
            </a:r>
            <a:r>
              <a:rPr lang="en-AU" sz="1050" dirty="0"/>
              <a:t>.</a:t>
            </a:r>
          </a:p>
        </p:txBody>
      </p:sp>
      <p:sp>
        <p:nvSpPr>
          <p:cNvPr id="15" name="TextBox 14">
            <a:extLst>
              <a:ext uri="{FF2B5EF4-FFF2-40B4-BE49-F238E27FC236}">
                <a16:creationId xmlns:a16="http://schemas.microsoft.com/office/drawing/2014/main" id="{9BF1AB94-C295-FC54-3D9C-2D863129413C}"/>
              </a:ext>
            </a:extLst>
          </p:cNvPr>
          <p:cNvSpPr txBox="1"/>
          <p:nvPr/>
        </p:nvSpPr>
        <p:spPr>
          <a:xfrm>
            <a:off x="360000" y="4937708"/>
            <a:ext cx="1584000" cy="257369"/>
          </a:xfrm>
          <a:prstGeom prst="rect">
            <a:avLst/>
          </a:prstGeom>
          <a:solidFill>
            <a:schemeClr val="tx2"/>
          </a:solidFill>
        </p:spPr>
        <p:txBody>
          <a:bodyPr wrap="square" lIns="108000" tIns="36000" rIns="36000" bIns="36000" rtlCol="0">
            <a:spAutoFit/>
          </a:bodyPr>
          <a:lstStyle/>
          <a:p>
            <a:pPr>
              <a:spcAft>
                <a:spcPts val="900"/>
              </a:spcAft>
            </a:pPr>
            <a:r>
              <a:rPr lang="en-AU" sz="1200" b="1" dirty="0">
                <a:solidFill>
                  <a:schemeClr val="bg1"/>
                </a:solidFill>
              </a:rPr>
              <a:t>Practical examples</a:t>
            </a:r>
            <a:endParaRPr lang="en-AU" sz="1200" dirty="0">
              <a:solidFill>
                <a:schemeClr val="bg1"/>
              </a:solidFill>
            </a:endParaRPr>
          </a:p>
        </p:txBody>
      </p:sp>
      <p:cxnSp>
        <p:nvCxnSpPr>
          <p:cNvPr id="39" name="Straight Connector 38">
            <a:extLst>
              <a:ext uri="{FF2B5EF4-FFF2-40B4-BE49-F238E27FC236}">
                <a16:creationId xmlns:a16="http://schemas.microsoft.com/office/drawing/2014/main" id="{42FFB69D-8F69-0CE8-AAD4-302B24FFDB65}"/>
              </a:ext>
            </a:extLst>
          </p:cNvPr>
          <p:cNvCxnSpPr/>
          <p:nvPr/>
        </p:nvCxnSpPr>
        <p:spPr>
          <a:xfrm>
            <a:off x="371474" y="1380754"/>
            <a:ext cx="1368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C8DF5B7-61F2-0AAB-B425-71F492079A90}"/>
              </a:ext>
            </a:extLst>
          </p:cNvPr>
          <p:cNvCxnSpPr/>
          <p:nvPr/>
        </p:nvCxnSpPr>
        <p:spPr>
          <a:xfrm>
            <a:off x="6513883" y="1389908"/>
            <a:ext cx="1008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07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45DC-987E-4550-435A-299D7A72E41A}"/>
              </a:ext>
            </a:extLst>
          </p:cNvPr>
          <p:cNvSpPr>
            <a:spLocks noGrp="1"/>
          </p:cNvSpPr>
          <p:nvPr>
            <p:ph type="title"/>
          </p:nvPr>
        </p:nvSpPr>
        <p:spPr/>
        <p:txBody>
          <a:bodyPr/>
          <a:lstStyle/>
          <a:p>
            <a:r>
              <a:rPr lang="en-AU" sz="2200" dirty="0">
                <a:ea typeface="+mj-ea"/>
              </a:rPr>
              <a:t>Challenges / issues that may be associated with a hybrid model</a:t>
            </a:r>
            <a:br>
              <a:rPr lang="en-AU" sz="2200" dirty="0">
                <a:ea typeface="+mj-ea"/>
              </a:rPr>
            </a:br>
            <a:endParaRPr lang="en-AU" dirty="0"/>
          </a:p>
        </p:txBody>
      </p:sp>
      <p:sp>
        <p:nvSpPr>
          <p:cNvPr id="4" name="Footer Placeholder 3">
            <a:extLst>
              <a:ext uri="{FF2B5EF4-FFF2-40B4-BE49-F238E27FC236}">
                <a16:creationId xmlns:a16="http://schemas.microsoft.com/office/drawing/2014/main" id="{B4EAAC75-34D5-4A17-8AE7-D61EFCC51519}"/>
              </a:ext>
            </a:extLst>
          </p:cNvPr>
          <p:cNvSpPr>
            <a:spLocks noGrp="1"/>
          </p:cNvSpPr>
          <p:nvPr>
            <p:ph type="ftr" sz="quarter" idx="3"/>
          </p:nvPr>
        </p:nvSpPr>
        <p:spPr/>
        <p:txBody>
          <a:bodyPr/>
          <a:lstStyle/>
          <a:p>
            <a:r>
              <a:rPr lang="en-US" dirty="0">
                <a:solidFill>
                  <a:schemeClr val="bg1"/>
                </a:solidFill>
              </a:rPr>
              <a:t>Hybrid models – Considerations and case studies </a:t>
            </a:r>
          </a:p>
          <a:p>
            <a:endParaRPr lang="en-US" dirty="0">
              <a:solidFill>
                <a:schemeClr val="bg1"/>
              </a:solidFill>
            </a:endParaRPr>
          </a:p>
        </p:txBody>
      </p:sp>
      <p:sp>
        <p:nvSpPr>
          <p:cNvPr id="28" name="Rectangle 27">
            <a:extLst>
              <a:ext uri="{FF2B5EF4-FFF2-40B4-BE49-F238E27FC236}">
                <a16:creationId xmlns:a16="http://schemas.microsoft.com/office/drawing/2014/main" id="{F5E3393A-69D9-C8C9-A3E5-585272710471}"/>
              </a:ext>
            </a:extLst>
          </p:cNvPr>
          <p:cNvSpPr/>
          <p:nvPr/>
        </p:nvSpPr>
        <p:spPr>
          <a:xfrm>
            <a:off x="368803" y="1265286"/>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400" dirty="0">
                <a:solidFill>
                  <a:schemeClr val="bg1"/>
                </a:solidFill>
              </a:rPr>
              <a:t>Insufficient resources to administer two entities and deal with two different regulatory regimes </a:t>
            </a:r>
          </a:p>
        </p:txBody>
      </p:sp>
      <p:sp>
        <p:nvSpPr>
          <p:cNvPr id="34" name="Oval 33">
            <a:extLst>
              <a:ext uri="{FF2B5EF4-FFF2-40B4-BE49-F238E27FC236}">
                <a16:creationId xmlns:a16="http://schemas.microsoft.com/office/drawing/2014/main" id="{C07C30A2-6578-3699-8CDA-3280B523D803}"/>
              </a:ext>
            </a:extLst>
          </p:cNvPr>
          <p:cNvSpPr/>
          <p:nvPr/>
        </p:nvSpPr>
        <p:spPr>
          <a:xfrm>
            <a:off x="1505610" y="1373338"/>
            <a:ext cx="354386" cy="3596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1</a:t>
            </a:r>
          </a:p>
        </p:txBody>
      </p:sp>
      <p:sp>
        <p:nvSpPr>
          <p:cNvPr id="11" name="Rectangle 10">
            <a:extLst>
              <a:ext uri="{FF2B5EF4-FFF2-40B4-BE49-F238E27FC236}">
                <a16:creationId xmlns:a16="http://schemas.microsoft.com/office/drawing/2014/main" id="{056A85C1-CE93-EA97-6344-3EFE57D45D5A}"/>
              </a:ext>
            </a:extLst>
          </p:cNvPr>
          <p:cNvSpPr/>
          <p:nvPr/>
        </p:nvSpPr>
        <p:spPr>
          <a:xfrm>
            <a:off x="6260021" y="1264989"/>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612000" rIns="180000" bIns="36000" rtlCol="0" anchor="t" anchorCtr="0"/>
          <a:lstStyle/>
          <a:p>
            <a:pPr algn="ctr">
              <a:lnSpc>
                <a:spcPts val="2100"/>
              </a:lnSpc>
              <a:spcAft>
                <a:spcPts val="1200"/>
              </a:spcAft>
            </a:pPr>
            <a:r>
              <a:rPr lang="en-AU" sz="1400" dirty="0">
                <a:solidFill>
                  <a:schemeClr val="bg1"/>
                </a:solidFill>
              </a:rPr>
              <a:t>Transactions between the FP and NFP that are not </a:t>
            </a:r>
            <a:br>
              <a:rPr lang="en-AU" sz="1400" dirty="0">
                <a:solidFill>
                  <a:schemeClr val="bg1"/>
                </a:solidFill>
              </a:rPr>
            </a:br>
            <a:r>
              <a:rPr lang="en-AU" sz="1400" dirty="0">
                <a:solidFill>
                  <a:schemeClr val="bg1"/>
                </a:solidFill>
              </a:rPr>
              <a:t>an on arm’s length basis </a:t>
            </a:r>
            <a:br>
              <a:rPr lang="en-AU" sz="1400" dirty="0">
                <a:solidFill>
                  <a:schemeClr val="bg1"/>
                </a:solidFill>
              </a:rPr>
            </a:br>
            <a:r>
              <a:rPr lang="en-AU" sz="1400" dirty="0">
                <a:solidFill>
                  <a:schemeClr val="bg1"/>
                </a:solidFill>
              </a:rPr>
              <a:t>(or terms more favourable </a:t>
            </a:r>
            <a:br>
              <a:rPr lang="en-AU" sz="1400" dirty="0">
                <a:solidFill>
                  <a:schemeClr val="bg1"/>
                </a:solidFill>
              </a:rPr>
            </a:br>
            <a:r>
              <a:rPr lang="en-AU" sz="1400" dirty="0">
                <a:solidFill>
                  <a:schemeClr val="bg1"/>
                </a:solidFill>
              </a:rPr>
              <a:t>to the NFP)</a:t>
            </a:r>
          </a:p>
          <a:p>
            <a:pPr algn="ctr">
              <a:lnSpc>
                <a:spcPts val="2100"/>
              </a:lnSpc>
              <a:spcBef>
                <a:spcPts val="0"/>
              </a:spcBef>
              <a:spcAft>
                <a:spcPts val="1200"/>
              </a:spcAft>
              <a:buNone/>
            </a:pPr>
            <a:endParaRPr lang="en-AU" sz="1600" dirty="0">
              <a:solidFill>
                <a:schemeClr val="bg1"/>
              </a:solidFill>
            </a:endParaRPr>
          </a:p>
        </p:txBody>
      </p:sp>
      <p:sp>
        <p:nvSpPr>
          <p:cNvPr id="13" name="Rectangle 12">
            <a:extLst>
              <a:ext uri="{FF2B5EF4-FFF2-40B4-BE49-F238E27FC236}">
                <a16:creationId xmlns:a16="http://schemas.microsoft.com/office/drawing/2014/main" id="{DFBF8B02-0A1F-B7D1-47F1-1278E3FE4597}"/>
              </a:ext>
            </a:extLst>
          </p:cNvPr>
          <p:cNvSpPr/>
          <p:nvPr/>
        </p:nvSpPr>
        <p:spPr>
          <a:xfrm>
            <a:off x="3320762" y="1265286"/>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612000" rIns="180000" bIns="36000" rtlCol="0" anchor="t" anchorCtr="0"/>
          <a:lstStyle/>
          <a:p>
            <a:pPr algn="ctr">
              <a:lnSpc>
                <a:spcPts val="2100"/>
              </a:lnSpc>
              <a:spcBef>
                <a:spcPts val="0"/>
              </a:spcBef>
              <a:spcAft>
                <a:spcPts val="1200"/>
              </a:spcAft>
              <a:buNone/>
            </a:pPr>
            <a:r>
              <a:rPr lang="en-AU" sz="1400" dirty="0">
                <a:solidFill>
                  <a:schemeClr val="bg1"/>
                </a:solidFill>
              </a:rPr>
              <a:t>Major cash transfers from NFP to FP (using the NFP as a ‘mere conduit’)</a:t>
            </a:r>
          </a:p>
        </p:txBody>
      </p:sp>
      <p:sp>
        <p:nvSpPr>
          <p:cNvPr id="14" name="Rectangle 13">
            <a:extLst>
              <a:ext uri="{FF2B5EF4-FFF2-40B4-BE49-F238E27FC236}">
                <a16:creationId xmlns:a16="http://schemas.microsoft.com/office/drawing/2014/main" id="{3EDDDD74-26E7-FD24-7A0A-240C28CD4FD0}"/>
              </a:ext>
            </a:extLst>
          </p:cNvPr>
          <p:cNvSpPr/>
          <p:nvPr/>
        </p:nvSpPr>
        <p:spPr>
          <a:xfrm>
            <a:off x="9211981" y="1264988"/>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spcAft>
                <a:spcPts val="1200"/>
              </a:spcAft>
            </a:pPr>
            <a:r>
              <a:rPr lang="en-AU" sz="1400" dirty="0">
                <a:solidFill>
                  <a:schemeClr val="bg1"/>
                </a:solidFill>
              </a:rPr>
              <a:t>Ineffective use of </a:t>
            </a:r>
            <a:br>
              <a:rPr lang="en-AU" sz="1400" dirty="0">
                <a:solidFill>
                  <a:schemeClr val="bg1"/>
                </a:solidFill>
              </a:rPr>
            </a:br>
            <a:r>
              <a:rPr lang="en-AU" sz="1400" dirty="0">
                <a:solidFill>
                  <a:schemeClr val="bg1"/>
                </a:solidFill>
              </a:rPr>
              <a:t>shared services  </a:t>
            </a:r>
          </a:p>
        </p:txBody>
      </p:sp>
      <p:sp>
        <p:nvSpPr>
          <p:cNvPr id="15" name="Oval 14">
            <a:extLst>
              <a:ext uri="{FF2B5EF4-FFF2-40B4-BE49-F238E27FC236}">
                <a16:creationId xmlns:a16="http://schemas.microsoft.com/office/drawing/2014/main" id="{250CC647-E0F8-5436-A30D-7782BA4BE94C}"/>
              </a:ext>
            </a:extLst>
          </p:cNvPr>
          <p:cNvSpPr/>
          <p:nvPr/>
        </p:nvSpPr>
        <p:spPr>
          <a:xfrm>
            <a:off x="4457569" y="1373338"/>
            <a:ext cx="354386" cy="3596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2</a:t>
            </a:r>
          </a:p>
        </p:txBody>
      </p:sp>
      <p:sp>
        <p:nvSpPr>
          <p:cNvPr id="16" name="Oval 15">
            <a:extLst>
              <a:ext uri="{FF2B5EF4-FFF2-40B4-BE49-F238E27FC236}">
                <a16:creationId xmlns:a16="http://schemas.microsoft.com/office/drawing/2014/main" id="{C5ACA834-AB3C-6D5E-6AEC-D04E31E668F7}"/>
              </a:ext>
            </a:extLst>
          </p:cNvPr>
          <p:cNvSpPr/>
          <p:nvPr/>
        </p:nvSpPr>
        <p:spPr>
          <a:xfrm>
            <a:off x="7396828" y="1377595"/>
            <a:ext cx="354386" cy="3596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3</a:t>
            </a:r>
          </a:p>
        </p:txBody>
      </p:sp>
      <p:sp>
        <p:nvSpPr>
          <p:cNvPr id="17" name="Oval 16">
            <a:extLst>
              <a:ext uri="{FF2B5EF4-FFF2-40B4-BE49-F238E27FC236}">
                <a16:creationId xmlns:a16="http://schemas.microsoft.com/office/drawing/2014/main" id="{568AF2C6-DE50-5B33-9D2A-70C42FD58E58}"/>
              </a:ext>
            </a:extLst>
          </p:cNvPr>
          <p:cNvSpPr/>
          <p:nvPr/>
        </p:nvSpPr>
        <p:spPr>
          <a:xfrm>
            <a:off x="10348788" y="1381852"/>
            <a:ext cx="354386" cy="3596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4</a:t>
            </a:r>
          </a:p>
        </p:txBody>
      </p:sp>
      <p:sp>
        <p:nvSpPr>
          <p:cNvPr id="18" name="Rectangle 17">
            <a:extLst>
              <a:ext uri="{FF2B5EF4-FFF2-40B4-BE49-F238E27FC236}">
                <a16:creationId xmlns:a16="http://schemas.microsoft.com/office/drawing/2014/main" id="{7A256FD8-B80D-2F4C-0DDE-C794B2332C42}"/>
              </a:ext>
            </a:extLst>
          </p:cNvPr>
          <p:cNvSpPr/>
          <p:nvPr/>
        </p:nvSpPr>
        <p:spPr>
          <a:xfrm>
            <a:off x="368803" y="3737589"/>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spcAft>
                <a:spcPts val="1200"/>
              </a:spcAft>
            </a:pPr>
            <a:r>
              <a:rPr lang="en-AU" sz="1400" dirty="0">
                <a:solidFill>
                  <a:schemeClr val="bg1"/>
                </a:solidFill>
              </a:rPr>
              <a:t>ATO and ACNC scrutiny regarding hybrid models, including Fringe Benefits </a:t>
            </a:r>
            <a:br>
              <a:rPr lang="en-AU" sz="1400" dirty="0">
                <a:solidFill>
                  <a:schemeClr val="bg1"/>
                </a:solidFill>
              </a:rPr>
            </a:br>
            <a:r>
              <a:rPr lang="en-AU" sz="1400" dirty="0">
                <a:solidFill>
                  <a:schemeClr val="bg1"/>
                </a:solidFill>
              </a:rPr>
              <a:t>Tax concessions</a:t>
            </a:r>
          </a:p>
        </p:txBody>
      </p:sp>
      <p:sp>
        <p:nvSpPr>
          <p:cNvPr id="19" name="Oval 18">
            <a:extLst>
              <a:ext uri="{FF2B5EF4-FFF2-40B4-BE49-F238E27FC236}">
                <a16:creationId xmlns:a16="http://schemas.microsoft.com/office/drawing/2014/main" id="{3536AB28-B608-22D8-AEFE-B091C3C6C3C7}"/>
              </a:ext>
            </a:extLst>
          </p:cNvPr>
          <p:cNvSpPr/>
          <p:nvPr/>
        </p:nvSpPr>
        <p:spPr>
          <a:xfrm>
            <a:off x="1505610" y="3835359"/>
            <a:ext cx="354386" cy="3596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5</a:t>
            </a:r>
          </a:p>
        </p:txBody>
      </p:sp>
      <p:sp>
        <p:nvSpPr>
          <p:cNvPr id="20" name="Rectangle 19">
            <a:extLst>
              <a:ext uri="{FF2B5EF4-FFF2-40B4-BE49-F238E27FC236}">
                <a16:creationId xmlns:a16="http://schemas.microsoft.com/office/drawing/2014/main" id="{CFF9EA48-A494-F544-CFF0-C4CD8A42884B}"/>
              </a:ext>
            </a:extLst>
          </p:cNvPr>
          <p:cNvSpPr/>
          <p:nvPr/>
        </p:nvSpPr>
        <p:spPr>
          <a:xfrm>
            <a:off x="3320762" y="3747991"/>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spcBef>
                <a:spcPts val="0"/>
              </a:spcBef>
              <a:spcAft>
                <a:spcPts val="1200"/>
              </a:spcAft>
              <a:buNone/>
            </a:pPr>
            <a:r>
              <a:rPr lang="en-AU" sz="1400" dirty="0">
                <a:solidFill>
                  <a:schemeClr val="bg1"/>
                </a:solidFill>
              </a:rPr>
              <a:t>Conflicts of interest and related party transactions</a:t>
            </a:r>
          </a:p>
        </p:txBody>
      </p:sp>
      <p:sp>
        <p:nvSpPr>
          <p:cNvPr id="22" name="Oval 21">
            <a:extLst>
              <a:ext uri="{FF2B5EF4-FFF2-40B4-BE49-F238E27FC236}">
                <a16:creationId xmlns:a16="http://schemas.microsoft.com/office/drawing/2014/main" id="{3AF79E80-C99B-A2CE-7B0C-0BFEA35CE268}"/>
              </a:ext>
            </a:extLst>
          </p:cNvPr>
          <p:cNvSpPr/>
          <p:nvPr/>
        </p:nvSpPr>
        <p:spPr>
          <a:xfrm>
            <a:off x="4455664" y="3853458"/>
            <a:ext cx="358197" cy="341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6</a:t>
            </a:r>
          </a:p>
        </p:txBody>
      </p:sp>
      <p:sp>
        <p:nvSpPr>
          <p:cNvPr id="23" name="Rectangle 22">
            <a:extLst>
              <a:ext uri="{FF2B5EF4-FFF2-40B4-BE49-F238E27FC236}">
                <a16:creationId xmlns:a16="http://schemas.microsoft.com/office/drawing/2014/main" id="{B8A9405F-72F3-C85F-7D0E-820C3820B6FD}"/>
              </a:ext>
            </a:extLst>
          </p:cNvPr>
          <p:cNvSpPr/>
          <p:nvPr/>
        </p:nvSpPr>
        <p:spPr>
          <a:xfrm>
            <a:off x="6260021" y="3743437"/>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spcBef>
                <a:spcPts val="0"/>
              </a:spcBef>
              <a:spcAft>
                <a:spcPts val="1200"/>
              </a:spcAft>
              <a:buNone/>
            </a:pPr>
            <a:r>
              <a:rPr lang="en-AU" sz="1400" dirty="0">
                <a:solidFill>
                  <a:schemeClr val="bg1"/>
                </a:solidFill>
              </a:rPr>
              <a:t>Absence of </a:t>
            </a:r>
            <a:br>
              <a:rPr lang="en-AU" sz="1400" dirty="0">
                <a:solidFill>
                  <a:schemeClr val="bg1"/>
                </a:solidFill>
              </a:rPr>
            </a:br>
            <a:r>
              <a:rPr lang="en-AU" sz="1400" dirty="0">
                <a:solidFill>
                  <a:schemeClr val="bg1"/>
                </a:solidFill>
              </a:rPr>
              <a:t>independent directors</a:t>
            </a:r>
          </a:p>
        </p:txBody>
      </p:sp>
      <p:sp>
        <p:nvSpPr>
          <p:cNvPr id="24" name="Oval 23">
            <a:extLst>
              <a:ext uri="{FF2B5EF4-FFF2-40B4-BE49-F238E27FC236}">
                <a16:creationId xmlns:a16="http://schemas.microsoft.com/office/drawing/2014/main" id="{DA2667A2-1B5E-D640-8F93-544DCF76466F}"/>
              </a:ext>
            </a:extLst>
          </p:cNvPr>
          <p:cNvSpPr/>
          <p:nvPr/>
        </p:nvSpPr>
        <p:spPr>
          <a:xfrm>
            <a:off x="7394923" y="3858597"/>
            <a:ext cx="358197" cy="341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7</a:t>
            </a:r>
          </a:p>
        </p:txBody>
      </p:sp>
      <p:sp>
        <p:nvSpPr>
          <p:cNvPr id="25" name="Rectangle 24">
            <a:extLst>
              <a:ext uri="{FF2B5EF4-FFF2-40B4-BE49-F238E27FC236}">
                <a16:creationId xmlns:a16="http://schemas.microsoft.com/office/drawing/2014/main" id="{26E14652-3512-13E8-DA50-432916CBE2EB}"/>
              </a:ext>
            </a:extLst>
          </p:cNvPr>
          <p:cNvSpPr/>
          <p:nvPr/>
        </p:nvSpPr>
        <p:spPr>
          <a:xfrm>
            <a:off x="9211981" y="3747990"/>
            <a:ext cx="2628000" cy="2124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spcBef>
                <a:spcPts val="0"/>
              </a:spcBef>
              <a:spcAft>
                <a:spcPts val="1200"/>
              </a:spcAft>
              <a:buNone/>
            </a:pPr>
            <a:r>
              <a:rPr lang="en-AU" sz="1400" dirty="0">
                <a:solidFill>
                  <a:schemeClr val="bg1"/>
                </a:solidFill>
              </a:rPr>
              <a:t>Lack of information / documentation about </a:t>
            </a:r>
            <a:br>
              <a:rPr lang="en-AU" sz="1400" dirty="0">
                <a:solidFill>
                  <a:schemeClr val="bg1"/>
                </a:solidFill>
              </a:rPr>
            </a:br>
            <a:r>
              <a:rPr lang="en-AU" sz="1400" dirty="0">
                <a:solidFill>
                  <a:schemeClr val="bg1"/>
                </a:solidFill>
              </a:rPr>
              <a:t>the relationship between </a:t>
            </a:r>
            <a:br>
              <a:rPr lang="en-AU" sz="1400" dirty="0">
                <a:solidFill>
                  <a:schemeClr val="bg1"/>
                </a:solidFill>
              </a:rPr>
            </a:br>
            <a:r>
              <a:rPr lang="en-AU" sz="1400" dirty="0">
                <a:solidFill>
                  <a:schemeClr val="bg1"/>
                </a:solidFill>
              </a:rPr>
              <a:t>the entities</a:t>
            </a:r>
          </a:p>
        </p:txBody>
      </p:sp>
      <p:sp>
        <p:nvSpPr>
          <p:cNvPr id="26" name="Oval 25">
            <a:extLst>
              <a:ext uri="{FF2B5EF4-FFF2-40B4-BE49-F238E27FC236}">
                <a16:creationId xmlns:a16="http://schemas.microsoft.com/office/drawing/2014/main" id="{066E938B-C63D-7D82-6DA2-6DC14380A574}"/>
              </a:ext>
            </a:extLst>
          </p:cNvPr>
          <p:cNvSpPr/>
          <p:nvPr/>
        </p:nvSpPr>
        <p:spPr>
          <a:xfrm>
            <a:off x="10346883" y="3853458"/>
            <a:ext cx="358197" cy="341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8</a:t>
            </a:r>
          </a:p>
        </p:txBody>
      </p:sp>
    </p:spTree>
    <p:extLst>
      <p:ext uri="{BB962C8B-B14F-4D97-AF65-F5344CB8AC3E}">
        <p14:creationId xmlns:p14="http://schemas.microsoft.com/office/powerpoint/2010/main" val="390514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Lightbulb off with illuminated background">
            <a:extLst>
              <a:ext uri="{FF2B5EF4-FFF2-40B4-BE49-F238E27FC236}">
                <a16:creationId xmlns:a16="http://schemas.microsoft.com/office/drawing/2014/main" id="{B13B11A4-4D68-7F4A-B4AB-7D1C6FD4D11D}"/>
              </a:ext>
            </a:extLst>
          </p:cNvPr>
          <p:cNvPicPr>
            <a:picLocks noGrp="1" noChangeAspect="1"/>
          </p:cNvPicPr>
          <p:nvPr>
            <p:ph type="pic" sz="quarter" idx="16"/>
          </p:nvPr>
        </p:nvPicPr>
        <p:blipFill>
          <a:blip r:embed="rId2"/>
          <a:srcRect l="5089" r="5089"/>
          <a:stretch/>
        </p:blipFill>
        <p:spPr/>
      </p:pic>
      <p:sp>
        <p:nvSpPr>
          <p:cNvPr id="8" name="Text Placeholder 7">
            <a:extLst>
              <a:ext uri="{FF2B5EF4-FFF2-40B4-BE49-F238E27FC236}">
                <a16:creationId xmlns:a16="http://schemas.microsoft.com/office/drawing/2014/main" id="{CBC61000-2A0F-5653-FA50-7B35DE2AFA85}"/>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fontScale="90000"/>
          </a:bodyPr>
          <a:lstStyle/>
          <a:p>
            <a:r>
              <a:rPr lang="en-US" dirty="0"/>
              <a:t>The for-profit versus not-for-profit (NFP) decision</a:t>
            </a:r>
          </a:p>
        </p:txBody>
      </p:sp>
      <p:sp>
        <p:nvSpPr>
          <p:cNvPr id="3" name="Subtitle 2">
            <a:extLst>
              <a:ext uri="{FF2B5EF4-FFF2-40B4-BE49-F238E27FC236}">
                <a16:creationId xmlns:a16="http://schemas.microsoft.com/office/drawing/2014/main" id="{1833DE8D-0750-1505-ABC6-CCF38AAB46CB}"/>
              </a:ext>
            </a:extLst>
          </p:cNvPr>
          <p:cNvSpPr>
            <a:spLocks noGrp="1"/>
          </p:cNvSpPr>
          <p:nvPr>
            <p:ph type="subTitle" idx="1"/>
          </p:nvPr>
        </p:nvSpPr>
        <p:spPr/>
        <p:txBody>
          <a:bodyPr>
            <a:normAutofit/>
          </a:bodyPr>
          <a:lstStyle/>
          <a:p>
            <a:r>
              <a:rPr lang="en-AU" sz="2000" dirty="0"/>
              <a:t>Structuring options and considerations</a:t>
            </a:r>
          </a:p>
          <a:p>
            <a:endParaRPr lang="en-AU" sz="2000" dirty="0"/>
          </a:p>
        </p:txBody>
      </p:sp>
      <p:sp>
        <p:nvSpPr>
          <p:cNvPr id="7" name="Text Placeholder 6">
            <a:extLst>
              <a:ext uri="{FF2B5EF4-FFF2-40B4-BE49-F238E27FC236}">
                <a16:creationId xmlns:a16="http://schemas.microsoft.com/office/drawing/2014/main" id="{426CA61A-FDEE-A351-C48A-47835A31742D}"/>
              </a:ext>
            </a:extLst>
          </p:cNvPr>
          <p:cNvSpPr>
            <a:spLocks noGrp="1"/>
          </p:cNvSpPr>
          <p:nvPr>
            <p:ph type="body" sz="quarter" idx="12"/>
          </p:nvPr>
        </p:nvSpPr>
        <p:spPr/>
        <p:txBody>
          <a:bodyPr/>
          <a:lstStyle/>
          <a:p>
            <a:r>
              <a:rPr lang="en-AU" dirty="0"/>
              <a:t>1</a:t>
            </a:r>
          </a:p>
        </p:txBody>
      </p:sp>
      <p:sp>
        <p:nvSpPr>
          <p:cNvPr id="4" name="Subtitle 4">
            <a:extLst>
              <a:ext uri="{FF2B5EF4-FFF2-40B4-BE49-F238E27FC236}">
                <a16:creationId xmlns:a16="http://schemas.microsoft.com/office/drawing/2014/main" id="{B34E1AF9-E765-D430-6CDF-542792A0072A}"/>
              </a:ext>
            </a:extLst>
          </p:cNvPr>
          <p:cNvSpPr txBox="1">
            <a:spLocks/>
          </p:cNvSpPr>
          <p:nvPr/>
        </p:nvSpPr>
        <p:spPr>
          <a:xfrm>
            <a:off x="4940300" y="3429000"/>
            <a:ext cx="1968502" cy="243840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buClr>
              <a:buSzPct val="100000"/>
              <a:buFont typeface="System Font Regular"/>
              <a:buNone/>
              <a:defRPr sz="20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1">
                  <a:lumMod val="65000"/>
                  <a:lumOff val="35000"/>
                </a:schemeClr>
              </a:buClr>
              <a:buSzPct val="100000"/>
              <a:buFont typeface="System Font Regular"/>
              <a:buNone/>
              <a:defRPr sz="18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1"/>
              </a:buClr>
              <a:buSzPct val="100000"/>
              <a:buFontTx/>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1">
                  <a:lumMod val="50000"/>
                  <a:lumOff val="50000"/>
                </a:schemeClr>
              </a:buClr>
              <a:buFont typeface="System Font Regular"/>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9470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8B4D7A-E68B-7344-F9CA-3E9AF3AEC32A}"/>
              </a:ext>
            </a:extLst>
          </p:cNvPr>
          <p:cNvSpPr/>
          <p:nvPr/>
        </p:nvSpPr>
        <p:spPr>
          <a:xfrm>
            <a:off x="371474" y="908049"/>
            <a:ext cx="3780000" cy="277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82800" rIns="216000" rtlCol="0" anchor="t" anchorCtr="0"/>
          <a:lstStyle/>
          <a:p>
            <a:pPr>
              <a:spcAft>
                <a:spcPts val="600"/>
              </a:spcAft>
            </a:pPr>
            <a:r>
              <a:rPr lang="en-AU" sz="1400" b="1" dirty="0">
                <a:solidFill>
                  <a:schemeClr val="tx2"/>
                </a:solidFill>
              </a:rPr>
              <a:t>Shared Services </a:t>
            </a:r>
          </a:p>
          <a:p>
            <a:pPr marL="171450" indent="-171450">
              <a:spcAft>
                <a:spcPts val="600"/>
              </a:spcAft>
              <a:buFont typeface="Wingdings" panose="05000000000000000000" pitchFamily="2" charset="2"/>
              <a:buChar char="§"/>
            </a:pPr>
            <a:r>
              <a:rPr lang="en-AU" sz="1100" dirty="0">
                <a:solidFill>
                  <a:schemeClr val="tx1"/>
                </a:solidFill>
              </a:rPr>
              <a:t>Overarching obligation that responsible persons of the </a:t>
            </a:r>
            <a:r>
              <a:rPr lang="en-AU" sz="1100" dirty="0" err="1">
                <a:solidFill>
                  <a:schemeClr val="tx1"/>
                </a:solidFill>
              </a:rPr>
              <a:t>NFP</a:t>
            </a:r>
            <a:r>
              <a:rPr lang="en-AU" sz="1100" dirty="0">
                <a:solidFill>
                  <a:schemeClr val="tx1"/>
                </a:solidFill>
              </a:rPr>
              <a:t> must at all times act in good faith and use </a:t>
            </a:r>
            <a:r>
              <a:rPr lang="en-AU" sz="1100" dirty="0" err="1">
                <a:solidFill>
                  <a:schemeClr val="tx1"/>
                </a:solidFill>
              </a:rPr>
              <a:t>NFP</a:t>
            </a:r>
            <a:r>
              <a:rPr lang="en-AU" sz="1100" dirty="0">
                <a:solidFill>
                  <a:schemeClr val="tx1"/>
                </a:solidFill>
              </a:rPr>
              <a:t> funds and assets to advance the purpose.</a:t>
            </a:r>
          </a:p>
          <a:p>
            <a:pPr marL="171450" indent="-171450">
              <a:spcAft>
                <a:spcPts val="600"/>
              </a:spcAft>
              <a:buFont typeface="Wingdings" panose="05000000000000000000" pitchFamily="2" charset="2"/>
              <a:buChar char="§"/>
            </a:pPr>
            <a:r>
              <a:rPr lang="en-AU" sz="1100" dirty="0">
                <a:solidFill>
                  <a:schemeClr val="tx1"/>
                </a:solidFill>
              </a:rPr>
              <a:t>In a hybrid model, need to be able to transparently demonstrate that any payments made to the FP from the </a:t>
            </a:r>
            <a:r>
              <a:rPr lang="en-AU" sz="1100" dirty="0" err="1">
                <a:solidFill>
                  <a:schemeClr val="tx1"/>
                </a:solidFill>
              </a:rPr>
              <a:t>NFP</a:t>
            </a:r>
            <a:r>
              <a:rPr lang="en-AU" sz="1100" dirty="0">
                <a:solidFill>
                  <a:schemeClr val="tx1"/>
                </a:solidFill>
              </a:rPr>
              <a:t> are in return for genuine services and benefits, to ensure the FP is not acting as a conduit of </a:t>
            </a:r>
            <a:r>
              <a:rPr lang="en-AU" sz="1100" dirty="0" err="1">
                <a:solidFill>
                  <a:schemeClr val="tx1"/>
                </a:solidFill>
              </a:rPr>
              <a:t>NFP</a:t>
            </a:r>
            <a:r>
              <a:rPr lang="en-AU" sz="1100" dirty="0">
                <a:solidFill>
                  <a:schemeClr val="tx1"/>
                </a:solidFill>
              </a:rPr>
              <a:t> funds </a:t>
            </a:r>
            <a:r>
              <a:rPr lang="en-AU" sz="1100" dirty="0" err="1">
                <a:solidFill>
                  <a:schemeClr val="tx1"/>
                </a:solidFill>
              </a:rPr>
              <a:t>eg</a:t>
            </a:r>
            <a:r>
              <a:rPr lang="en-AU" sz="1100" dirty="0">
                <a:solidFill>
                  <a:schemeClr val="tx1"/>
                </a:solidFill>
              </a:rPr>
              <a:t> via benchmarked, transparent contracts.</a:t>
            </a:r>
          </a:p>
        </p:txBody>
      </p:sp>
      <p:sp>
        <p:nvSpPr>
          <p:cNvPr id="23" name="Rectangle 22">
            <a:extLst>
              <a:ext uri="{FF2B5EF4-FFF2-40B4-BE49-F238E27FC236}">
                <a16:creationId xmlns:a16="http://schemas.microsoft.com/office/drawing/2014/main" id="{551B24A3-1D58-B439-91BF-5FE562674ADF}"/>
              </a:ext>
            </a:extLst>
          </p:cNvPr>
          <p:cNvSpPr/>
          <p:nvPr/>
        </p:nvSpPr>
        <p:spPr>
          <a:xfrm>
            <a:off x="371474" y="3735821"/>
            <a:ext cx="3780000" cy="2376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82800" rIns="144000" rtlCol="0" anchor="t" anchorCtr="0"/>
          <a:lstStyle/>
          <a:p>
            <a:pPr>
              <a:spcAft>
                <a:spcPts val="600"/>
              </a:spcAft>
            </a:pPr>
            <a:r>
              <a:rPr lang="en-AU" sz="1400" b="1" dirty="0">
                <a:solidFill>
                  <a:schemeClr val="tx2"/>
                </a:solidFill>
              </a:rPr>
              <a:t>Accounts </a:t>
            </a:r>
          </a:p>
          <a:p>
            <a:pPr marL="171450" indent="-171450">
              <a:spcAft>
                <a:spcPts val="600"/>
              </a:spcAft>
              <a:buFont typeface="Wingdings" panose="05000000000000000000" pitchFamily="2" charset="2"/>
              <a:buChar char="§"/>
            </a:pPr>
            <a:r>
              <a:rPr lang="en-AU" sz="1100" dirty="0">
                <a:solidFill>
                  <a:schemeClr val="tx1"/>
                </a:solidFill>
              </a:rPr>
              <a:t>Ensure financial management systems, processes </a:t>
            </a:r>
            <a:br>
              <a:rPr lang="en-AU" sz="1100" dirty="0">
                <a:solidFill>
                  <a:schemeClr val="tx1"/>
                </a:solidFill>
              </a:rPr>
            </a:br>
            <a:r>
              <a:rPr lang="en-AU" sz="1100" dirty="0">
                <a:solidFill>
                  <a:schemeClr val="tx1"/>
                </a:solidFill>
              </a:rPr>
              <a:t>and procedures are in place to transparently track funds spent between entities. </a:t>
            </a:r>
          </a:p>
          <a:p>
            <a:pPr marL="171450" indent="-171450">
              <a:spcAft>
                <a:spcPts val="600"/>
              </a:spcAft>
              <a:buFont typeface="Wingdings" panose="05000000000000000000" pitchFamily="2" charset="2"/>
              <a:buChar char="§"/>
            </a:pPr>
            <a:r>
              <a:rPr lang="en-AU" sz="1100" dirty="0">
                <a:solidFill>
                  <a:schemeClr val="tx1"/>
                </a:solidFill>
              </a:rPr>
              <a:t>Ensure financial delegations of the </a:t>
            </a:r>
            <a:r>
              <a:rPr lang="en-AU" sz="1100" dirty="0" err="1">
                <a:solidFill>
                  <a:schemeClr val="tx1"/>
                </a:solidFill>
              </a:rPr>
              <a:t>NFP</a:t>
            </a:r>
            <a:r>
              <a:rPr lang="en-AU" sz="1100" dirty="0">
                <a:solidFill>
                  <a:schemeClr val="tx1"/>
                </a:solidFill>
              </a:rPr>
              <a:t> are appropriate and are reviewed regularly.</a:t>
            </a:r>
          </a:p>
          <a:p>
            <a:pPr marL="171450" indent="-171450">
              <a:spcAft>
                <a:spcPts val="600"/>
              </a:spcAft>
              <a:buFont typeface="Wingdings" panose="05000000000000000000" pitchFamily="2" charset="2"/>
              <a:buChar char="§"/>
            </a:pPr>
            <a:r>
              <a:rPr lang="en-AU" sz="1100" dirty="0">
                <a:solidFill>
                  <a:schemeClr val="tx1"/>
                </a:solidFill>
              </a:rPr>
              <a:t>Financial records need to be prepared and </a:t>
            </a:r>
            <a:br>
              <a:rPr lang="en-AU" sz="1100" dirty="0">
                <a:solidFill>
                  <a:schemeClr val="tx1"/>
                </a:solidFill>
              </a:rPr>
            </a:br>
            <a:r>
              <a:rPr lang="en-AU" sz="1100" dirty="0">
                <a:solidFill>
                  <a:schemeClr val="tx1"/>
                </a:solidFill>
              </a:rPr>
              <a:t>maintained for each entity.</a:t>
            </a:r>
          </a:p>
        </p:txBody>
      </p:sp>
      <p:sp>
        <p:nvSpPr>
          <p:cNvPr id="24" name="Rectangle 23">
            <a:extLst>
              <a:ext uri="{FF2B5EF4-FFF2-40B4-BE49-F238E27FC236}">
                <a16:creationId xmlns:a16="http://schemas.microsoft.com/office/drawing/2014/main" id="{061EA6D5-4F46-79F8-AF50-E7FE0387DB2A}"/>
              </a:ext>
            </a:extLst>
          </p:cNvPr>
          <p:cNvSpPr/>
          <p:nvPr/>
        </p:nvSpPr>
        <p:spPr>
          <a:xfrm>
            <a:off x="4204107" y="914947"/>
            <a:ext cx="3780000" cy="277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82800" rIns="216000" rtlCol="0" anchor="t" anchorCtr="0"/>
          <a:lstStyle/>
          <a:p>
            <a:pPr>
              <a:spcAft>
                <a:spcPts val="600"/>
              </a:spcAft>
            </a:pPr>
            <a:r>
              <a:rPr lang="en-AU" sz="1400" b="1" dirty="0">
                <a:solidFill>
                  <a:schemeClr val="tx2"/>
                </a:solidFill>
              </a:rPr>
              <a:t>Related Party Transactions </a:t>
            </a:r>
          </a:p>
          <a:p>
            <a:pPr marL="171450" indent="-171450">
              <a:spcAft>
                <a:spcPts val="600"/>
              </a:spcAft>
              <a:buFont typeface="Wingdings" panose="05000000000000000000" pitchFamily="2" charset="2"/>
              <a:buChar char="§"/>
            </a:pPr>
            <a:r>
              <a:rPr lang="en-AU" sz="1100" dirty="0">
                <a:solidFill>
                  <a:schemeClr val="tx1"/>
                </a:solidFill>
              </a:rPr>
              <a:t>Section 208 of the Corporations Act requires a public company (including a </a:t>
            </a:r>
            <a:r>
              <a:rPr lang="en-AU" sz="1100" dirty="0" err="1">
                <a:solidFill>
                  <a:schemeClr val="tx1"/>
                </a:solidFill>
              </a:rPr>
              <a:t>CLG</a:t>
            </a:r>
            <a:r>
              <a:rPr lang="en-AU" sz="1100" dirty="0">
                <a:solidFill>
                  <a:schemeClr val="tx1"/>
                </a:solidFill>
              </a:rPr>
              <a:t>, the most common </a:t>
            </a:r>
            <a:r>
              <a:rPr lang="en-AU" sz="1100" dirty="0" err="1">
                <a:solidFill>
                  <a:schemeClr val="tx1"/>
                </a:solidFill>
              </a:rPr>
              <a:t>NFP</a:t>
            </a:r>
            <a:r>
              <a:rPr lang="en-AU" sz="1100" dirty="0">
                <a:solidFill>
                  <a:schemeClr val="tx1"/>
                </a:solidFill>
              </a:rPr>
              <a:t> structure) to obtain approval from members when proposing to give a financial benefit to a ‘related party’.</a:t>
            </a:r>
            <a:r>
              <a:rPr lang="en-AU" sz="1100" baseline="30000" dirty="0">
                <a:solidFill>
                  <a:schemeClr val="tx2"/>
                </a:solidFill>
              </a:rPr>
              <a:t>1</a:t>
            </a:r>
          </a:p>
          <a:p>
            <a:pPr marL="171450" indent="-171450">
              <a:spcAft>
                <a:spcPts val="600"/>
              </a:spcAft>
              <a:buFont typeface="Wingdings" panose="05000000000000000000" pitchFamily="2" charset="2"/>
              <a:buChar char="§"/>
            </a:pPr>
            <a:r>
              <a:rPr lang="en-AU" sz="1100" dirty="0">
                <a:solidFill>
                  <a:schemeClr val="tx1"/>
                </a:solidFill>
              </a:rPr>
              <a:t>Approval is not required where related party transactions occur on an ‘arm’s length’ basis. </a:t>
            </a:r>
          </a:p>
        </p:txBody>
      </p:sp>
      <p:sp>
        <p:nvSpPr>
          <p:cNvPr id="25" name="Rectangle 24">
            <a:extLst>
              <a:ext uri="{FF2B5EF4-FFF2-40B4-BE49-F238E27FC236}">
                <a16:creationId xmlns:a16="http://schemas.microsoft.com/office/drawing/2014/main" id="{BFA30CDC-4A36-B684-4CF7-CD21FBAF3354}"/>
              </a:ext>
            </a:extLst>
          </p:cNvPr>
          <p:cNvSpPr/>
          <p:nvPr/>
        </p:nvSpPr>
        <p:spPr>
          <a:xfrm>
            <a:off x="4204107" y="3742719"/>
            <a:ext cx="3780000" cy="2376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82800" rIns="108000" rtlCol="0" anchor="t" anchorCtr="0"/>
          <a:lstStyle/>
          <a:p>
            <a:pPr>
              <a:spcAft>
                <a:spcPts val="300"/>
              </a:spcAft>
            </a:pPr>
            <a:r>
              <a:rPr lang="en-AU" sz="1400" b="1" dirty="0">
                <a:solidFill>
                  <a:schemeClr val="tx2"/>
                </a:solidFill>
              </a:rPr>
              <a:t>Conflicts of Interest </a:t>
            </a:r>
          </a:p>
          <a:p>
            <a:pPr marL="171450" indent="-171450">
              <a:spcAft>
                <a:spcPts val="300"/>
              </a:spcAft>
              <a:buFont typeface="Wingdings" panose="05000000000000000000" pitchFamily="2" charset="2"/>
              <a:buChar char="§"/>
            </a:pPr>
            <a:r>
              <a:rPr lang="en-AU" sz="1100" dirty="0">
                <a:solidFill>
                  <a:schemeClr val="tx1"/>
                </a:solidFill>
              </a:rPr>
              <a:t>Ensure that responsible persons disclose any actual or perceived conflicts of interest and such conflicts are appropriately managed.  A conflicts of interest policy can assist in this regard.</a:t>
            </a:r>
          </a:p>
          <a:p>
            <a:pPr marL="171450" indent="-171450">
              <a:spcAft>
                <a:spcPts val="300"/>
              </a:spcAft>
              <a:buFont typeface="Wingdings" panose="05000000000000000000" pitchFamily="2" charset="2"/>
              <a:buChar char="§"/>
            </a:pPr>
            <a:r>
              <a:rPr lang="en-AU" sz="1100" dirty="0">
                <a:solidFill>
                  <a:schemeClr val="tx1"/>
                </a:solidFill>
              </a:rPr>
              <a:t>Responsible persons should ensure they do not misuse their position, or information obtained through their position, to cause detriment to the </a:t>
            </a:r>
            <a:r>
              <a:rPr lang="en-AU" sz="1100" dirty="0" err="1">
                <a:solidFill>
                  <a:schemeClr val="tx1"/>
                </a:solidFill>
              </a:rPr>
              <a:t>NFP</a:t>
            </a:r>
            <a:r>
              <a:rPr lang="en-AU" sz="1100" dirty="0">
                <a:solidFill>
                  <a:schemeClr val="tx1"/>
                </a:solidFill>
              </a:rPr>
              <a:t>.</a:t>
            </a:r>
          </a:p>
          <a:p>
            <a:pPr marL="171450" indent="-171450">
              <a:spcAft>
                <a:spcPts val="300"/>
              </a:spcAft>
              <a:buFont typeface="Wingdings" panose="05000000000000000000" pitchFamily="2" charset="2"/>
              <a:buChar char="§"/>
            </a:pPr>
            <a:r>
              <a:rPr lang="en-AU" sz="1100" dirty="0">
                <a:solidFill>
                  <a:schemeClr val="tx1"/>
                </a:solidFill>
              </a:rPr>
              <a:t>Delegations for decisions should be clearly documented.</a:t>
            </a:r>
          </a:p>
          <a:p>
            <a:pPr marL="171450" indent="-171450">
              <a:spcAft>
                <a:spcPts val="300"/>
              </a:spcAft>
              <a:buFont typeface="Wingdings" panose="05000000000000000000" pitchFamily="2" charset="2"/>
              <a:buChar char="§"/>
            </a:pPr>
            <a:r>
              <a:rPr lang="en-AU" sz="1100" dirty="0">
                <a:solidFill>
                  <a:schemeClr val="tx1"/>
                </a:solidFill>
              </a:rPr>
              <a:t>There should be appropriate ‘managerial distance’ between the </a:t>
            </a:r>
            <a:r>
              <a:rPr lang="en-AU" sz="1100" dirty="0" err="1">
                <a:solidFill>
                  <a:schemeClr val="tx1"/>
                </a:solidFill>
              </a:rPr>
              <a:t>NFP</a:t>
            </a:r>
            <a:r>
              <a:rPr lang="en-AU" sz="1100" dirty="0">
                <a:solidFill>
                  <a:schemeClr val="tx1"/>
                </a:solidFill>
              </a:rPr>
              <a:t> and FP.</a:t>
            </a:r>
          </a:p>
        </p:txBody>
      </p:sp>
      <p:sp>
        <p:nvSpPr>
          <p:cNvPr id="26" name="Rectangle 25">
            <a:extLst>
              <a:ext uri="{FF2B5EF4-FFF2-40B4-BE49-F238E27FC236}">
                <a16:creationId xmlns:a16="http://schemas.microsoft.com/office/drawing/2014/main" id="{0155D288-A4D2-1082-0DD6-7F12684BB5FA}"/>
              </a:ext>
            </a:extLst>
          </p:cNvPr>
          <p:cNvSpPr/>
          <p:nvPr/>
        </p:nvSpPr>
        <p:spPr>
          <a:xfrm>
            <a:off x="8036740" y="914947"/>
            <a:ext cx="3780000" cy="277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82800" rIns="108000" rtlCol="0" anchor="t" anchorCtr="0"/>
          <a:lstStyle/>
          <a:p>
            <a:pPr>
              <a:spcAft>
                <a:spcPts val="300"/>
              </a:spcAft>
            </a:pPr>
            <a:r>
              <a:rPr lang="en-AU" sz="1400" b="1" dirty="0">
                <a:solidFill>
                  <a:schemeClr val="tx2"/>
                </a:solidFill>
              </a:rPr>
              <a:t>Additional administration </a:t>
            </a:r>
          </a:p>
          <a:p>
            <a:pPr>
              <a:spcAft>
                <a:spcPts val="300"/>
              </a:spcAft>
            </a:pPr>
            <a:r>
              <a:rPr lang="en-AU" sz="1100" dirty="0">
                <a:solidFill>
                  <a:schemeClr val="tx1"/>
                </a:solidFill>
              </a:rPr>
              <a:t>You will need to ensure that you are comfortable with managing the additional reporting, administrative and regulatory requirements in managing two entities rather than one, as:</a:t>
            </a:r>
          </a:p>
          <a:p>
            <a:pPr marL="171450" indent="-171450">
              <a:spcAft>
                <a:spcPts val="300"/>
              </a:spcAft>
              <a:buFont typeface="Wingdings" panose="05000000000000000000" pitchFamily="2" charset="2"/>
              <a:buChar char="§"/>
            </a:pPr>
            <a:r>
              <a:rPr lang="en-AU" sz="1100" dirty="0">
                <a:solidFill>
                  <a:schemeClr val="tx1"/>
                </a:solidFill>
              </a:rPr>
              <a:t>there will be dual regulators (</a:t>
            </a:r>
            <a:r>
              <a:rPr lang="en-AU" sz="1100" dirty="0" err="1">
                <a:solidFill>
                  <a:schemeClr val="tx1"/>
                </a:solidFill>
              </a:rPr>
              <a:t>eg</a:t>
            </a:r>
            <a:r>
              <a:rPr lang="en-AU" sz="1100" dirty="0">
                <a:solidFill>
                  <a:schemeClr val="tx1"/>
                </a:solidFill>
              </a:rPr>
              <a:t> ASIC and the </a:t>
            </a:r>
            <a:r>
              <a:rPr lang="en-AU" sz="1100" dirty="0" err="1">
                <a:solidFill>
                  <a:schemeClr val="tx1"/>
                </a:solidFill>
              </a:rPr>
              <a:t>ACNC</a:t>
            </a:r>
            <a:r>
              <a:rPr lang="en-AU" sz="1100" dirty="0">
                <a:solidFill>
                  <a:schemeClr val="tx1"/>
                </a:solidFill>
              </a:rPr>
              <a:t> if using a Pty Ltd and </a:t>
            </a:r>
            <a:r>
              <a:rPr lang="en-AU" sz="1100" dirty="0" err="1">
                <a:solidFill>
                  <a:schemeClr val="tx1"/>
                </a:solidFill>
              </a:rPr>
              <a:t>CLG</a:t>
            </a:r>
            <a:r>
              <a:rPr lang="en-AU" sz="1100" dirty="0">
                <a:solidFill>
                  <a:schemeClr val="tx1"/>
                </a:solidFill>
              </a:rPr>
              <a:t> that is a registered charity);</a:t>
            </a:r>
          </a:p>
          <a:p>
            <a:pPr marL="171450" indent="-171450">
              <a:spcAft>
                <a:spcPts val="300"/>
              </a:spcAft>
              <a:buFont typeface="Wingdings" panose="05000000000000000000" pitchFamily="2" charset="2"/>
              <a:buChar char="§"/>
            </a:pPr>
            <a:r>
              <a:rPr lang="en-AU" sz="1100" dirty="0">
                <a:solidFill>
                  <a:schemeClr val="tx1"/>
                </a:solidFill>
              </a:rPr>
              <a:t>you will need to maintain financial records for each entity (though this burden can be mitigated through using one firm of accountants); </a:t>
            </a:r>
          </a:p>
          <a:p>
            <a:pPr marL="171450" indent="-171450">
              <a:spcAft>
                <a:spcPts val="300"/>
              </a:spcAft>
              <a:buFont typeface="Wingdings" panose="05000000000000000000" pitchFamily="2" charset="2"/>
              <a:buChar char="§"/>
            </a:pPr>
            <a:r>
              <a:rPr lang="en-AU" sz="1100" dirty="0">
                <a:solidFill>
                  <a:schemeClr val="tx1"/>
                </a:solidFill>
              </a:rPr>
              <a:t>you will need to comply with the reporting requirements owed to each regulator; and</a:t>
            </a:r>
          </a:p>
          <a:p>
            <a:pPr marL="171450" indent="-171450">
              <a:spcAft>
                <a:spcPts val="300"/>
              </a:spcAft>
              <a:buFont typeface="Wingdings" panose="05000000000000000000" pitchFamily="2" charset="2"/>
              <a:buChar char="§"/>
            </a:pPr>
            <a:r>
              <a:rPr lang="en-AU" sz="1100" dirty="0">
                <a:solidFill>
                  <a:schemeClr val="tx1"/>
                </a:solidFill>
              </a:rPr>
              <a:t>employee arrangements will need to be managed and appropriately recorded.</a:t>
            </a:r>
          </a:p>
        </p:txBody>
      </p:sp>
      <p:sp>
        <p:nvSpPr>
          <p:cNvPr id="27" name="Rectangle 26">
            <a:extLst>
              <a:ext uri="{FF2B5EF4-FFF2-40B4-BE49-F238E27FC236}">
                <a16:creationId xmlns:a16="http://schemas.microsoft.com/office/drawing/2014/main" id="{17732F17-B46B-CE28-07B2-D61516A80E78}"/>
              </a:ext>
            </a:extLst>
          </p:cNvPr>
          <p:cNvSpPr/>
          <p:nvPr/>
        </p:nvSpPr>
        <p:spPr>
          <a:xfrm>
            <a:off x="8036740" y="3742719"/>
            <a:ext cx="3780000" cy="2376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82800" rIns="108000" rtlCol="0" anchor="t" anchorCtr="0"/>
          <a:lstStyle/>
          <a:p>
            <a:pPr>
              <a:spcAft>
                <a:spcPts val="600"/>
              </a:spcAft>
            </a:pPr>
            <a:r>
              <a:rPr lang="en-AU" sz="1400" b="1" dirty="0">
                <a:solidFill>
                  <a:schemeClr val="tx2"/>
                </a:solidFill>
              </a:rPr>
              <a:t>Profits </a:t>
            </a:r>
          </a:p>
          <a:p>
            <a:pPr marL="171450" indent="-171450">
              <a:spcAft>
                <a:spcPts val="600"/>
              </a:spcAft>
              <a:buFont typeface="Wingdings" panose="05000000000000000000" pitchFamily="2" charset="2"/>
              <a:buChar char="§"/>
            </a:pPr>
            <a:r>
              <a:rPr lang="en-AU" sz="1100" dirty="0">
                <a:solidFill>
                  <a:schemeClr val="tx1"/>
                </a:solidFill>
              </a:rPr>
              <a:t>The </a:t>
            </a:r>
            <a:r>
              <a:rPr lang="en-AU" sz="1100" dirty="0" err="1">
                <a:solidFill>
                  <a:schemeClr val="tx1"/>
                </a:solidFill>
              </a:rPr>
              <a:t>NFP</a:t>
            </a:r>
            <a:r>
              <a:rPr lang="en-AU" sz="1100" dirty="0">
                <a:solidFill>
                  <a:schemeClr val="tx1"/>
                </a:solidFill>
              </a:rPr>
              <a:t> can’t simply be a means to raise additional funds that are transferred to the FP (and therefore available for distribution to shareholders to create provide benefit).  Need clear logic to demonstrate how mission of the </a:t>
            </a:r>
            <a:r>
              <a:rPr lang="en-AU" sz="1100" dirty="0" err="1">
                <a:solidFill>
                  <a:schemeClr val="tx1"/>
                </a:solidFill>
              </a:rPr>
              <a:t>NFP</a:t>
            </a:r>
            <a:r>
              <a:rPr lang="en-AU" sz="1100" dirty="0">
                <a:solidFill>
                  <a:schemeClr val="tx1"/>
                </a:solidFill>
              </a:rPr>
              <a:t> is amplified using hybrid model. </a:t>
            </a:r>
          </a:p>
          <a:p>
            <a:pPr marL="171450" indent="-171450">
              <a:spcAft>
                <a:spcPts val="600"/>
              </a:spcAft>
              <a:buFont typeface="Wingdings" panose="05000000000000000000" pitchFamily="2" charset="2"/>
              <a:buChar char="§"/>
            </a:pPr>
            <a:r>
              <a:rPr lang="en-AU" sz="1100" dirty="0">
                <a:solidFill>
                  <a:schemeClr val="tx1"/>
                </a:solidFill>
              </a:rPr>
              <a:t>Ensure the </a:t>
            </a:r>
            <a:r>
              <a:rPr lang="en-AU" sz="1100" dirty="0" err="1">
                <a:solidFill>
                  <a:schemeClr val="tx1"/>
                </a:solidFill>
              </a:rPr>
              <a:t>NFP</a:t>
            </a:r>
            <a:r>
              <a:rPr lang="en-AU" sz="1100" dirty="0">
                <a:solidFill>
                  <a:schemeClr val="tx1"/>
                </a:solidFill>
              </a:rPr>
              <a:t> is not used exclusively to reduce costs of the FP where no benefit would also be received by the </a:t>
            </a:r>
            <a:r>
              <a:rPr lang="en-AU" sz="1100" dirty="0" err="1">
                <a:solidFill>
                  <a:schemeClr val="tx1"/>
                </a:solidFill>
              </a:rPr>
              <a:t>NFP</a:t>
            </a:r>
            <a:r>
              <a:rPr lang="en-AU" sz="1100" dirty="0">
                <a:solidFill>
                  <a:schemeClr val="tx1"/>
                </a:solidFill>
              </a:rPr>
              <a:t>.</a:t>
            </a:r>
          </a:p>
          <a:p>
            <a:pPr marL="171450" indent="-171450">
              <a:spcAft>
                <a:spcPts val="600"/>
              </a:spcAft>
              <a:buFont typeface="Wingdings" panose="05000000000000000000" pitchFamily="2" charset="2"/>
              <a:buChar char="§"/>
            </a:pPr>
            <a:r>
              <a:rPr lang="en-AU" sz="1100" dirty="0">
                <a:solidFill>
                  <a:schemeClr val="tx1"/>
                </a:solidFill>
              </a:rPr>
              <a:t>Monies must not be gifted from </a:t>
            </a:r>
            <a:r>
              <a:rPr lang="en-AU" sz="1100" dirty="0" err="1">
                <a:solidFill>
                  <a:schemeClr val="tx1"/>
                </a:solidFill>
              </a:rPr>
              <a:t>NFP</a:t>
            </a:r>
            <a:r>
              <a:rPr lang="en-AU" sz="1100" dirty="0">
                <a:solidFill>
                  <a:schemeClr val="tx1"/>
                </a:solidFill>
              </a:rPr>
              <a:t> to the FP.</a:t>
            </a:r>
          </a:p>
        </p:txBody>
      </p:sp>
      <p:sp>
        <p:nvSpPr>
          <p:cNvPr id="7" name="TextBox 6">
            <a:extLst>
              <a:ext uri="{FF2B5EF4-FFF2-40B4-BE49-F238E27FC236}">
                <a16:creationId xmlns:a16="http://schemas.microsoft.com/office/drawing/2014/main" id="{A1EE81BE-F9DB-34C2-658F-CC93523B5FE0}"/>
              </a:ext>
            </a:extLst>
          </p:cNvPr>
          <p:cNvSpPr txBox="1"/>
          <p:nvPr/>
        </p:nvSpPr>
        <p:spPr>
          <a:xfrm>
            <a:off x="273610" y="6214533"/>
            <a:ext cx="10271051" cy="215444"/>
          </a:xfrm>
          <a:prstGeom prst="rect">
            <a:avLst/>
          </a:prstGeom>
          <a:noFill/>
        </p:spPr>
        <p:txBody>
          <a:bodyPr wrap="square" rtlCol="0">
            <a:spAutoFit/>
          </a:bodyPr>
          <a:lstStyle/>
          <a:p>
            <a:r>
              <a:rPr lang="en-AU" sz="800" baseline="30000" dirty="0">
                <a:solidFill>
                  <a:schemeClr val="tx2"/>
                </a:solidFill>
              </a:rPr>
              <a:t>1</a:t>
            </a:r>
            <a:r>
              <a:rPr lang="en-AU" sz="800" dirty="0"/>
              <a:t> This requirement also applies to companies limited by shares that raise capital through crowd-sourced funding.</a:t>
            </a:r>
          </a:p>
        </p:txBody>
      </p:sp>
      <p:sp>
        <p:nvSpPr>
          <p:cNvPr id="2" name="Title 1">
            <a:extLst>
              <a:ext uri="{FF2B5EF4-FFF2-40B4-BE49-F238E27FC236}">
                <a16:creationId xmlns:a16="http://schemas.microsoft.com/office/drawing/2014/main" id="{7025F67C-2B42-12C8-8801-DC04E2013190}"/>
              </a:ext>
            </a:extLst>
          </p:cNvPr>
          <p:cNvSpPr>
            <a:spLocks noGrp="1"/>
          </p:cNvSpPr>
          <p:nvPr>
            <p:ph type="title"/>
          </p:nvPr>
        </p:nvSpPr>
        <p:spPr>
          <a:xfrm>
            <a:off x="360000" y="358776"/>
            <a:ext cx="11473200" cy="541914"/>
          </a:xfrm>
        </p:spPr>
        <p:txBody>
          <a:bodyPr>
            <a:noAutofit/>
          </a:bodyPr>
          <a:lstStyle/>
          <a:p>
            <a:r>
              <a:rPr lang="en-AU" dirty="0"/>
              <a:t>Hybrid model considerations</a:t>
            </a:r>
            <a:br>
              <a:rPr lang="en-AU" dirty="0"/>
            </a:br>
            <a:endParaRPr lang="en-AU" dirty="0"/>
          </a:p>
        </p:txBody>
      </p:sp>
    </p:spTree>
    <p:extLst>
      <p:ext uri="{BB962C8B-B14F-4D97-AF65-F5344CB8AC3E}">
        <p14:creationId xmlns:p14="http://schemas.microsoft.com/office/powerpoint/2010/main" val="599126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1C1A2E-CB02-B0A3-759D-45DE85E7EC65}"/>
              </a:ext>
            </a:extLst>
          </p:cNvPr>
          <p:cNvSpPr>
            <a:spLocks noGrp="1"/>
          </p:cNvSpPr>
          <p:nvPr>
            <p:ph type="sldNum" sz="quarter" idx="12"/>
          </p:nvPr>
        </p:nvSpPr>
        <p:spPr/>
        <p:txBody>
          <a:bodyPr/>
          <a:lstStyle/>
          <a:p>
            <a:fld id="{113056CA-C770-4F8E-A686-4F413A71835F}" type="slidenum">
              <a:rPr lang="en-AU" smtClean="0"/>
              <a:pPr/>
              <a:t>31</a:t>
            </a:fld>
            <a:endParaRPr lang="en-AU"/>
          </a:p>
        </p:txBody>
      </p:sp>
      <p:sp>
        <p:nvSpPr>
          <p:cNvPr id="5" name="Rectangle 4">
            <a:extLst>
              <a:ext uri="{FF2B5EF4-FFF2-40B4-BE49-F238E27FC236}">
                <a16:creationId xmlns:a16="http://schemas.microsoft.com/office/drawing/2014/main" id="{7038FE98-0BBC-C052-898B-5B91F69C9AE9}"/>
              </a:ext>
            </a:extLst>
          </p:cNvPr>
          <p:cNvSpPr/>
          <p:nvPr/>
        </p:nvSpPr>
        <p:spPr>
          <a:xfrm>
            <a:off x="702527" y="446049"/>
            <a:ext cx="10972800" cy="880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Case study 1: Establishing a new social enterprise – what is the process?</a:t>
            </a:r>
            <a:endParaRPr lang="en-AU" b="1" dirty="0"/>
          </a:p>
        </p:txBody>
      </p:sp>
      <p:sp>
        <p:nvSpPr>
          <p:cNvPr id="7" name="Rectangle 6">
            <a:extLst>
              <a:ext uri="{FF2B5EF4-FFF2-40B4-BE49-F238E27FC236}">
                <a16:creationId xmlns:a16="http://schemas.microsoft.com/office/drawing/2014/main" id="{CF805E88-B6DA-36F5-7ADB-91DD15A6E740}"/>
              </a:ext>
            </a:extLst>
          </p:cNvPr>
          <p:cNvSpPr/>
          <p:nvPr/>
        </p:nvSpPr>
        <p:spPr>
          <a:xfrm>
            <a:off x="702527" y="1338147"/>
            <a:ext cx="10972800" cy="32115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dirty="0"/>
              <a:t>Scenario:  </a:t>
            </a:r>
          </a:p>
          <a:p>
            <a:pPr marL="285750" indent="-285750">
              <a:buFont typeface="Arial" panose="020B0604020202020204" pitchFamily="34" charset="0"/>
              <a:buChar char="•"/>
            </a:pPr>
            <a:r>
              <a:rPr lang="en-US" dirty="0"/>
              <a:t>You have been running a regional construction company for a several years as a commercial entity.  In the last few years, you have had the opportunity of employing several First Nations people in your company with great success for your company and the First Nations people employed.  This hasn’t been a targeted employment approach to date.</a:t>
            </a:r>
          </a:p>
          <a:p>
            <a:pPr marL="285750" indent="-285750">
              <a:buFont typeface="Arial" panose="020B0604020202020204" pitchFamily="34" charset="0"/>
              <a:buChar char="•"/>
            </a:pPr>
            <a:r>
              <a:rPr lang="en-US" dirty="0"/>
              <a:t>You want increase the number of First Nations people employed by your company, but to do this </a:t>
            </a:r>
            <a:r>
              <a:rPr lang="en-US" dirty="0" err="1"/>
              <a:t>recognise</a:t>
            </a:r>
            <a:r>
              <a:rPr lang="en-US" dirty="0"/>
              <a:t> you will need to add some additional supports to your employment process to attract and retain First Nations people and want to explore funding sources to do this.  </a:t>
            </a:r>
          </a:p>
          <a:p>
            <a:pPr marL="285750" indent="-285750">
              <a:buFont typeface="Arial" panose="020B0604020202020204" pitchFamily="34" charset="0"/>
              <a:buChar char="•"/>
            </a:pPr>
            <a:r>
              <a:rPr lang="en-US" dirty="0"/>
              <a:t>You’re not sure whether you can do this under your current commercial entity, or whether you should set up a separate social enterprise /NFP to do this.  Your main focus is on securing external funding for additional supports, and increasing the number of First Nations people employed.</a:t>
            </a:r>
          </a:p>
        </p:txBody>
      </p:sp>
      <p:sp>
        <p:nvSpPr>
          <p:cNvPr id="8" name="Rectangle: Rounded Corners 7">
            <a:extLst>
              <a:ext uri="{FF2B5EF4-FFF2-40B4-BE49-F238E27FC236}">
                <a16:creationId xmlns:a16="http://schemas.microsoft.com/office/drawing/2014/main" id="{0952B711-BEF3-ABBD-0400-92B0A35649A2}"/>
              </a:ext>
            </a:extLst>
          </p:cNvPr>
          <p:cNvSpPr/>
          <p:nvPr/>
        </p:nvSpPr>
        <p:spPr>
          <a:xfrm>
            <a:off x="702527" y="4750417"/>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are the legal options for establishing the new social enterprise?</a:t>
            </a:r>
            <a:endParaRPr lang="en-AU" dirty="0"/>
          </a:p>
        </p:txBody>
      </p:sp>
      <p:sp>
        <p:nvSpPr>
          <p:cNvPr id="9" name="Rectangle: Rounded Corners 8">
            <a:extLst>
              <a:ext uri="{FF2B5EF4-FFF2-40B4-BE49-F238E27FC236}">
                <a16:creationId xmlns:a16="http://schemas.microsoft.com/office/drawing/2014/main" id="{E00BF4EE-6061-A8A3-9764-F0BEE60DE0D0}"/>
              </a:ext>
            </a:extLst>
          </p:cNvPr>
          <p:cNvSpPr/>
          <p:nvPr/>
        </p:nvSpPr>
        <p:spPr>
          <a:xfrm>
            <a:off x="4345259" y="4750417"/>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are the key considerations for deciding on structure?</a:t>
            </a:r>
            <a:endParaRPr lang="en-AU" dirty="0"/>
          </a:p>
        </p:txBody>
      </p:sp>
      <p:sp>
        <p:nvSpPr>
          <p:cNvPr id="10" name="Rectangle: Rounded Corners 9">
            <a:extLst>
              <a:ext uri="{FF2B5EF4-FFF2-40B4-BE49-F238E27FC236}">
                <a16:creationId xmlns:a16="http://schemas.microsoft.com/office/drawing/2014/main" id="{C06FA662-6E8B-FE29-1DD1-607FAFC03CBC}"/>
              </a:ext>
            </a:extLst>
          </p:cNvPr>
          <p:cNvSpPr/>
          <p:nvPr/>
        </p:nvSpPr>
        <p:spPr>
          <a:xfrm>
            <a:off x="8177561" y="4750417"/>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is the process for setting it up?</a:t>
            </a:r>
            <a:endParaRPr lang="en-AU" dirty="0"/>
          </a:p>
        </p:txBody>
      </p:sp>
    </p:spTree>
    <p:extLst>
      <p:ext uri="{BB962C8B-B14F-4D97-AF65-F5344CB8AC3E}">
        <p14:creationId xmlns:p14="http://schemas.microsoft.com/office/powerpoint/2010/main" val="2377508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13B11A4-4D68-7F4A-B4AB-7D1C6FD4D11D}"/>
              </a:ext>
            </a:extLst>
          </p:cNvPr>
          <p:cNvPicPr>
            <a:picLocks noGrp="1" noChangeAspect="1"/>
          </p:cNvPicPr>
          <p:nvPr>
            <p:ph type="pic" sz="quarter" idx="16"/>
          </p:nvPr>
        </p:nvPicPr>
        <p:blipFill>
          <a:blip r:embed="rId2"/>
          <a:srcRect l="12100" r="12100"/>
          <a:stretch/>
        </p:blipFill>
        <p:spPr/>
      </p:pic>
      <p:sp>
        <p:nvSpPr>
          <p:cNvPr id="8" name="Text Placeholder 7">
            <a:extLst>
              <a:ext uri="{FF2B5EF4-FFF2-40B4-BE49-F238E27FC236}">
                <a16:creationId xmlns:a16="http://schemas.microsoft.com/office/drawing/2014/main" id="{D7C16837-C52B-E6CA-CE15-80C3A0978C39}"/>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fontScale="90000"/>
          </a:bodyPr>
          <a:lstStyle/>
          <a:p>
            <a:br>
              <a:rPr lang="en-US" dirty="0"/>
            </a:br>
            <a:r>
              <a:rPr lang="en-US" dirty="0"/>
              <a:t>Value chains – capturing public value</a:t>
            </a:r>
          </a:p>
        </p:txBody>
      </p:sp>
      <p:sp>
        <p:nvSpPr>
          <p:cNvPr id="4" name="Subtitle 3">
            <a:extLst>
              <a:ext uri="{FF2B5EF4-FFF2-40B4-BE49-F238E27FC236}">
                <a16:creationId xmlns:a16="http://schemas.microsoft.com/office/drawing/2014/main" id="{2E55D565-D379-CAD2-D96F-7E7189F4916E}"/>
              </a:ext>
            </a:extLst>
          </p:cNvPr>
          <p:cNvSpPr>
            <a:spLocks noGrp="1"/>
          </p:cNvSpPr>
          <p:nvPr>
            <p:ph type="subTitle" idx="1"/>
          </p:nvPr>
        </p:nvSpPr>
        <p:spPr/>
        <p:txBody>
          <a:bodyPr>
            <a:normAutofit/>
          </a:bodyPr>
          <a:lstStyle/>
          <a:p>
            <a:r>
              <a:rPr lang="en-AU" sz="2000" dirty="0"/>
              <a:t>Embedding social enterprises into supply chains </a:t>
            </a:r>
          </a:p>
          <a:p>
            <a:endParaRPr lang="en-AU" sz="2000" dirty="0"/>
          </a:p>
        </p:txBody>
      </p:sp>
      <p:sp>
        <p:nvSpPr>
          <p:cNvPr id="7" name="Text Placeholder 6">
            <a:extLst>
              <a:ext uri="{FF2B5EF4-FFF2-40B4-BE49-F238E27FC236}">
                <a16:creationId xmlns:a16="http://schemas.microsoft.com/office/drawing/2014/main" id="{E31EB346-D1A7-3274-58E8-406F8676E16D}"/>
              </a:ext>
            </a:extLst>
          </p:cNvPr>
          <p:cNvSpPr>
            <a:spLocks noGrp="1"/>
          </p:cNvSpPr>
          <p:nvPr>
            <p:ph type="body" sz="quarter" idx="12"/>
          </p:nvPr>
        </p:nvSpPr>
        <p:spPr/>
        <p:txBody>
          <a:bodyPr/>
          <a:lstStyle/>
          <a:p>
            <a:r>
              <a:rPr lang="en-AU" dirty="0"/>
              <a:t>6</a:t>
            </a:r>
          </a:p>
        </p:txBody>
      </p:sp>
      <p:sp>
        <p:nvSpPr>
          <p:cNvPr id="6" name="Subtitle 4">
            <a:extLst>
              <a:ext uri="{FF2B5EF4-FFF2-40B4-BE49-F238E27FC236}">
                <a16:creationId xmlns:a16="http://schemas.microsoft.com/office/drawing/2014/main" id="{CE538FDC-88D1-F7FA-06C1-570AE9E60CE3}"/>
              </a:ext>
            </a:extLst>
          </p:cNvPr>
          <p:cNvSpPr txBox="1">
            <a:spLocks/>
          </p:cNvSpPr>
          <p:nvPr/>
        </p:nvSpPr>
        <p:spPr>
          <a:xfrm>
            <a:off x="677545" y="2545021"/>
            <a:ext cx="3397348" cy="104804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buClr>
              <a:buSzPct val="100000"/>
              <a:buFont typeface="System Font Regular"/>
              <a:buNone/>
              <a:defRPr sz="20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1">
                  <a:lumMod val="65000"/>
                  <a:lumOff val="35000"/>
                </a:schemeClr>
              </a:buClr>
              <a:buSzPct val="100000"/>
              <a:buFont typeface="System Font Regular"/>
              <a:buNone/>
              <a:defRPr sz="18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1"/>
              </a:buClr>
              <a:buSzPct val="100000"/>
              <a:buFontTx/>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1">
                  <a:lumMod val="50000"/>
                  <a:lumOff val="50000"/>
                </a:schemeClr>
              </a:buClr>
              <a:buFont typeface="System Font Regular"/>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tx2">
                  <a:lumMod val="20000"/>
                  <a:lumOff val="80000"/>
                </a:schemeClr>
              </a:solidFill>
            </a:endParaRPr>
          </a:p>
        </p:txBody>
      </p:sp>
    </p:spTree>
    <p:extLst>
      <p:ext uri="{BB962C8B-B14F-4D97-AF65-F5344CB8AC3E}">
        <p14:creationId xmlns:p14="http://schemas.microsoft.com/office/powerpoint/2010/main" val="322955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C19F-4250-4325-B758-9163B2B7C323}"/>
              </a:ext>
            </a:extLst>
          </p:cNvPr>
          <p:cNvSpPr>
            <a:spLocks noGrp="1"/>
          </p:cNvSpPr>
          <p:nvPr>
            <p:ph type="title"/>
          </p:nvPr>
        </p:nvSpPr>
        <p:spPr/>
        <p:txBody>
          <a:bodyPr>
            <a:normAutofit/>
          </a:bodyPr>
          <a:lstStyle/>
          <a:p>
            <a:r>
              <a:rPr lang="en-AU" dirty="0"/>
              <a:t>Value chains – creating value</a:t>
            </a:r>
          </a:p>
        </p:txBody>
      </p:sp>
      <p:sp>
        <p:nvSpPr>
          <p:cNvPr id="3" name="Content Placeholder 2">
            <a:extLst>
              <a:ext uri="{FF2B5EF4-FFF2-40B4-BE49-F238E27FC236}">
                <a16:creationId xmlns:a16="http://schemas.microsoft.com/office/drawing/2014/main" id="{FB264395-D877-CCB4-5A50-98B17748B688}"/>
              </a:ext>
            </a:extLst>
          </p:cNvPr>
          <p:cNvSpPr>
            <a:spLocks noGrp="1"/>
          </p:cNvSpPr>
          <p:nvPr>
            <p:ph sz="half" idx="1"/>
          </p:nvPr>
        </p:nvSpPr>
        <p:spPr>
          <a:xfrm>
            <a:off x="360001" y="908050"/>
            <a:ext cx="4504099" cy="4972051"/>
          </a:xfrm>
        </p:spPr>
        <p:txBody>
          <a:bodyPr>
            <a:noAutofit/>
          </a:bodyPr>
          <a:lstStyle/>
          <a:p>
            <a:pPr>
              <a:lnSpc>
                <a:spcPts val="1800"/>
              </a:lnSpc>
            </a:pPr>
            <a:r>
              <a:rPr lang="en-AU" sz="1400" dirty="0"/>
              <a:t>An “externality” is the cost or benefit that is caused by one party but incurred or received by another. Externalities can stem from either the production or consumption of a good or service and they can </a:t>
            </a:r>
            <a:br>
              <a:rPr lang="en-AU" sz="1400" dirty="0"/>
            </a:br>
            <a:r>
              <a:rPr lang="en-AU" sz="1400" dirty="0"/>
              <a:t>be positive or negative in nature. </a:t>
            </a:r>
          </a:p>
          <a:p>
            <a:pPr marL="622300" lvl="1" indent="-261938">
              <a:lnSpc>
                <a:spcPts val="1800"/>
              </a:lnSpc>
            </a:pPr>
            <a:r>
              <a:rPr lang="en-AU" sz="1400" dirty="0"/>
              <a:t>A positive externality is when one party receives an indirect benefit as a result of actions taken by another.</a:t>
            </a:r>
          </a:p>
          <a:p>
            <a:pPr marL="622300" lvl="1" indent="-261938">
              <a:lnSpc>
                <a:spcPts val="1800"/>
              </a:lnSpc>
            </a:pPr>
            <a:r>
              <a:rPr lang="en-AU" sz="1400" dirty="0"/>
              <a:t>A negative externality is the indirect imposition </a:t>
            </a:r>
            <a:br>
              <a:rPr lang="en-AU" sz="1400" dirty="0"/>
            </a:br>
            <a:r>
              <a:rPr lang="en-AU" sz="1400" dirty="0"/>
              <a:t>of a cost by one party onto another (</a:t>
            </a:r>
            <a:r>
              <a:rPr lang="en-AU" sz="1400" dirty="0" err="1"/>
              <a:t>eg</a:t>
            </a:r>
            <a:r>
              <a:rPr lang="en-AU" sz="1400" dirty="0"/>
              <a:t> pollution).</a:t>
            </a:r>
          </a:p>
          <a:p>
            <a:pPr>
              <a:lnSpc>
                <a:spcPts val="1800"/>
              </a:lnSpc>
            </a:pPr>
            <a:r>
              <a:rPr lang="en-AU" sz="1400" dirty="0"/>
              <a:t>The costs and benefits can be to an individual, </a:t>
            </a:r>
            <a:br>
              <a:rPr lang="en-AU" sz="1400" dirty="0"/>
            </a:br>
            <a:r>
              <a:rPr lang="en-AU" sz="1400" dirty="0"/>
              <a:t>an organization or social, meaning it can affect society as a whole – these are outside the organisation’s value chain and are not “priced” </a:t>
            </a:r>
            <a:br>
              <a:rPr lang="en-AU" sz="1400" dirty="0"/>
            </a:br>
            <a:r>
              <a:rPr lang="en-AU" sz="1400" dirty="0"/>
              <a:t>into its business model.</a:t>
            </a:r>
          </a:p>
          <a:p>
            <a:pPr>
              <a:lnSpc>
                <a:spcPts val="1800"/>
              </a:lnSpc>
            </a:pPr>
            <a:r>
              <a:rPr lang="en-AU" sz="1400" dirty="0" err="1"/>
              <a:t>NFPs</a:t>
            </a:r>
            <a:r>
              <a:rPr lang="en-AU" sz="1400" dirty="0"/>
              <a:t> (and Social Enterprises) create </a:t>
            </a:r>
            <a:br>
              <a:rPr lang="en-AU" sz="1400" dirty="0"/>
            </a:br>
            <a:r>
              <a:rPr lang="en-AU" sz="1400" dirty="0"/>
              <a:t>“public value” or positive externalities</a:t>
            </a:r>
          </a:p>
          <a:p>
            <a:pPr>
              <a:lnSpc>
                <a:spcPts val="1800"/>
              </a:lnSpc>
            </a:pPr>
            <a:endParaRPr lang="en-AU" sz="1400" dirty="0"/>
          </a:p>
        </p:txBody>
      </p:sp>
      <p:sp>
        <p:nvSpPr>
          <p:cNvPr id="4" name="Content Placeholder 3">
            <a:extLst>
              <a:ext uri="{FF2B5EF4-FFF2-40B4-BE49-F238E27FC236}">
                <a16:creationId xmlns:a16="http://schemas.microsoft.com/office/drawing/2014/main" id="{91001841-0EC3-12A8-0272-D7C4C71BFD70}"/>
              </a:ext>
            </a:extLst>
          </p:cNvPr>
          <p:cNvSpPr>
            <a:spLocks noGrp="1"/>
          </p:cNvSpPr>
          <p:nvPr>
            <p:ph sz="half" idx="2"/>
          </p:nvPr>
        </p:nvSpPr>
        <p:spPr>
          <a:xfrm>
            <a:off x="5334000" y="908050"/>
            <a:ext cx="6499225" cy="4972051"/>
          </a:xfrm>
        </p:spPr>
        <p:txBody>
          <a:bodyPr>
            <a:noAutofit/>
          </a:bodyPr>
          <a:lstStyle/>
          <a:p>
            <a:pPr>
              <a:lnSpc>
                <a:spcPts val="1800"/>
              </a:lnSpc>
            </a:pPr>
            <a:r>
              <a:rPr lang="en-AU" sz="1400" dirty="0"/>
              <a:t>Work Integrated Social Enterprise’s (</a:t>
            </a:r>
            <a:r>
              <a:rPr lang="en-AU" sz="1400" dirty="0" err="1"/>
              <a:t>WISEs</a:t>
            </a:r>
            <a:r>
              <a:rPr lang="en-AU" sz="1400" dirty="0"/>
              <a:t>) for example create benefits </a:t>
            </a:r>
            <a:br>
              <a:rPr lang="en-AU" sz="1400" dirty="0"/>
            </a:br>
            <a:r>
              <a:rPr lang="en-AU" sz="1400" dirty="0"/>
              <a:t>that are: </a:t>
            </a:r>
          </a:p>
          <a:p>
            <a:pPr marL="622300" lvl="1" indent="-261938">
              <a:lnSpc>
                <a:spcPts val="1800"/>
              </a:lnSpc>
            </a:pPr>
            <a:r>
              <a:rPr lang="en-AU" sz="1400" dirty="0"/>
              <a:t>direct tangible to the cohort member (e.g. income, super etc);</a:t>
            </a:r>
          </a:p>
          <a:p>
            <a:pPr marL="622300" lvl="1" indent="-261938">
              <a:lnSpc>
                <a:spcPts val="1800"/>
              </a:lnSpc>
            </a:pPr>
            <a:r>
              <a:rPr lang="en-AU" sz="1400" dirty="0"/>
              <a:t>intangible (e.g. confidence, self-esteem, health benefits to the employee); and</a:t>
            </a:r>
          </a:p>
          <a:p>
            <a:pPr marL="622300" lvl="1" indent="-261938">
              <a:lnSpc>
                <a:spcPts val="1800"/>
              </a:lnSpc>
            </a:pPr>
            <a:r>
              <a:rPr lang="en-AU" sz="1400" dirty="0"/>
              <a:t>indirect (inter-generational benefits to family members – role model, </a:t>
            </a:r>
            <a:br>
              <a:rPr lang="en-AU" sz="1400" dirty="0"/>
            </a:br>
            <a:r>
              <a:rPr lang="en-AU" sz="1400" dirty="0"/>
              <a:t>healthy family) and avoided costs (for instance, savings to the welfare, health, justice, policing and other agencies and systems – across multiple levels of government)(and to corporate partners if integrated into corporate supply chains).</a:t>
            </a:r>
          </a:p>
          <a:p>
            <a:pPr>
              <a:lnSpc>
                <a:spcPts val="1800"/>
              </a:lnSpc>
            </a:pPr>
            <a:r>
              <a:rPr lang="en-AU" sz="1400" dirty="0"/>
              <a:t>These benefits, including empowerment, wealth creation and reduced dependence on government / social systems are a “public benefit”.</a:t>
            </a:r>
          </a:p>
          <a:p>
            <a:pPr marL="0" indent="0">
              <a:lnSpc>
                <a:spcPts val="1800"/>
              </a:lnSpc>
              <a:buNone/>
            </a:pPr>
            <a:r>
              <a:rPr lang="en-AU" sz="1400" dirty="0"/>
              <a:t>Options for ways of capturing value and embedding (internalising) in a value chains and creating value, include:</a:t>
            </a:r>
          </a:p>
          <a:p>
            <a:pPr>
              <a:lnSpc>
                <a:spcPts val="1800"/>
              </a:lnSpc>
              <a:spcBef>
                <a:spcPts val="300"/>
              </a:spcBef>
            </a:pPr>
            <a:r>
              <a:rPr lang="en-AU" sz="1400" b="1" dirty="0">
                <a:solidFill>
                  <a:schemeClr val="tx2"/>
                </a:solidFill>
              </a:rPr>
              <a:t>Payment by outcomes contracts </a:t>
            </a:r>
            <a:r>
              <a:rPr lang="en-AU" sz="1400" dirty="0"/>
              <a:t>– for-purpose organisation only paid when they meet agreed outcomes. For example, White Box’s PBO trial with the Department of Social Services. </a:t>
            </a:r>
          </a:p>
          <a:p>
            <a:pPr>
              <a:lnSpc>
                <a:spcPts val="1800"/>
              </a:lnSpc>
            </a:pPr>
            <a:r>
              <a:rPr lang="en-AU" sz="1400" b="1" dirty="0">
                <a:solidFill>
                  <a:schemeClr val="tx2"/>
                </a:solidFill>
              </a:rPr>
              <a:t>Social Impact Bonds </a:t>
            </a:r>
            <a:r>
              <a:rPr lang="en-AU" sz="1400" dirty="0"/>
              <a:t>– Social impact bonds pay a return to an investor when an agreed social benefit outcome has been achieved by a service provider.  </a:t>
            </a:r>
          </a:p>
          <a:p>
            <a:pPr>
              <a:lnSpc>
                <a:spcPts val="1800"/>
              </a:lnSpc>
            </a:pPr>
            <a:endParaRPr lang="en-AU" sz="1400" dirty="0"/>
          </a:p>
          <a:p>
            <a:pPr>
              <a:lnSpc>
                <a:spcPts val="1800"/>
              </a:lnSpc>
            </a:pPr>
            <a:endParaRPr lang="en-AU" sz="1400" dirty="0"/>
          </a:p>
        </p:txBody>
      </p:sp>
    </p:spTree>
    <p:extLst>
      <p:ext uri="{BB962C8B-B14F-4D97-AF65-F5344CB8AC3E}">
        <p14:creationId xmlns:p14="http://schemas.microsoft.com/office/powerpoint/2010/main" val="3269209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885B-068B-6394-5760-4E12484707F6}"/>
              </a:ext>
            </a:extLst>
          </p:cNvPr>
          <p:cNvSpPr>
            <a:spLocks noGrp="1"/>
          </p:cNvSpPr>
          <p:nvPr>
            <p:ph type="title"/>
          </p:nvPr>
        </p:nvSpPr>
        <p:spPr>
          <a:xfrm>
            <a:off x="360000" y="358776"/>
            <a:ext cx="11473200" cy="564052"/>
          </a:xfrm>
        </p:spPr>
        <p:txBody>
          <a:bodyPr/>
          <a:lstStyle/>
          <a:p>
            <a:r>
              <a:rPr lang="en-AU" dirty="0"/>
              <a:t>Value chains – creating value</a:t>
            </a:r>
          </a:p>
        </p:txBody>
      </p:sp>
      <p:sp>
        <p:nvSpPr>
          <p:cNvPr id="3" name="Footer Placeholder 2">
            <a:extLst>
              <a:ext uri="{FF2B5EF4-FFF2-40B4-BE49-F238E27FC236}">
                <a16:creationId xmlns:a16="http://schemas.microsoft.com/office/drawing/2014/main" id="{20C7C1F5-7F51-57F5-CD8F-2A36E3529EAC}"/>
              </a:ext>
            </a:extLst>
          </p:cNvPr>
          <p:cNvSpPr>
            <a:spLocks noGrp="1"/>
          </p:cNvSpPr>
          <p:nvPr>
            <p:ph type="ftr" sz="quarter" idx="3"/>
          </p:nvPr>
        </p:nvSpPr>
        <p:spPr/>
        <p:txBody>
          <a:bodyPr/>
          <a:lstStyle/>
          <a:p>
            <a:r>
              <a:rPr lang="en-US"/>
              <a:t>Presentation Name</a:t>
            </a:r>
            <a:endParaRPr lang="en-US" dirty="0"/>
          </a:p>
        </p:txBody>
      </p:sp>
      <p:grpSp>
        <p:nvGrpSpPr>
          <p:cNvPr id="58" name="Graphic 45">
            <a:extLst>
              <a:ext uri="{FF2B5EF4-FFF2-40B4-BE49-F238E27FC236}">
                <a16:creationId xmlns:a16="http://schemas.microsoft.com/office/drawing/2014/main" id="{20BECFDD-DAC1-9A61-4414-0BA53CDD9233}"/>
              </a:ext>
            </a:extLst>
          </p:cNvPr>
          <p:cNvGrpSpPr>
            <a:grpSpLocks noChangeAspect="1"/>
          </p:cNvGrpSpPr>
          <p:nvPr/>
        </p:nvGrpSpPr>
        <p:grpSpPr>
          <a:xfrm flipH="1">
            <a:off x="2378531" y="1668060"/>
            <a:ext cx="2795820" cy="3002803"/>
            <a:chOff x="4184766" y="1146177"/>
            <a:chExt cx="3508767" cy="3768532"/>
          </a:xfrm>
          <a:noFill/>
        </p:grpSpPr>
        <p:sp>
          <p:nvSpPr>
            <p:cNvPr id="59" name="Freeform: Shape 58">
              <a:extLst>
                <a:ext uri="{FF2B5EF4-FFF2-40B4-BE49-F238E27FC236}">
                  <a16:creationId xmlns:a16="http://schemas.microsoft.com/office/drawing/2014/main" id="{9362B23D-171B-45D3-FB4F-AC9E222CC719}"/>
                </a:ext>
              </a:extLst>
            </p:cNvPr>
            <p:cNvSpPr/>
            <p:nvPr/>
          </p:nvSpPr>
          <p:spPr>
            <a:xfrm>
              <a:off x="6089808" y="3690842"/>
              <a:ext cx="1603724" cy="1223867"/>
            </a:xfrm>
            <a:custGeom>
              <a:avLst/>
              <a:gdLst>
                <a:gd name="connsiteX0" fmla="*/ 0 w 1603724"/>
                <a:gd name="connsiteY0" fmla="*/ 1223868 h 1223867"/>
                <a:gd name="connsiteX1" fmla="*/ 0 w 1603724"/>
                <a:gd name="connsiteY1" fmla="*/ 0 h 1223867"/>
                <a:gd name="connsiteX2" fmla="*/ 542639 w 1603724"/>
                <a:gd name="connsiteY2" fmla="*/ 289370 h 1223867"/>
                <a:gd name="connsiteX3" fmla="*/ 542639 w 1603724"/>
                <a:gd name="connsiteY3" fmla="*/ 30099 h 1223867"/>
                <a:gd name="connsiteX4" fmla="*/ 1073182 w 1603724"/>
                <a:gd name="connsiteY4" fmla="*/ 289370 h 1223867"/>
                <a:gd name="connsiteX5" fmla="*/ 1073182 w 1603724"/>
                <a:gd name="connsiteY5" fmla="*/ 17812 h 1223867"/>
                <a:gd name="connsiteX6" fmla="*/ 1603724 w 1603724"/>
                <a:gd name="connsiteY6" fmla="*/ 283369 h 1223867"/>
                <a:gd name="connsiteX7" fmla="*/ 1603724 w 1603724"/>
                <a:gd name="connsiteY7" fmla="*/ 1223868 h 1223867"/>
                <a:gd name="connsiteX8" fmla="*/ 95 w 1603724"/>
                <a:gd name="connsiteY8" fmla="*/ 1223868 h 122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724" h="1223867">
                  <a:moveTo>
                    <a:pt x="0" y="1223868"/>
                  </a:moveTo>
                  <a:lnTo>
                    <a:pt x="0" y="0"/>
                  </a:lnTo>
                  <a:cubicBezTo>
                    <a:pt x="180880" y="96488"/>
                    <a:pt x="361759" y="192977"/>
                    <a:pt x="542639" y="289370"/>
                  </a:cubicBezTo>
                  <a:lnTo>
                    <a:pt x="542639" y="30099"/>
                  </a:lnTo>
                  <a:cubicBezTo>
                    <a:pt x="719519" y="116491"/>
                    <a:pt x="896303" y="202883"/>
                    <a:pt x="1073182" y="289370"/>
                  </a:cubicBezTo>
                  <a:lnTo>
                    <a:pt x="1073182" y="17812"/>
                  </a:lnTo>
                  <a:cubicBezTo>
                    <a:pt x="1250061" y="106299"/>
                    <a:pt x="1426845" y="194882"/>
                    <a:pt x="1603724" y="283369"/>
                  </a:cubicBezTo>
                  <a:lnTo>
                    <a:pt x="1603724" y="1223868"/>
                  </a:lnTo>
                  <a:cubicBezTo>
                    <a:pt x="1069181" y="1223868"/>
                    <a:pt x="534638" y="1223868"/>
                    <a:pt x="95" y="1223868"/>
                  </a:cubicBezTo>
                  <a:close/>
                </a:path>
              </a:pathLst>
            </a:custGeom>
            <a:solidFill>
              <a:schemeClr val="bg1"/>
            </a:solidFill>
            <a:ln w="19050" cap="rnd">
              <a:solidFill>
                <a:srgbClr val="403C3D"/>
              </a:solidFill>
              <a:prstDash val="solid"/>
              <a:round/>
            </a:ln>
            <a:effectLst>
              <a:outerShdw blurRad="101600" dist="88900" dir="5400000" algn="t" rotWithShape="0">
                <a:schemeClr val="tx1">
                  <a:lumMod val="65000"/>
                  <a:lumOff val="35000"/>
                  <a:alpha val="40000"/>
                </a:schemeClr>
              </a:outerShdw>
            </a:effectLst>
          </p:spPr>
          <p:txBody>
            <a:bodyPr rtlCol="0" anchor="ctr"/>
            <a:lstStyle/>
            <a:p>
              <a:endParaRPr lang="en-AU"/>
            </a:p>
          </p:txBody>
        </p:sp>
        <p:sp>
          <p:nvSpPr>
            <p:cNvPr id="60" name="Freeform: Shape 59">
              <a:extLst>
                <a:ext uri="{FF2B5EF4-FFF2-40B4-BE49-F238E27FC236}">
                  <a16:creationId xmlns:a16="http://schemas.microsoft.com/office/drawing/2014/main" id="{EDF3B21D-072C-3A28-B347-348DE6C1C3E5}"/>
                </a:ext>
              </a:extLst>
            </p:cNvPr>
            <p:cNvSpPr/>
            <p:nvPr/>
          </p:nvSpPr>
          <p:spPr>
            <a:xfrm>
              <a:off x="6364128" y="4263580"/>
              <a:ext cx="177831" cy="352710"/>
            </a:xfrm>
            <a:custGeom>
              <a:avLst/>
              <a:gdLst>
                <a:gd name="connsiteX0" fmla="*/ 0 w 177831"/>
                <a:gd name="connsiteY0" fmla="*/ 0 h 352710"/>
                <a:gd name="connsiteX1" fmla="*/ 177832 w 177831"/>
                <a:gd name="connsiteY1" fmla="*/ 0 h 352710"/>
                <a:gd name="connsiteX2" fmla="*/ 177832 w 177831"/>
                <a:gd name="connsiteY2" fmla="*/ 352711 h 352710"/>
                <a:gd name="connsiteX3" fmla="*/ 0 w 177831"/>
                <a:gd name="connsiteY3" fmla="*/ 352711 h 352710"/>
              </a:gdLst>
              <a:ahLst/>
              <a:cxnLst>
                <a:cxn ang="0">
                  <a:pos x="connsiteX0" y="connsiteY0"/>
                </a:cxn>
                <a:cxn ang="0">
                  <a:pos x="connsiteX1" y="connsiteY1"/>
                </a:cxn>
                <a:cxn ang="0">
                  <a:pos x="connsiteX2" y="connsiteY2"/>
                </a:cxn>
                <a:cxn ang="0">
                  <a:pos x="connsiteX3" y="connsiteY3"/>
                </a:cxn>
              </a:cxnLst>
              <a:rect l="l" t="t" r="r" b="b"/>
              <a:pathLst>
                <a:path w="177831" h="352710">
                  <a:moveTo>
                    <a:pt x="0" y="0"/>
                  </a:moveTo>
                  <a:lnTo>
                    <a:pt x="177832" y="0"/>
                  </a:lnTo>
                  <a:lnTo>
                    <a:pt x="177832" y="352711"/>
                  </a:lnTo>
                  <a:lnTo>
                    <a:pt x="0" y="352711"/>
                  </a:lnTo>
                  <a:close/>
                </a:path>
              </a:pathLst>
            </a:custGeom>
            <a:noFill/>
            <a:ln w="19050" cap="rnd">
              <a:solidFill>
                <a:schemeClr val="tx2"/>
              </a:solidFill>
              <a:prstDash val="solid"/>
              <a:round/>
            </a:ln>
          </p:spPr>
          <p:txBody>
            <a:bodyPr rtlCol="0" anchor="ctr"/>
            <a:lstStyle/>
            <a:p>
              <a:endParaRPr lang="en-AU"/>
            </a:p>
          </p:txBody>
        </p:sp>
        <p:sp>
          <p:nvSpPr>
            <p:cNvPr id="61" name="Freeform: Shape 60">
              <a:extLst>
                <a:ext uri="{FF2B5EF4-FFF2-40B4-BE49-F238E27FC236}">
                  <a16:creationId xmlns:a16="http://schemas.microsoft.com/office/drawing/2014/main" id="{30779EB5-9025-5827-658B-05E23D3E3086}"/>
                </a:ext>
              </a:extLst>
            </p:cNvPr>
            <p:cNvSpPr/>
            <p:nvPr/>
          </p:nvSpPr>
          <p:spPr>
            <a:xfrm>
              <a:off x="6802755" y="4263580"/>
              <a:ext cx="177831" cy="352710"/>
            </a:xfrm>
            <a:custGeom>
              <a:avLst/>
              <a:gdLst>
                <a:gd name="connsiteX0" fmla="*/ 0 w 177831"/>
                <a:gd name="connsiteY0" fmla="*/ 0 h 352710"/>
                <a:gd name="connsiteX1" fmla="*/ 177832 w 177831"/>
                <a:gd name="connsiteY1" fmla="*/ 0 h 352710"/>
                <a:gd name="connsiteX2" fmla="*/ 177832 w 177831"/>
                <a:gd name="connsiteY2" fmla="*/ 352711 h 352710"/>
                <a:gd name="connsiteX3" fmla="*/ 0 w 177831"/>
                <a:gd name="connsiteY3" fmla="*/ 352711 h 352710"/>
              </a:gdLst>
              <a:ahLst/>
              <a:cxnLst>
                <a:cxn ang="0">
                  <a:pos x="connsiteX0" y="connsiteY0"/>
                </a:cxn>
                <a:cxn ang="0">
                  <a:pos x="connsiteX1" y="connsiteY1"/>
                </a:cxn>
                <a:cxn ang="0">
                  <a:pos x="connsiteX2" y="connsiteY2"/>
                </a:cxn>
                <a:cxn ang="0">
                  <a:pos x="connsiteX3" y="connsiteY3"/>
                </a:cxn>
              </a:cxnLst>
              <a:rect l="l" t="t" r="r" b="b"/>
              <a:pathLst>
                <a:path w="177831" h="352710">
                  <a:moveTo>
                    <a:pt x="0" y="0"/>
                  </a:moveTo>
                  <a:lnTo>
                    <a:pt x="177832" y="0"/>
                  </a:lnTo>
                  <a:lnTo>
                    <a:pt x="177832" y="352711"/>
                  </a:lnTo>
                  <a:lnTo>
                    <a:pt x="0" y="352711"/>
                  </a:lnTo>
                  <a:close/>
                </a:path>
              </a:pathLst>
            </a:custGeom>
            <a:noFill/>
            <a:ln w="19050" cap="rnd">
              <a:solidFill>
                <a:schemeClr val="tx2"/>
              </a:solidFill>
              <a:prstDash val="solid"/>
              <a:round/>
            </a:ln>
          </p:spPr>
          <p:txBody>
            <a:bodyPr rtlCol="0" anchor="ctr"/>
            <a:lstStyle/>
            <a:p>
              <a:endParaRPr lang="en-AU"/>
            </a:p>
          </p:txBody>
        </p:sp>
        <p:sp>
          <p:nvSpPr>
            <p:cNvPr id="62" name="Freeform: Shape 61">
              <a:extLst>
                <a:ext uri="{FF2B5EF4-FFF2-40B4-BE49-F238E27FC236}">
                  <a16:creationId xmlns:a16="http://schemas.microsoft.com/office/drawing/2014/main" id="{01B341B2-1B10-7B2B-6433-AA232E98A23A}"/>
                </a:ext>
              </a:extLst>
            </p:cNvPr>
            <p:cNvSpPr/>
            <p:nvPr/>
          </p:nvSpPr>
          <p:spPr>
            <a:xfrm>
              <a:off x="7241286" y="4263580"/>
              <a:ext cx="177831" cy="352710"/>
            </a:xfrm>
            <a:custGeom>
              <a:avLst/>
              <a:gdLst>
                <a:gd name="connsiteX0" fmla="*/ 0 w 177831"/>
                <a:gd name="connsiteY0" fmla="*/ 0 h 352710"/>
                <a:gd name="connsiteX1" fmla="*/ 177832 w 177831"/>
                <a:gd name="connsiteY1" fmla="*/ 0 h 352710"/>
                <a:gd name="connsiteX2" fmla="*/ 177832 w 177831"/>
                <a:gd name="connsiteY2" fmla="*/ 352711 h 352710"/>
                <a:gd name="connsiteX3" fmla="*/ 0 w 177831"/>
                <a:gd name="connsiteY3" fmla="*/ 352711 h 352710"/>
              </a:gdLst>
              <a:ahLst/>
              <a:cxnLst>
                <a:cxn ang="0">
                  <a:pos x="connsiteX0" y="connsiteY0"/>
                </a:cxn>
                <a:cxn ang="0">
                  <a:pos x="connsiteX1" y="connsiteY1"/>
                </a:cxn>
                <a:cxn ang="0">
                  <a:pos x="connsiteX2" y="connsiteY2"/>
                </a:cxn>
                <a:cxn ang="0">
                  <a:pos x="connsiteX3" y="connsiteY3"/>
                </a:cxn>
              </a:cxnLst>
              <a:rect l="l" t="t" r="r" b="b"/>
              <a:pathLst>
                <a:path w="177831" h="352710">
                  <a:moveTo>
                    <a:pt x="0" y="0"/>
                  </a:moveTo>
                  <a:lnTo>
                    <a:pt x="177832" y="0"/>
                  </a:lnTo>
                  <a:lnTo>
                    <a:pt x="177832" y="352711"/>
                  </a:lnTo>
                  <a:lnTo>
                    <a:pt x="0" y="352711"/>
                  </a:lnTo>
                  <a:close/>
                </a:path>
              </a:pathLst>
            </a:custGeom>
            <a:noFill/>
            <a:ln w="19050" cap="rnd">
              <a:solidFill>
                <a:schemeClr val="tx2"/>
              </a:solidFill>
              <a:prstDash val="solid"/>
              <a:round/>
            </a:ln>
          </p:spPr>
          <p:txBody>
            <a:bodyPr rtlCol="0" anchor="ctr"/>
            <a:lstStyle/>
            <a:p>
              <a:endParaRPr lang="en-AU"/>
            </a:p>
          </p:txBody>
        </p:sp>
        <p:sp>
          <p:nvSpPr>
            <p:cNvPr id="63" name="Freeform: Shape 62">
              <a:extLst>
                <a:ext uri="{FF2B5EF4-FFF2-40B4-BE49-F238E27FC236}">
                  <a16:creationId xmlns:a16="http://schemas.microsoft.com/office/drawing/2014/main" id="{6DAD631F-9123-1EF4-6F75-4C153B118FE9}"/>
                </a:ext>
              </a:extLst>
            </p:cNvPr>
            <p:cNvSpPr/>
            <p:nvPr/>
          </p:nvSpPr>
          <p:spPr>
            <a:xfrm>
              <a:off x="6197631" y="2613659"/>
              <a:ext cx="298323" cy="1292923"/>
            </a:xfrm>
            <a:custGeom>
              <a:avLst/>
              <a:gdLst>
                <a:gd name="connsiteX0" fmla="*/ 0 w 298323"/>
                <a:gd name="connsiteY0" fmla="*/ 1134713 h 1292923"/>
                <a:gd name="connsiteX1" fmla="*/ 0 w 298323"/>
                <a:gd name="connsiteY1" fmla="*/ 0 h 1292923"/>
                <a:gd name="connsiteX2" fmla="*/ 298323 w 298323"/>
                <a:gd name="connsiteY2" fmla="*/ 0 h 1292923"/>
                <a:gd name="connsiteX3" fmla="*/ 298323 w 298323"/>
                <a:gd name="connsiteY3" fmla="*/ 1292924 h 1292923"/>
              </a:gdLst>
              <a:ahLst/>
              <a:cxnLst>
                <a:cxn ang="0">
                  <a:pos x="connsiteX0" y="connsiteY0"/>
                </a:cxn>
                <a:cxn ang="0">
                  <a:pos x="connsiteX1" y="connsiteY1"/>
                </a:cxn>
                <a:cxn ang="0">
                  <a:pos x="connsiteX2" y="connsiteY2"/>
                </a:cxn>
                <a:cxn ang="0">
                  <a:pos x="connsiteX3" y="connsiteY3"/>
                </a:cxn>
              </a:cxnLst>
              <a:rect l="l" t="t" r="r" b="b"/>
              <a:pathLst>
                <a:path w="298323" h="1292923">
                  <a:moveTo>
                    <a:pt x="0" y="1134713"/>
                  </a:moveTo>
                  <a:lnTo>
                    <a:pt x="0" y="0"/>
                  </a:lnTo>
                  <a:lnTo>
                    <a:pt x="298323" y="0"/>
                  </a:lnTo>
                  <a:lnTo>
                    <a:pt x="298323" y="1292924"/>
                  </a:lnTo>
                </a:path>
              </a:pathLst>
            </a:custGeom>
            <a:noFill/>
            <a:ln w="19050" cap="rnd">
              <a:solidFill>
                <a:srgbClr val="403C3D"/>
              </a:solidFill>
              <a:prstDash val="solid"/>
              <a:round/>
            </a:ln>
          </p:spPr>
          <p:txBody>
            <a:bodyPr rtlCol="0" anchor="ctr"/>
            <a:lstStyle/>
            <a:p>
              <a:endParaRPr lang="en-AU"/>
            </a:p>
          </p:txBody>
        </p:sp>
        <p:sp>
          <p:nvSpPr>
            <p:cNvPr id="64" name="Freeform: Shape 63">
              <a:extLst>
                <a:ext uri="{FF2B5EF4-FFF2-40B4-BE49-F238E27FC236}">
                  <a16:creationId xmlns:a16="http://schemas.microsoft.com/office/drawing/2014/main" id="{BEA7DB14-5224-5D68-CD0E-A6B8F96C10C6}"/>
                </a:ext>
              </a:extLst>
            </p:cNvPr>
            <p:cNvSpPr/>
            <p:nvPr/>
          </p:nvSpPr>
          <p:spPr>
            <a:xfrm>
              <a:off x="6748652" y="2608707"/>
              <a:ext cx="293750" cy="1308258"/>
            </a:xfrm>
            <a:custGeom>
              <a:avLst/>
              <a:gdLst>
                <a:gd name="connsiteX0" fmla="*/ 0 w 293750"/>
                <a:gd name="connsiteY0" fmla="*/ 1169098 h 1308258"/>
                <a:gd name="connsiteX1" fmla="*/ 0 w 293750"/>
                <a:gd name="connsiteY1" fmla="*/ 0 h 1308258"/>
                <a:gd name="connsiteX2" fmla="*/ 293751 w 293750"/>
                <a:gd name="connsiteY2" fmla="*/ 0 h 1308258"/>
                <a:gd name="connsiteX3" fmla="*/ 293751 w 293750"/>
                <a:gd name="connsiteY3" fmla="*/ 1308259 h 1308258"/>
              </a:gdLst>
              <a:ahLst/>
              <a:cxnLst>
                <a:cxn ang="0">
                  <a:pos x="connsiteX0" y="connsiteY0"/>
                </a:cxn>
                <a:cxn ang="0">
                  <a:pos x="connsiteX1" y="connsiteY1"/>
                </a:cxn>
                <a:cxn ang="0">
                  <a:pos x="connsiteX2" y="connsiteY2"/>
                </a:cxn>
                <a:cxn ang="0">
                  <a:pos x="connsiteX3" y="connsiteY3"/>
                </a:cxn>
              </a:cxnLst>
              <a:rect l="l" t="t" r="r" b="b"/>
              <a:pathLst>
                <a:path w="293750" h="1308258">
                  <a:moveTo>
                    <a:pt x="0" y="1169098"/>
                  </a:moveTo>
                  <a:lnTo>
                    <a:pt x="0" y="0"/>
                  </a:lnTo>
                  <a:lnTo>
                    <a:pt x="293751" y="0"/>
                  </a:lnTo>
                  <a:lnTo>
                    <a:pt x="293751" y="1308259"/>
                  </a:lnTo>
                </a:path>
              </a:pathLst>
            </a:custGeom>
            <a:noFill/>
            <a:ln w="19050" cap="rnd">
              <a:solidFill>
                <a:srgbClr val="403C3D"/>
              </a:solidFill>
              <a:prstDash val="solid"/>
              <a:round/>
            </a:ln>
          </p:spPr>
          <p:txBody>
            <a:bodyPr rtlCol="0" anchor="ctr"/>
            <a:lstStyle/>
            <a:p>
              <a:endParaRPr lang="en-AU"/>
            </a:p>
          </p:txBody>
        </p:sp>
        <p:sp>
          <p:nvSpPr>
            <p:cNvPr id="65" name="Freeform: Shape 64">
              <a:extLst>
                <a:ext uri="{FF2B5EF4-FFF2-40B4-BE49-F238E27FC236}">
                  <a16:creationId xmlns:a16="http://schemas.microsoft.com/office/drawing/2014/main" id="{B052AB1C-54F3-24C0-DF1A-BDDDEA8B31A6}"/>
                </a:ext>
              </a:extLst>
            </p:cNvPr>
            <p:cNvSpPr/>
            <p:nvPr/>
          </p:nvSpPr>
          <p:spPr>
            <a:xfrm>
              <a:off x="4184766" y="1246988"/>
              <a:ext cx="2128741" cy="1298961"/>
            </a:xfrm>
            <a:custGeom>
              <a:avLst/>
              <a:gdLst>
                <a:gd name="connsiteX0" fmla="*/ 2122118 w 2128741"/>
                <a:gd name="connsiteY0" fmla="*/ 1177791 h 1298961"/>
                <a:gd name="connsiteX1" fmla="*/ 2055823 w 2128741"/>
                <a:gd name="connsiteY1" fmla="*/ 852226 h 1298961"/>
                <a:gd name="connsiteX2" fmla="*/ 1597671 w 2128741"/>
                <a:gd name="connsiteY2" fmla="*/ 707542 h 1298961"/>
                <a:gd name="connsiteX3" fmla="*/ 1254009 w 2128741"/>
                <a:gd name="connsiteY3" fmla="*/ 502564 h 1298961"/>
                <a:gd name="connsiteX4" fmla="*/ 1085226 w 2128741"/>
                <a:gd name="connsiteY4" fmla="*/ 68509 h 1298961"/>
                <a:gd name="connsiteX5" fmla="*/ 542587 w 2128741"/>
                <a:gd name="connsiteY5" fmla="*/ 68509 h 1298961"/>
                <a:gd name="connsiteX6" fmla="*/ 192924 w 2128741"/>
                <a:gd name="connsiteY6" fmla="*/ 303682 h 1298961"/>
                <a:gd name="connsiteX7" fmla="*/ 43 w 2128741"/>
                <a:gd name="connsiteY7" fmla="*/ 725734 h 1298961"/>
                <a:gd name="connsiteX8" fmla="*/ 277411 w 2128741"/>
                <a:gd name="connsiteY8" fmla="*/ 1189983 h 1298961"/>
                <a:gd name="connsiteX9" fmla="*/ 970736 w 2128741"/>
                <a:gd name="connsiteY9" fmla="*/ 1183982 h 1298961"/>
                <a:gd name="connsiteX10" fmla="*/ 1067224 w 2128741"/>
                <a:gd name="connsiteY10" fmla="*/ 1033297 h 1298961"/>
                <a:gd name="connsiteX11" fmla="*/ 1284298 w 2128741"/>
                <a:gd name="connsiteY11" fmla="*/ 1153883 h 1298961"/>
                <a:gd name="connsiteX12" fmla="*/ 1537473 w 2128741"/>
                <a:gd name="connsiteY12" fmla="*/ 973003 h 1298961"/>
                <a:gd name="connsiteX13" fmla="*/ 1754548 w 2128741"/>
                <a:gd name="connsiteY13" fmla="*/ 1087589 h 1298961"/>
                <a:gd name="connsiteX14" fmla="*/ 1983624 w 2128741"/>
                <a:gd name="connsiteY14" fmla="*/ 1021295 h 1298961"/>
                <a:gd name="connsiteX15" fmla="*/ 2122308 w 2128741"/>
                <a:gd name="connsiteY15" fmla="*/ 1178077 h 1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28741" h="1298961">
                  <a:moveTo>
                    <a:pt x="2122118" y="1177791"/>
                  </a:moveTo>
                  <a:cubicBezTo>
                    <a:pt x="2146406" y="990148"/>
                    <a:pt x="2099258" y="899661"/>
                    <a:pt x="2055823" y="852226"/>
                  </a:cubicBezTo>
                  <a:cubicBezTo>
                    <a:pt x="1964098" y="751928"/>
                    <a:pt x="1851512" y="802315"/>
                    <a:pt x="1597671" y="707542"/>
                  </a:cubicBezTo>
                  <a:cubicBezTo>
                    <a:pt x="1463083" y="657345"/>
                    <a:pt x="1342782" y="612387"/>
                    <a:pt x="1254009" y="502564"/>
                  </a:cubicBezTo>
                  <a:cubicBezTo>
                    <a:pt x="1110848" y="325494"/>
                    <a:pt x="1209813" y="177856"/>
                    <a:pt x="1085226" y="68509"/>
                  </a:cubicBezTo>
                  <a:cubicBezTo>
                    <a:pt x="928159" y="-69317"/>
                    <a:pt x="626788" y="38410"/>
                    <a:pt x="542587" y="68509"/>
                  </a:cubicBezTo>
                  <a:cubicBezTo>
                    <a:pt x="344562" y="139280"/>
                    <a:pt x="228452" y="263296"/>
                    <a:pt x="192924" y="303682"/>
                  </a:cubicBezTo>
                  <a:cubicBezTo>
                    <a:pt x="120153" y="386359"/>
                    <a:pt x="-2624" y="525900"/>
                    <a:pt x="43" y="725734"/>
                  </a:cubicBezTo>
                  <a:cubicBezTo>
                    <a:pt x="3662" y="1005579"/>
                    <a:pt x="250265" y="1172267"/>
                    <a:pt x="277411" y="1189983"/>
                  </a:cubicBezTo>
                  <a:cubicBezTo>
                    <a:pt x="485056" y="1325619"/>
                    <a:pt x="800238" y="1346764"/>
                    <a:pt x="970736" y="1183982"/>
                  </a:cubicBezTo>
                  <a:cubicBezTo>
                    <a:pt x="1021980" y="1135024"/>
                    <a:pt x="1050555" y="1078540"/>
                    <a:pt x="1067224" y="1033297"/>
                  </a:cubicBezTo>
                  <a:cubicBezTo>
                    <a:pt x="1074177" y="1043584"/>
                    <a:pt x="1150853" y="1152645"/>
                    <a:pt x="1284298" y="1153883"/>
                  </a:cubicBezTo>
                  <a:cubicBezTo>
                    <a:pt x="1393931" y="1154931"/>
                    <a:pt x="1495944" y="1082827"/>
                    <a:pt x="1537473" y="973003"/>
                  </a:cubicBezTo>
                  <a:cubicBezTo>
                    <a:pt x="1595766" y="1035392"/>
                    <a:pt x="1669871" y="1089875"/>
                    <a:pt x="1754548" y="1087589"/>
                  </a:cubicBezTo>
                  <a:cubicBezTo>
                    <a:pt x="1854465" y="1084922"/>
                    <a:pt x="1904186" y="1004817"/>
                    <a:pt x="1983624" y="1021295"/>
                  </a:cubicBezTo>
                  <a:cubicBezTo>
                    <a:pt x="2030582" y="1031011"/>
                    <a:pt x="2079541" y="1072635"/>
                    <a:pt x="2122308" y="1178077"/>
                  </a:cubicBezTo>
                  <a:close/>
                </a:path>
              </a:pathLst>
            </a:custGeom>
            <a:noFill/>
            <a:ln w="19050" cap="rnd">
              <a:solidFill>
                <a:srgbClr val="403C3D"/>
              </a:solidFill>
              <a:prstDash val="solid"/>
              <a:round/>
            </a:ln>
          </p:spPr>
          <p:txBody>
            <a:bodyPr rtlCol="0" anchor="ctr"/>
            <a:lstStyle/>
            <a:p>
              <a:endParaRPr lang="en-AU"/>
            </a:p>
          </p:txBody>
        </p:sp>
        <p:sp>
          <p:nvSpPr>
            <p:cNvPr id="66" name="Freeform: Shape 65">
              <a:extLst>
                <a:ext uri="{FF2B5EF4-FFF2-40B4-BE49-F238E27FC236}">
                  <a16:creationId xmlns:a16="http://schemas.microsoft.com/office/drawing/2014/main" id="{D1E2E6A9-729A-F98F-8628-AE55978F5B86}"/>
                </a:ext>
              </a:extLst>
            </p:cNvPr>
            <p:cNvSpPr/>
            <p:nvPr/>
          </p:nvSpPr>
          <p:spPr>
            <a:xfrm>
              <a:off x="6084754" y="1146177"/>
              <a:ext cx="1033327" cy="1278697"/>
            </a:xfrm>
            <a:custGeom>
              <a:avLst/>
              <a:gdLst>
                <a:gd name="connsiteX0" fmla="*/ 794867 w 1033327"/>
                <a:gd name="connsiteY0" fmla="*/ 1278602 h 1278697"/>
                <a:gd name="connsiteX1" fmla="*/ 758672 w 1033327"/>
                <a:gd name="connsiteY1" fmla="*/ 1037429 h 1278697"/>
                <a:gd name="connsiteX2" fmla="*/ 451205 w 1033327"/>
                <a:gd name="connsiteY2" fmla="*/ 838452 h 1278697"/>
                <a:gd name="connsiteX3" fmla="*/ 360813 w 1033327"/>
                <a:gd name="connsiteY3" fmla="*/ 669669 h 1278697"/>
                <a:gd name="connsiteX4" fmla="*/ 173933 w 1033327"/>
                <a:gd name="connsiteY4" fmla="*/ 693767 h 1278697"/>
                <a:gd name="connsiteX5" fmla="*/ 11150 w 1033327"/>
                <a:gd name="connsiteY5" fmla="*/ 320006 h 1278697"/>
                <a:gd name="connsiteX6" fmla="*/ 204032 w 1033327"/>
                <a:gd name="connsiteY6" fmla="*/ 109027 h 1278697"/>
                <a:gd name="connsiteX7" fmla="*/ 421106 w 1033327"/>
                <a:gd name="connsiteY7" fmla="*/ 121124 h 1278697"/>
                <a:gd name="connsiteX8" fmla="*/ 849160 w 1033327"/>
                <a:gd name="connsiteY8" fmla="*/ 36732 h 1278697"/>
                <a:gd name="connsiteX9" fmla="*/ 993845 w 1033327"/>
                <a:gd name="connsiteY9" fmla="*/ 525079 h 1278697"/>
                <a:gd name="connsiteX10" fmla="*/ 999845 w 1033327"/>
                <a:gd name="connsiteY10" fmla="*/ 886839 h 1278697"/>
                <a:gd name="connsiteX11" fmla="*/ 794867 w 1033327"/>
                <a:gd name="connsiteY11" fmla="*/ 1278697 h 127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327" h="1278697">
                  <a:moveTo>
                    <a:pt x="794867" y="1278602"/>
                  </a:moveTo>
                  <a:cubicBezTo>
                    <a:pt x="817251" y="1148967"/>
                    <a:pt x="788009" y="1077910"/>
                    <a:pt x="758672" y="1037429"/>
                  </a:cubicBezTo>
                  <a:cubicBezTo>
                    <a:pt x="685044" y="935702"/>
                    <a:pt x="559028" y="955514"/>
                    <a:pt x="451205" y="838452"/>
                  </a:cubicBezTo>
                  <a:cubicBezTo>
                    <a:pt x="396722" y="779397"/>
                    <a:pt x="372529" y="713198"/>
                    <a:pt x="360813" y="669669"/>
                  </a:cubicBezTo>
                  <a:cubicBezTo>
                    <a:pt x="328238" y="686337"/>
                    <a:pt x="252800" y="718532"/>
                    <a:pt x="173933" y="693767"/>
                  </a:cubicBezTo>
                  <a:cubicBezTo>
                    <a:pt x="37820" y="651000"/>
                    <a:pt x="-27902" y="463548"/>
                    <a:pt x="11150" y="320006"/>
                  </a:cubicBezTo>
                  <a:cubicBezTo>
                    <a:pt x="15341" y="304671"/>
                    <a:pt x="57918" y="157890"/>
                    <a:pt x="204032" y="109027"/>
                  </a:cubicBezTo>
                  <a:cubicBezTo>
                    <a:pt x="307378" y="74451"/>
                    <a:pt x="397294" y="110646"/>
                    <a:pt x="421106" y="121124"/>
                  </a:cubicBezTo>
                  <a:cubicBezTo>
                    <a:pt x="536264" y="-1463"/>
                    <a:pt x="714000" y="-33657"/>
                    <a:pt x="849160" y="36732"/>
                  </a:cubicBezTo>
                  <a:cubicBezTo>
                    <a:pt x="1011371" y="121219"/>
                    <a:pt x="1084713" y="339151"/>
                    <a:pt x="993845" y="525079"/>
                  </a:cubicBezTo>
                  <a:cubicBezTo>
                    <a:pt x="1011466" y="597374"/>
                    <a:pt x="1033088" y="728819"/>
                    <a:pt x="999845" y="886839"/>
                  </a:cubicBezTo>
                  <a:cubicBezTo>
                    <a:pt x="957078" y="1090102"/>
                    <a:pt x="847445" y="1222595"/>
                    <a:pt x="794867" y="1278697"/>
                  </a:cubicBezTo>
                  <a:close/>
                </a:path>
              </a:pathLst>
            </a:custGeom>
            <a:noFill/>
            <a:ln w="19050" cap="rnd">
              <a:solidFill>
                <a:srgbClr val="403C3D"/>
              </a:solidFill>
              <a:prstDash val="solid"/>
              <a:round/>
            </a:ln>
          </p:spPr>
          <p:txBody>
            <a:bodyPr rtlCol="0" anchor="ctr"/>
            <a:lstStyle/>
            <a:p>
              <a:endParaRPr lang="en-AU"/>
            </a:p>
          </p:txBody>
        </p:sp>
        <p:sp>
          <p:nvSpPr>
            <p:cNvPr id="67" name="Freeform: Shape 66">
              <a:extLst>
                <a:ext uri="{FF2B5EF4-FFF2-40B4-BE49-F238E27FC236}">
                  <a16:creationId xmlns:a16="http://schemas.microsoft.com/office/drawing/2014/main" id="{45AF0D08-3196-D400-D649-10D1C5ECFEBF}"/>
                </a:ext>
              </a:extLst>
            </p:cNvPr>
            <p:cNvSpPr/>
            <p:nvPr/>
          </p:nvSpPr>
          <p:spPr>
            <a:xfrm>
              <a:off x="5601146" y="1289864"/>
              <a:ext cx="289687" cy="287885"/>
            </a:xfrm>
            <a:custGeom>
              <a:avLst/>
              <a:gdLst>
                <a:gd name="connsiteX0" fmla="*/ 146525 w 289687"/>
                <a:gd name="connsiteY0" fmla="*/ 11 h 287885"/>
                <a:gd name="connsiteX1" fmla="*/ 289686 w 289687"/>
                <a:gd name="connsiteY1" fmla="*/ 143172 h 287885"/>
                <a:gd name="connsiteX2" fmla="*/ 141953 w 289687"/>
                <a:gd name="connsiteY2" fmla="*/ 287857 h 287885"/>
                <a:gd name="connsiteX3" fmla="*/ 316 w 289687"/>
                <a:gd name="connsiteY3" fmla="*/ 134123 h 287885"/>
                <a:gd name="connsiteX4" fmla="*/ 146525 w 289687"/>
                <a:gd name="connsiteY4" fmla="*/ 11 h 28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687" h="287885">
                  <a:moveTo>
                    <a:pt x="146525" y="11"/>
                  </a:moveTo>
                  <a:cubicBezTo>
                    <a:pt x="224153" y="964"/>
                    <a:pt x="289304" y="64972"/>
                    <a:pt x="289686" y="143172"/>
                  </a:cubicBezTo>
                  <a:cubicBezTo>
                    <a:pt x="290066" y="223563"/>
                    <a:pt x="222058" y="289476"/>
                    <a:pt x="141953" y="287857"/>
                  </a:cubicBezTo>
                  <a:cubicBezTo>
                    <a:pt x="60133" y="286237"/>
                    <a:pt x="-5113" y="214609"/>
                    <a:pt x="316" y="134123"/>
                  </a:cubicBezTo>
                  <a:cubicBezTo>
                    <a:pt x="5364" y="58971"/>
                    <a:pt x="70515" y="-941"/>
                    <a:pt x="146525" y="11"/>
                  </a:cubicBezTo>
                  <a:close/>
                </a:path>
              </a:pathLst>
            </a:custGeom>
            <a:noFill/>
            <a:ln w="19050" cap="rnd">
              <a:solidFill>
                <a:srgbClr val="403C3D"/>
              </a:solidFill>
              <a:prstDash val="solid"/>
              <a:round/>
            </a:ln>
          </p:spPr>
          <p:txBody>
            <a:bodyPr rtlCol="0" anchor="ctr"/>
            <a:lstStyle/>
            <a:p>
              <a:endParaRPr lang="en-AU"/>
            </a:p>
          </p:txBody>
        </p:sp>
      </p:grpSp>
      <p:sp>
        <p:nvSpPr>
          <p:cNvPr id="68" name="TextBox 67">
            <a:extLst>
              <a:ext uri="{FF2B5EF4-FFF2-40B4-BE49-F238E27FC236}">
                <a16:creationId xmlns:a16="http://schemas.microsoft.com/office/drawing/2014/main" id="{27816BA0-06DE-97EB-4894-BBA6E44EAD44}"/>
              </a:ext>
            </a:extLst>
          </p:cNvPr>
          <p:cNvSpPr txBox="1"/>
          <p:nvPr/>
        </p:nvSpPr>
        <p:spPr>
          <a:xfrm>
            <a:off x="334963" y="901938"/>
            <a:ext cx="3621161" cy="495108"/>
          </a:xfrm>
          <a:prstGeom prst="rect">
            <a:avLst/>
          </a:prstGeom>
          <a:solidFill>
            <a:schemeClr val="tx2"/>
          </a:solidFill>
        </p:spPr>
        <p:txBody>
          <a:bodyPr wrap="none" lIns="180000" tIns="108000" bIns="108000" rtlCol="0" anchor="ctr" anchorCtr="0">
            <a:spAutoFit/>
          </a:bodyPr>
          <a:lstStyle/>
          <a:p>
            <a:r>
              <a:rPr lang="en-AU" b="1" dirty="0">
                <a:solidFill>
                  <a:schemeClr val="bg1"/>
                </a:solidFill>
              </a:rPr>
              <a:t>For-profit</a:t>
            </a:r>
            <a:r>
              <a:rPr lang="en-AU" dirty="0">
                <a:solidFill>
                  <a:schemeClr val="bg1"/>
                </a:solidFill>
              </a:rPr>
              <a:t> – Negative Externality</a:t>
            </a:r>
          </a:p>
        </p:txBody>
      </p:sp>
      <p:sp>
        <p:nvSpPr>
          <p:cNvPr id="69" name="TextBox 68">
            <a:extLst>
              <a:ext uri="{FF2B5EF4-FFF2-40B4-BE49-F238E27FC236}">
                <a16:creationId xmlns:a16="http://schemas.microsoft.com/office/drawing/2014/main" id="{BBD067EB-201D-97A7-1BEE-07EAED7B40F5}"/>
              </a:ext>
            </a:extLst>
          </p:cNvPr>
          <p:cNvSpPr txBox="1"/>
          <p:nvPr/>
        </p:nvSpPr>
        <p:spPr>
          <a:xfrm>
            <a:off x="3834894" y="2998094"/>
            <a:ext cx="1415758" cy="646331"/>
          </a:xfrm>
          <a:prstGeom prst="rect">
            <a:avLst/>
          </a:prstGeom>
          <a:noFill/>
        </p:spPr>
        <p:txBody>
          <a:bodyPr wrap="square" rtlCol="0">
            <a:spAutoFit/>
          </a:bodyPr>
          <a:lstStyle/>
          <a:p>
            <a:r>
              <a:rPr lang="en-AU" b="1" dirty="0">
                <a:solidFill>
                  <a:schemeClr val="tx2"/>
                </a:solidFill>
              </a:rPr>
              <a:t>Carbon emissions</a:t>
            </a:r>
          </a:p>
        </p:txBody>
      </p:sp>
      <p:sp>
        <p:nvSpPr>
          <p:cNvPr id="70" name="TextBox 69">
            <a:extLst>
              <a:ext uri="{FF2B5EF4-FFF2-40B4-BE49-F238E27FC236}">
                <a16:creationId xmlns:a16="http://schemas.microsoft.com/office/drawing/2014/main" id="{075688D9-1321-F489-D8FC-6F4A841B7AB8}"/>
              </a:ext>
            </a:extLst>
          </p:cNvPr>
          <p:cNvSpPr txBox="1"/>
          <p:nvPr/>
        </p:nvSpPr>
        <p:spPr>
          <a:xfrm>
            <a:off x="6907069" y="2535543"/>
            <a:ext cx="4186425" cy="2308965"/>
          </a:xfrm>
          <a:prstGeom prst="rect">
            <a:avLst/>
          </a:prstGeom>
          <a:noFill/>
        </p:spPr>
        <p:txBody>
          <a:bodyPr wrap="square" lIns="0" rtlCol="0">
            <a:spAutoFit/>
          </a:bodyPr>
          <a:lstStyle/>
          <a:p>
            <a:pPr>
              <a:lnSpc>
                <a:spcPts val="2500"/>
              </a:lnSpc>
            </a:pPr>
            <a:r>
              <a:rPr lang="en-AU" dirty="0"/>
              <a:t>Producing carbon emissions causes financial and non-financial costs to society that are not borne by the for-profit entity (</a:t>
            </a:r>
            <a:r>
              <a:rPr lang="en-AU" dirty="0" err="1"/>
              <a:t>eg</a:t>
            </a:r>
            <a:r>
              <a:rPr lang="en-AU" dirty="0"/>
              <a:t> environmental harms caused by carbon emissions / health costs such as asthma from inhaling pollutants.)</a:t>
            </a:r>
          </a:p>
        </p:txBody>
      </p:sp>
      <p:sp>
        <p:nvSpPr>
          <p:cNvPr id="82" name="TextBox 81">
            <a:extLst>
              <a:ext uri="{FF2B5EF4-FFF2-40B4-BE49-F238E27FC236}">
                <a16:creationId xmlns:a16="http://schemas.microsoft.com/office/drawing/2014/main" id="{51542B10-E2AA-00B1-1D65-F5E623A4E2AE}"/>
              </a:ext>
            </a:extLst>
          </p:cNvPr>
          <p:cNvSpPr txBox="1"/>
          <p:nvPr/>
        </p:nvSpPr>
        <p:spPr>
          <a:xfrm>
            <a:off x="3720089" y="4823382"/>
            <a:ext cx="2302759" cy="1347164"/>
          </a:xfrm>
          <a:prstGeom prst="rect">
            <a:avLst/>
          </a:prstGeom>
          <a:noFill/>
        </p:spPr>
        <p:txBody>
          <a:bodyPr wrap="square" lIns="0" rtlCol="0">
            <a:spAutoFit/>
          </a:bodyPr>
          <a:lstStyle/>
          <a:p>
            <a:pPr>
              <a:lnSpc>
                <a:spcPts val="2500"/>
              </a:lnSpc>
            </a:pPr>
            <a:r>
              <a:rPr lang="en-AU" dirty="0"/>
              <a:t>Tax / regulatory frameworks redirect the costs back into the for-profit entity</a:t>
            </a:r>
          </a:p>
        </p:txBody>
      </p:sp>
      <p:sp>
        <p:nvSpPr>
          <p:cNvPr id="83" name="Arc 82">
            <a:extLst>
              <a:ext uri="{FF2B5EF4-FFF2-40B4-BE49-F238E27FC236}">
                <a16:creationId xmlns:a16="http://schemas.microsoft.com/office/drawing/2014/main" id="{A485EAFD-2F83-E76D-5CF2-5D71DBD43A9E}"/>
              </a:ext>
            </a:extLst>
          </p:cNvPr>
          <p:cNvSpPr/>
          <p:nvPr/>
        </p:nvSpPr>
        <p:spPr>
          <a:xfrm>
            <a:off x="4692381" y="1548932"/>
            <a:ext cx="3960000" cy="3960000"/>
          </a:xfrm>
          <a:prstGeom prst="arc">
            <a:avLst>
              <a:gd name="adj1" fmla="val 13794736"/>
              <a:gd name="adj2" fmla="val 19249793"/>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4" name="Arc 83">
            <a:extLst>
              <a:ext uri="{FF2B5EF4-FFF2-40B4-BE49-F238E27FC236}">
                <a16:creationId xmlns:a16="http://schemas.microsoft.com/office/drawing/2014/main" id="{D5237B0F-2EA1-F56B-BA66-916E2F135EB1}"/>
              </a:ext>
            </a:extLst>
          </p:cNvPr>
          <p:cNvSpPr/>
          <p:nvPr/>
        </p:nvSpPr>
        <p:spPr>
          <a:xfrm>
            <a:off x="4694749" y="1529933"/>
            <a:ext cx="3960000" cy="3960000"/>
          </a:xfrm>
          <a:prstGeom prst="arc">
            <a:avLst>
              <a:gd name="adj1" fmla="val 2565720"/>
              <a:gd name="adj2" fmla="val 6371992"/>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825122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885B-068B-6394-5760-4E12484707F6}"/>
              </a:ext>
            </a:extLst>
          </p:cNvPr>
          <p:cNvSpPr>
            <a:spLocks noGrp="1"/>
          </p:cNvSpPr>
          <p:nvPr>
            <p:ph type="title"/>
          </p:nvPr>
        </p:nvSpPr>
        <p:spPr>
          <a:xfrm>
            <a:off x="360000" y="358776"/>
            <a:ext cx="11473200" cy="564052"/>
          </a:xfrm>
        </p:spPr>
        <p:txBody>
          <a:bodyPr/>
          <a:lstStyle/>
          <a:p>
            <a:r>
              <a:rPr lang="en-AU" dirty="0"/>
              <a:t>Value chains – creating value</a:t>
            </a:r>
          </a:p>
        </p:txBody>
      </p:sp>
      <p:sp>
        <p:nvSpPr>
          <p:cNvPr id="3" name="Footer Placeholder 2">
            <a:extLst>
              <a:ext uri="{FF2B5EF4-FFF2-40B4-BE49-F238E27FC236}">
                <a16:creationId xmlns:a16="http://schemas.microsoft.com/office/drawing/2014/main" id="{20C7C1F5-7F51-57F5-CD8F-2A36E3529EAC}"/>
              </a:ext>
            </a:extLst>
          </p:cNvPr>
          <p:cNvSpPr>
            <a:spLocks noGrp="1"/>
          </p:cNvSpPr>
          <p:nvPr>
            <p:ph type="ftr" sz="quarter" idx="3"/>
          </p:nvPr>
        </p:nvSpPr>
        <p:spPr/>
        <p:txBody>
          <a:bodyPr/>
          <a:lstStyle/>
          <a:p>
            <a:r>
              <a:rPr lang="en-US"/>
              <a:t>Presentation Name</a:t>
            </a:r>
            <a:endParaRPr lang="en-US" dirty="0"/>
          </a:p>
        </p:txBody>
      </p:sp>
      <p:sp>
        <p:nvSpPr>
          <p:cNvPr id="68" name="TextBox 67">
            <a:extLst>
              <a:ext uri="{FF2B5EF4-FFF2-40B4-BE49-F238E27FC236}">
                <a16:creationId xmlns:a16="http://schemas.microsoft.com/office/drawing/2014/main" id="{27816BA0-06DE-97EB-4894-BBA6E44EAD44}"/>
              </a:ext>
            </a:extLst>
          </p:cNvPr>
          <p:cNvSpPr txBox="1"/>
          <p:nvPr/>
        </p:nvSpPr>
        <p:spPr>
          <a:xfrm>
            <a:off x="334963" y="901938"/>
            <a:ext cx="3091209" cy="495108"/>
          </a:xfrm>
          <a:prstGeom prst="rect">
            <a:avLst/>
          </a:prstGeom>
          <a:solidFill>
            <a:schemeClr val="tx2"/>
          </a:solidFill>
        </p:spPr>
        <p:txBody>
          <a:bodyPr wrap="none" lIns="180000" tIns="108000" bIns="108000" rtlCol="0" anchor="ctr" anchorCtr="0">
            <a:spAutoFit/>
          </a:bodyPr>
          <a:lstStyle/>
          <a:p>
            <a:r>
              <a:rPr lang="en-AU" b="1" dirty="0" err="1">
                <a:solidFill>
                  <a:schemeClr val="bg1"/>
                </a:solidFill>
              </a:rPr>
              <a:t>NFP</a:t>
            </a:r>
            <a:r>
              <a:rPr lang="en-AU" b="1" dirty="0">
                <a:solidFill>
                  <a:schemeClr val="bg1"/>
                </a:solidFill>
              </a:rPr>
              <a:t> – Positive externality</a:t>
            </a:r>
            <a:endParaRPr lang="en-AU" dirty="0">
              <a:solidFill>
                <a:schemeClr val="bg1"/>
              </a:solidFill>
            </a:endParaRPr>
          </a:p>
        </p:txBody>
      </p:sp>
      <p:sp>
        <p:nvSpPr>
          <p:cNvPr id="69" name="TextBox 68">
            <a:extLst>
              <a:ext uri="{FF2B5EF4-FFF2-40B4-BE49-F238E27FC236}">
                <a16:creationId xmlns:a16="http://schemas.microsoft.com/office/drawing/2014/main" id="{BBD067EB-201D-97A7-1BEE-07EAED7B40F5}"/>
              </a:ext>
            </a:extLst>
          </p:cNvPr>
          <p:cNvSpPr txBox="1"/>
          <p:nvPr/>
        </p:nvSpPr>
        <p:spPr>
          <a:xfrm>
            <a:off x="3007365" y="3295822"/>
            <a:ext cx="1415758" cy="369332"/>
          </a:xfrm>
          <a:prstGeom prst="rect">
            <a:avLst/>
          </a:prstGeom>
          <a:noFill/>
        </p:spPr>
        <p:txBody>
          <a:bodyPr wrap="square" rtlCol="0">
            <a:spAutoFit/>
          </a:bodyPr>
          <a:lstStyle/>
          <a:p>
            <a:r>
              <a:rPr lang="en-AU" b="1" dirty="0">
                <a:solidFill>
                  <a:schemeClr val="tx2"/>
                </a:solidFill>
              </a:rPr>
              <a:t>Earth</a:t>
            </a:r>
          </a:p>
        </p:txBody>
      </p:sp>
      <p:sp>
        <p:nvSpPr>
          <p:cNvPr id="70" name="TextBox 69">
            <a:extLst>
              <a:ext uri="{FF2B5EF4-FFF2-40B4-BE49-F238E27FC236}">
                <a16:creationId xmlns:a16="http://schemas.microsoft.com/office/drawing/2014/main" id="{075688D9-1321-F489-D8FC-6F4A841B7AB8}"/>
              </a:ext>
            </a:extLst>
          </p:cNvPr>
          <p:cNvSpPr txBox="1"/>
          <p:nvPr/>
        </p:nvSpPr>
        <p:spPr>
          <a:xfrm>
            <a:off x="6907070" y="2535543"/>
            <a:ext cx="3191524" cy="1347164"/>
          </a:xfrm>
          <a:prstGeom prst="rect">
            <a:avLst/>
          </a:prstGeom>
          <a:noFill/>
        </p:spPr>
        <p:txBody>
          <a:bodyPr wrap="square" lIns="0" rtlCol="0">
            <a:spAutoFit/>
          </a:bodyPr>
          <a:lstStyle/>
          <a:p>
            <a:pPr>
              <a:lnSpc>
                <a:spcPts val="2500"/>
              </a:lnSpc>
            </a:pPr>
            <a:r>
              <a:rPr lang="en-AU" dirty="0"/>
              <a:t>SEs / </a:t>
            </a:r>
            <a:r>
              <a:rPr lang="en-AU" dirty="0" err="1"/>
              <a:t>NFPs</a:t>
            </a:r>
            <a:r>
              <a:rPr lang="en-AU" dirty="0"/>
              <a:t> produce direct and indirect benefits to society (</a:t>
            </a:r>
            <a:r>
              <a:rPr lang="en-AU" dirty="0" err="1"/>
              <a:t>eg</a:t>
            </a:r>
            <a:r>
              <a:rPr lang="en-AU" dirty="0"/>
              <a:t> employment, less stress on welfare / health systems)</a:t>
            </a:r>
          </a:p>
        </p:txBody>
      </p:sp>
      <p:sp>
        <p:nvSpPr>
          <p:cNvPr id="82" name="TextBox 81">
            <a:extLst>
              <a:ext uri="{FF2B5EF4-FFF2-40B4-BE49-F238E27FC236}">
                <a16:creationId xmlns:a16="http://schemas.microsoft.com/office/drawing/2014/main" id="{51542B10-E2AA-00B1-1D65-F5E623A4E2AE}"/>
              </a:ext>
            </a:extLst>
          </p:cNvPr>
          <p:cNvSpPr txBox="1"/>
          <p:nvPr/>
        </p:nvSpPr>
        <p:spPr>
          <a:xfrm>
            <a:off x="3720089" y="4009135"/>
            <a:ext cx="2302759" cy="1667764"/>
          </a:xfrm>
          <a:prstGeom prst="rect">
            <a:avLst/>
          </a:prstGeom>
          <a:noFill/>
        </p:spPr>
        <p:txBody>
          <a:bodyPr wrap="square" lIns="0" rtlCol="0">
            <a:spAutoFit/>
          </a:bodyPr>
          <a:lstStyle/>
          <a:p>
            <a:pPr>
              <a:lnSpc>
                <a:spcPts val="2500"/>
              </a:lnSpc>
            </a:pPr>
            <a:r>
              <a:rPr lang="en-AU" dirty="0"/>
              <a:t>Outcomes focused investment / schemes (such as PBO/</a:t>
            </a:r>
            <a:r>
              <a:rPr lang="en-AU" dirty="0" err="1"/>
              <a:t>SIBs</a:t>
            </a:r>
            <a:r>
              <a:rPr lang="en-AU" dirty="0"/>
              <a:t>) redirect the positive cost into </a:t>
            </a:r>
            <a:r>
              <a:rPr lang="en-AU" dirty="0" err="1"/>
              <a:t>NFP</a:t>
            </a:r>
            <a:r>
              <a:rPr lang="en-AU" dirty="0"/>
              <a:t> entity.</a:t>
            </a:r>
          </a:p>
        </p:txBody>
      </p:sp>
      <p:sp>
        <p:nvSpPr>
          <p:cNvPr id="83" name="Arc 82">
            <a:extLst>
              <a:ext uri="{FF2B5EF4-FFF2-40B4-BE49-F238E27FC236}">
                <a16:creationId xmlns:a16="http://schemas.microsoft.com/office/drawing/2014/main" id="{A485EAFD-2F83-E76D-5CF2-5D71DBD43A9E}"/>
              </a:ext>
            </a:extLst>
          </p:cNvPr>
          <p:cNvSpPr/>
          <p:nvPr/>
        </p:nvSpPr>
        <p:spPr>
          <a:xfrm>
            <a:off x="4692381" y="1548932"/>
            <a:ext cx="3960000" cy="3960000"/>
          </a:xfrm>
          <a:prstGeom prst="arc">
            <a:avLst>
              <a:gd name="adj1" fmla="val 13794736"/>
              <a:gd name="adj2" fmla="val 19249793"/>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4" name="Arc 83">
            <a:extLst>
              <a:ext uri="{FF2B5EF4-FFF2-40B4-BE49-F238E27FC236}">
                <a16:creationId xmlns:a16="http://schemas.microsoft.com/office/drawing/2014/main" id="{D5237B0F-2EA1-F56B-BA66-916E2F135EB1}"/>
              </a:ext>
            </a:extLst>
          </p:cNvPr>
          <p:cNvSpPr/>
          <p:nvPr/>
        </p:nvSpPr>
        <p:spPr>
          <a:xfrm>
            <a:off x="4694749" y="1529933"/>
            <a:ext cx="3960000" cy="3960000"/>
          </a:xfrm>
          <a:prstGeom prst="arc">
            <a:avLst>
              <a:gd name="adj1" fmla="val 1115209"/>
              <a:gd name="adj2" fmla="val 6371992"/>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45" name="Group 44">
            <a:extLst>
              <a:ext uri="{FF2B5EF4-FFF2-40B4-BE49-F238E27FC236}">
                <a16:creationId xmlns:a16="http://schemas.microsoft.com/office/drawing/2014/main" id="{7AE8B72E-1EF6-0B9A-30A2-2872B934D6F1}"/>
              </a:ext>
            </a:extLst>
          </p:cNvPr>
          <p:cNvGrpSpPr/>
          <p:nvPr/>
        </p:nvGrpSpPr>
        <p:grpSpPr>
          <a:xfrm>
            <a:off x="3696379" y="2142772"/>
            <a:ext cx="1543890" cy="1457236"/>
            <a:chOff x="-469712" y="3433746"/>
            <a:chExt cx="1543890" cy="1457236"/>
          </a:xfrm>
        </p:grpSpPr>
        <p:sp>
          <p:nvSpPr>
            <p:cNvPr id="11" name="Freeform: Shape 10">
              <a:extLst>
                <a:ext uri="{FF2B5EF4-FFF2-40B4-BE49-F238E27FC236}">
                  <a16:creationId xmlns:a16="http://schemas.microsoft.com/office/drawing/2014/main" id="{99867BBD-1B64-DEB8-9E66-ADC22CE851DE}"/>
                </a:ext>
              </a:extLst>
            </p:cNvPr>
            <p:cNvSpPr/>
            <p:nvPr/>
          </p:nvSpPr>
          <p:spPr>
            <a:xfrm>
              <a:off x="-469712" y="4112578"/>
              <a:ext cx="1543890" cy="778404"/>
            </a:xfrm>
            <a:custGeom>
              <a:avLst/>
              <a:gdLst>
                <a:gd name="connsiteX0" fmla="*/ 1 w 1543890"/>
                <a:gd name="connsiteY0" fmla="*/ 0 h 778404"/>
                <a:gd name="connsiteX1" fmla="*/ 1543889 w 1543890"/>
                <a:gd name="connsiteY1" fmla="*/ 0 h 778404"/>
                <a:gd name="connsiteX2" fmla="*/ 782566 w 1543890"/>
                <a:gd name="connsiteY2" fmla="*/ 778333 h 778404"/>
                <a:gd name="connsiteX3" fmla="*/ 1 w 1543890"/>
                <a:gd name="connsiteY3" fmla="*/ 0 h 778404"/>
              </a:gdLst>
              <a:ahLst/>
              <a:cxnLst>
                <a:cxn ang="0">
                  <a:pos x="connsiteX0" y="connsiteY0"/>
                </a:cxn>
                <a:cxn ang="0">
                  <a:pos x="connsiteX1" y="connsiteY1"/>
                </a:cxn>
                <a:cxn ang="0">
                  <a:pos x="connsiteX2" y="connsiteY2"/>
                </a:cxn>
                <a:cxn ang="0">
                  <a:pos x="connsiteX3" y="connsiteY3"/>
                </a:cxn>
              </a:cxnLst>
              <a:rect l="l" t="t" r="r" b="b"/>
              <a:pathLst>
                <a:path w="1543890" h="778404">
                  <a:moveTo>
                    <a:pt x="1" y="0"/>
                  </a:moveTo>
                  <a:lnTo>
                    <a:pt x="1543889" y="0"/>
                  </a:lnTo>
                  <a:cubicBezTo>
                    <a:pt x="1544786" y="423936"/>
                    <a:pt x="1200261" y="772606"/>
                    <a:pt x="782566" y="778333"/>
                  </a:cubicBezTo>
                  <a:cubicBezTo>
                    <a:pt x="356964" y="784146"/>
                    <a:pt x="-811" y="432056"/>
                    <a:pt x="1" y="0"/>
                  </a:cubicBezTo>
                  <a:close/>
                </a:path>
              </a:pathLst>
            </a:custGeom>
            <a:solidFill>
              <a:schemeClr val="bg1"/>
            </a:solidFill>
            <a:ln w="19050" cap="rnd">
              <a:solidFill>
                <a:srgbClr val="403C3D"/>
              </a:solidFill>
              <a:prstDash val="solid"/>
              <a:round/>
            </a:ln>
            <a:effectLst>
              <a:outerShdw blurRad="101600" dist="88900" dir="5400000" algn="t" rotWithShape="0">
                <a:schemeClr val="tx1">
                  <a:lumMod val="65000"/>
                  <a:lumOff val="35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p>
          </p:txBody>
        </p:sp>
        <p:sp>
          <p:nvSpPr>
            <p:cNvPr id="12" name="Freeform: Shape 11">
              <a:extLst>
                <a:ext uri="{FF2B5EF4-FFF2-40B4-BE49-F238E27FC236}">
                  <a16:creationId xmlns:a16="http://schemas.microsoft.com/office/drawing/2014/main" id="{E8F8E4D2-7214-57CB-CAB2-0E6C16E60933}"/>
                </a:ext>
              </a:extLst>
            </p:cNvPr>
            <p:cNvSpPr/>
            <p:nvPr/>
          </p:nvSpPr>
          <p:spPr>
            <a:xfrm>
              <a:off x="-285374" y="4112578"/>
              <a:ext cx="505591" cy="545910"/>
            </a:xfrm>
            <a:custGeom>
              <a:avLst/>
              <a:gdLst>
                <a:gd name="connsiteX0" fmla="*/ 253746 w 505591"/>
                <a:gd name="connsiteY0" fmla="*/ 0 h 545910"/>
                <a:gd name="connsiteX1" fmla="*/ 415345 w 505591"/>
                <a:gd name="connsiteY1" fmla="*/ 161599 h 545910"/>
                <a:gd name="connsiteX2" fmla="*/ 272850 w 505591"/>
                <a:gd name="connsiteY2" fmla="*/ 304093 h 545910"/>
                <a:gd name="connsiteX3" fmla="*/ 504628 w 505591"/>
                <a:gd name="connsiteY3" fmla="*/ 374272 h 545910"/>
                <a:gd name="connsiteX4" fmla="*/ 255840 w 505591"/>
                <a:gd name="connsiteY4" fmla="*/ 540145 h 545910"/>
                <a:gd name="connsiteX5" fmla="*/ 0 w 505591"/>
                <a:gd name="connsiteY5" fmla="*/ 502406 h 5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91" h="545910">
                  <a:moveTo>
                    <a:pt x="253746" y="0"/>
                  </a:moveTo>
                  <a:cubicBezTo>
                    <a:pt x="332301" y="41671"/>
                    <a:pt x="422012" y="101379"/>
                    <a:pt x="415345" y="161599"/>
                  </a:cubicBezTo>
                  <a:cubicBezTo>
                    <a:pt x="407395" y="233829"/>
                    <a:pt x="265414" y="265072"/>
                    <a:pt x="272850" y="304093"/>
                  </a:cubicBezTo>
                  <a:cubicBezTo>
                    <a:pt x="281783" y="350893"/>
                    <a:pt x="488943" y="320762"/>
                    <a:pt x="504628" y="374272"/>
                  </a:cubicBezTo>
                  <a:cubicBezTo>
                    <a:pt x="517877" y="419405"/>
                    <a:pt x="392479" y="516424"/>
                    <a:pt x="255840" y="540145"/>
                  </a:cubicBezTo>
                  <a:cubicBezTo>
                    <a:pt x="142409" y="559848"/>
                    <a:pt x="47527" y="524502"/>
                    <a:pt x="0" y="502406"/>
                  </a:cubicBezTo>
                </a:path>
              </a:pathLst>
            </a:custGeom>
            <a:noFill/>
            <a:ln w="19050" cap="rnd">
              <a:solidFill>
                <a:srgbClr val="403C3D"/>
              </a:solidFill>
              <a:prstDash val="solid"/>
              <a:round/>
            </a:ln>
          </p:spPr>
          <p:txBody>
            <a:bodyPr rtlCol="0" anchor="ctr"/>
            <a:lstStyle/>
            <a:p>
              <a:endParaRPr lang="en-AU"/>
            </a:p>
          </p:txBody>
        </p:sp>
        <p:sp>
          <p:nvSpPr>
            <p:cNvPr id="13" name="Freeform: Shape 12">
              <a:extLst>
                <a:ext uri="{FF2B5EF4-FFF2-40B4-BE49-F238E27FC236}">
                  <a16:creationId xmlns:a16="http://schemas.microsoft.com/office/drawing/2014/main" id="{C06B747A-6429-119D-7D2E-14D100D143C6}"/>
                </a:ext>
              </a:extLst>
            </p:cNvPr>
            <p:cNvSpPr/>
            <p:nvPr/>
          </p:nvSpPr>
          <p:spPr>
            <a:xfrm>
              <a:off x="360109" y="4112578"/>
              <a:ext cx="202536" cy="329991"/>
            </a:xfrm>
            <a:custGeom>
              <a:avLst/>
              <a:gdLst>
                <a:gd name="connsiteX0" fmla="*/ 120754 w 202536"/>
                <a:gd name="connsiteY0" fmla="*/ 0 h 329991"/>
                <a:gd name="connsiteX1" fmla="*/ 5913 w 202536"/>
                <a:gd name="connsiteY1" fmla="*/ 238189 h 329991"/>
                <a:gd name="connsiteX2" fmla="*/ 101607 w 202536"/>
                <a:gd name="connsiteY2" fmla="*/ 329609 h 329991"/>
                <a:gd name="connsiteX3" fmla="*/ 180291 w 202536"/>
                <a:gd name="connsiteY3" fmla="*/ 193526 h 329991"/>
                <a:gd name="connsiteX4" fmla="*/ 201575 w 202536"/>
                <a:gd name="connsiteY4" fmla="*/ 0 h 32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36" h="329991">
                  <a:moveTo>
                    <a:pt x="120754" y="0"/>
                  </a:moveTo>
                  <a:cubicBezTo>
                    <a:pt x="28607" y="69238"/>
                    <a:pt x="-17167" y="163138"/>
                    <a:pt x="5913" y="238189"/>
                  </a:cubicBezTo>
                  <a:cubicBezTo>
                    <a:pt x="20059" y="284177"/>
                    <a:pt x="63654" y="334909"/>
                    <a:pt x="101607" y="329609"/>
                  </a:cubicBezTo>
                  <a:cubicBezTo>
                    <a:pt x="143064" y="323839"/>
                    <a:pt x="163237" y="253147"/>
                    <a:pt x="180291" y="193526"/>
                  </a:cubicBezTo>
                  <a:cubicBezTo>
                    <a:pt x="203114" y="113602"/>
                    <a:pt x="204097" y="44492"/>
                    <a:pt x="201575" y="0"/>
                  </a:cubicBezTo>
                </a:path>
              </a:pathLst>
            </a:custGeom>
            <a:noFill/>
            <a:ln w="19050" cap="rnd">
              <a:solidFill>
                <a:srgbClr val="403C3D"/>
              </a:solidFill>
              <a:prstDash val="solid"/>
              <a:round/>
            </a:ln>
          </p:spPr>
          <p:txBody>
            <a:bodyPr rtlCol="0" anchor="ctr"/>
            <a:lstStyle/>
            <a:p>
              <a:endParaRPr lang="en-AU"/>
            </a:p>
          </p:txBody>
        </p:sp>
        <p:sp>
          <p:nvSpPr>
            <p:cNvPr id="14" name="Freeform: Shape 13">
              <a:extLst>
                <a:ext uri="{FF2B5EF4-FFF2-40B4-BE49-F238E27FC236}">
                  <a16:creationId xmlns:a16="http://schemas.microsoft.com/office/drawing/2014/main" id="{75304E3F-552E-A487-82F7-17734A66E749}"/>
                </a:ext>
              </a:extLst>
            </p:cNvPr>
            <p:cNvSpPr/>
            <p:nvPr/>
          </p:nvSpPr>
          <p:spPr>
            <a:xfrm>
              <a:off x="399554" y="4445217"/>
              <a:ext cx="530049" cy="427102"/>
            </a:xfrm>
            <a:custGeom>
              <a:avLst/>
              <a:gdLst>
                <a:gd name="connsiteX0" fmla="*/ 475285 w 530049"/>
                <a:gd name="connsiteY0" fmla="*/ 187375 h 427102"/>
                <a:gd name="connsiteX1" fmla="*/ 519392 w 530049"/>
                <a:gd name="connsiteY1" fmla="*/ 7569 h 427102"/>
                <a:gd name="connsiteX2" fmla="*/ 364161 w 530049"/>
                <a:gd name="connsiteY2" fmla="*/ 54369 h 427102"/>
                <a:gd name="connsiteX3" fmla="*/ 196151 w 530049"/>
                <a:gd name="connsiteY3" fmla="*/ 192589 h 427102"/>
                <a:gd name="connsiteX4" fmla="*/ 145120 w 530049"/>
                <a:gd name="connsiteY4" fmla="*/ 107537 h 427102"/>
                <a:gd name="connsiteX5" fmla="*/ 6900 w 530049"/>
                <a:gd name="connsiteY5" fmla="*/ 224516 h 427102"/>
                <a:gd name="connsiteX6" fmla="*/ 69855 w 530049"/>
                <a:gd name="connsiteY6" fmla="*/ 427102 h 42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049" h="427102">
                  <a:moveTo>
                    <a:pt x="475285" y="187375"/>
                  </a:moveTo>
                  <a:cubicBezTo>
                    <a:pt x="523153" y="104033"/>
                    <a:pt x="544608" y="30093"/>
                    <a:pt x="519392" y="7569"/>
                  </a:cubicBezTo>
                  <a:cubicBezTo>
                    <a:pt x="484815" y="-23289"/>
                    <a:pt x="370999" y="49882"/>
                    <a:pt x="364161" y="54369"/>
                  </a:cubicBezTo>
                  <a:cubicBezTo>
                    <a:pt x="263723" y="119932"/>
                    <a:pt x="231583" y="203488"/>
                    <a:pt x="196151" y="192589"/>
                  </a:cubicBezTo>
                  <a:cubicBezTo>
                    <a:pt x="166319" y="183400"/>
                    <a:pt x="178842" y="120958"/>
                    <a:pt x="145120" y="107537"/>
                  </a:cubicBezTo>
                  <a:cubicBezTo>
                    <a:pt x="106056" y="91980"/>
                    <a:pt x="29338" y="151816"/>
                    <a:pt x="6900" y="224516"/>
                  </a:cubicBezTo>
                  <a:cubicBezTo>
                    <a:pt x="-25241" y="328545"/>
                    <a:pt x="65069" y="422273"/>
                    <a:pt x="69855" y="427102"/>
                  </a:cubicBezTo>
                </a:path>
              </a:pathLst>
            </a:custGeom>
            <a:noFill/>
            <a:ln w="19050" cap="rnd">
              <a:solidFill>
                <a:srgbClr val="403C3D"/>
              </a:solidFill>
              <a:prstDash val="solid"/>
              <a:round/>
            </a:ln>
          </p:spPr>
          <p:txBody>
            <a:bodyPr rtlCol="0" anchor="ctr"/>
            <a:lstStyle/>
            <a:p>
              <a:endParaRPr lang="en-AU"/>
            </a:p>
          </p:txBody>
        </p:sp>
        <p:pic>
          <p:nvPicPr>
            <p:cNvPr id="43" name="Graphic 42">
              <a:extLst>
                <a:ext uri="{FF2B5EF4-FFF2-40B4-BE49-F238E27FC236}">
                  <a16:creationId xmlns:a16="http://schemas.microsoft.com/office/drawing/2014/main" id="{68A140A9-F79C-48A1-D836-1D43C12E2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518" y="3433746"/>
              <a:ext cx="685975" cy="685975"/>
            </a:xfrm>
            <a:prstGeom prst="rect">
              <a:avLst/>
            </a:prstGeom>
          </p:spPr>
        </p:pic>
        <p:pic>
          <p:nvPicPr>
            <p:cNvPr id="44" name="Graphic 43">
              <a:extLst>
                <a:ext uri="{FF2B5EF4-FFF2-40B4-BE49-F238E27FC236}">
                  <a16:creationId xmlns:a16="http://schemas.microsoft.com/office/drawing/2014/main" id="{C82B102E-13D2-766E-7978-08D89E7363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072" y="3443255"/>
              <a:ext cx="671720" cy="671720"/>
            </a:xfrm>
            <a:prstGeom prst="rect">
              <a:avLst/>
            </a:prstGeom>
          </p:spPr>
        </p:pic>
      </p:grpSp>
    </p:spTree>
    <p:extLst>
      <p:ext uri="{BB962C8B-B14F-4D97-AF65-F5344CB8AC3E}">
        <p14:creationId xmlns:p14="http://schemas.microsoft.com/office/powerpoint/2010/main" val="764358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igh-rise conference room">
            <a:extLst>
              <a:ext uri="{FF2B5EF4-FFF2-40B4-BE49-F238E27FC236}">
                <a16:creationId xmlns:a16="http://schemas.microsoft.com/office/drawing/2014/main" id="{B332B3B2-B106-DA2B-329E-FCFD31015289}"/>
              </a:ext>
            </a:extLst>
          </p:cNvPr>
          <p:cNvPicPr>
            <a:picLocks noChangeAspect="1"/>
          </p:cNvPicPr>
          <p:nvPr/>
        </p:nvPicPr>
        <p:blipFill rotWithShape="1">
          <a:blip r:embed="rId2"/>
          <a:srcRect l="10478"/>
          <a:stretch/>
        </p:blipFill>
        <p:spPr>
          <a:xfrm>
            <a:off x="3981093" y="-4184"/>
            <a:ext cx="8272032" cy="6129519"/>
          </a:xfrm>
          <a:prstGeom prst="rect">
            <a:avLst/>
          </a:prstGeom>
        </p:spPr>
      </p:pic>
      <p:sp>
        <p:nvSpPr>
          <p:cNvPr id="8" name="Text Placeholder 7">
            <a:extLst>
              <a:ext uri="{FF2B5EF4-FFF2-40B4-BE49-F238E27FC236}">
                <a16:creationId xmlns:a16="http://schemas.microsoft.com/office/drawing/2014/main" id="{FC602DFD-B9EB-EF6E-A857-4DFAD16C2B56}"/>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a:bodyPr>
          <a:lstStyle/>
          <a:p>
            <a:r>
              <a:rPr lang="en-US" dirty="0"/>
              <a:t>Directors’ duties and good governance</a:t>
            </a:r>
          </a:p>
        </p:txBody>
      </p:sp>
      <p:sp>
        <p:nvSpPr>
          <p:cNvPr id="4" name="Subtitle 3">
            <a:extLst>
              <a:ext uri="{FF2B5EF4-FFF2-40B4-BE49-F238E27FC236}">
                <a16:creationId xmlns:a16="http://schemas.microsoft.com/office/drawing/2014/main" id="{FEF4DEDF-8EE6-E8A0-A5D2-63777AD8B6A1}"/>
              </a:ext>
            </a:extLst>
          </p:cNvPr>
          <p:cNvSpPr>
            <a:spLocks noGrp="1"/>
          </p:cNvSpPr>
          <p:nvPr>
            <p:ph type="subTitle" idx="1"/>
          </p:nvPr>
        </p:nvSpPr>
        <p:spPr/>
        <p:txBody>
          <a:bodyPr/>
          <a:lstStyle/>
          <a:p>
            <a:r>
              <a:rPr lang="en-AU" dirty="0"/>
              <a:t>Governance framework, directors' duties and managing conflicts</a:t>
            </a:r>
          </a:p>
          <a:p>
            <a:endParaRPr lang="en-AU" dirty="0"/>
          </a:p>
        </p:txBody>
      </p:sp>
      <p:sp>
        <p:nvSpPr>
          <p:cNvPr id="7" name="Text Placeholder 6">
            <a:extLst>
              <a:ext uri="{FF2B5EF4-FFF2-40B4-BE49-F238E27FC236}">
                <a16:creationId xmlns:a16="http://schemas.microsoft.com/office/drawing/2014/main" id="{58CA1F9F-86A1-958A-DA99-A4594C234025}"/>
              </a:ext>
            </a:extLst>
          </p:cNvPr>
          <p:cNvSpPr>
            <a:spLocks noGrp="1"/>
          </p:cNvSpPr>
          <p:nvPr>
            <p:ph type="body" sz="quarter" idx="12"/>
          </p:nvPr>
        </p:nvSpPr>
        <p:spPr/>
        <p:txBody>
          <a:bodyPr/>
          <a:lstStyle/>
          <a:p>
            <a:r>
              <a:rPr lang="en-AU" dirty="0"/>
              <a:t>7</a:t>
            </a:r>
          </a:p>
        </p:txBody>
      </p:sp>
      <p:sp>
        <p:nvSpPr>
          <p:cNvPr id="6" name="Subtitle 4">
            <a:extLst>
              <a:ext uri="{FF2B5EF4-FFF2-40B4-BE49-F238E27FC236}">
                <a16:creationId xmlns:a16="http://schemas.microsoft.com/office/drawing/2014/main" id="{CE538FDC-88D1-F7FA-06C1-570AE9E60CE3}"/>
              </a:ext>
            </a:extLst>
          </p:cNvPr>
          <p:cNvSpPr txBox="1">
            <a:spLocks/>
          </p:cNvSpPr>
          <p:nvPr/>
        </p:nvSpPr>
        <p:spPr>
          <a:xfrm>
            <a:off x="677545" y="2545021"/>
            <a:ext cx="3397348" cy="104804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None/>
              <a:defRPr sz="2400" b="0" i="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buClr>
              <a:buSzPct val="100000"/>
              <a:buFont typeface="System Font Regular"/>
              <a:buNone/>
              <a:defRPr sz="20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1">
                  <a:lumMod val="65000"/>
                  <a:lumOff val="35000"/>
                </a:schemeClr>
              </a:buClr>
              <a:buSzPct val="100000"/>
              <a:buFont typeface="System Font Regular"/>
              <a:buNone/>
              <a:defRPr sz="18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1"/>
              </a:buClr>
              <a:buSzPct val="100000"/>
              <a:buFontTx/>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1">
                  <a:lumMod val="50000"/>
                  <a:lumOff val="50000"/>
                </a:schemeClr>
              </a:buClr>
              <a:buFont typeface="System Font Regular"/>
              <a:buNone/>
              <a:defRPr sz="16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tx2">
                  <a:lumMod val="20000"/>
                  <a:lumOff val="80000"/>
                </a:schemeClr>
              </a:solidFill>
            </a:endParaRPr>
          </a:p>
        </p:txBody>
      </p:sp>
    </p:spTree>
    <p:extLst>
      <p:ext uri="{BB962C8B-B14F-4D97-AF65-F5344CB8AC3E}">
        <p14:creationId xmlns:p14="http://schemas.microsoft.com/office/powerpoint/2010/main" val="104076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p:txBody>
          <a:bodyPr anchor="t">
            <a:normAutofit/>
          </a:bodyPr>
          <a:lstStyle/>
          <a:p>
            <a:r>
              <a:rPr lang="en-AU" dirty="0"/>
              <a:t>Governance framework – what should be on your radar? </a:t>
            </a:r>
          </a:p>
        </p:txBody>
      </p:sp>
      <p:sp>
        <p:nvSpPr>
          <p:cNvPr id="7" name="Rectangle 6">
            <a:extLst>
              <a:ext uri="{FF2B5EF4-FFF2-40B4-BE49-F238E27FC236}">
                <a16:creationId xmlns:a16="http://schemas.microsoft.com/office/drawing/2014/main" id="{179E5873-431F-1234-5906-481B12BCF3AE}"/>
              </a:ext>
            </a:extLst>
          </p:cNvPr>
          <p:cNvSpPr/>
          <p:nvPr/>
        </p:nvSpPr>
        <p:spPr>
          <a:xfrm>
            <a:off x="0" y="908050"/>
            <a:ext cx="12192000" cy="5221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Pie 69">
            <a:extLst>
              <a:ext uri="{FF2B5EF4-FFF2-40B4-BE49-F238E27FC236}">
                <a16:creationId xmlns:a16="http://schemas.microsoft.com/office/drawing/2014/main" id="{52F7B52A-0263-AA64-AC1E-0438344A043F}"/>
              </a:ext>
            </a:extLst>
          </p:cNvPr>
          <p:cNvSpPr/>
          <p:nvPr/>
        </p:nvSpPr>
        <p:spPr>
          <a:xfrm rot="16200000">
            <a:off x="5018831" y="2484347"/>
            <a:ext cx="2160000" cy="2160000"/>
          </a:xfrm>
          <a:prstGeom prst="pie">
            <a:avLst>
              <a:gd name="adj1" fmla="val 10800000"/>
              <a:gd name="adj2" fmla="val 16200000"/>
            </a:avLst>
          </a:prstGeom>
          <a:solidFill>
            <a:schemeClr val="tx2">
              <a:lumMod val="40000"/>
              <a:lumOff val="60000"/>
              <a:alpha val="874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9" name="Pie 68">
            <a:extLst>
              <a:ext uri="{FF2B5EF4-FFF2-40B4-BE49-F238E27FC236}">
                <a16:creationId xmlns:a16="http://schemas.microsoft.com/office/drawing/2014/main" id="{90586980-AFB8-64B8-7569-5576A44F9537}"/>
              </a:ext>
            </a:extLst>
          </p:cNvPr>
          <p:cNvSpPr/>
          <p:nvPr/>
        </p:nvSpPr>
        <p:spPr>
          <a:xfrm rot="10800000">
            <a:off x="5031156" y="2479753"/>
            <a:ext cx="2160000" cy="2160000"/>
          </a:xfrm>
          <a:prstGeom prst="pie">
            <a:avLst>
              <a:gd name="adj1" fmla="val 10800000"/>
              <a:gd name="adj2" fmla="val 16200000"/>
            </a:avLst>
          </a:prstGeom>
          <a:solidFill>
            <a:schemeClr val="accent3">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0" name="Pie 67">
            <a:extLst>
              <a:ext uri="{FF2B5EF4-FFF2-40B4-BE49-F238E27FC236}">
                <a16:creationId xmlns:a16="http://schemas.microsoft.com/office/drawing/2014/main" id="{10EC90D4-15CD-F7D9-A636-5EFDACBD07A6}"/>
              </a:ext>
            </a:extLst>
          </p:cNvPr>
          <p:cNvSpPr/>
          <p:nvPr/>
        </p:nvSpPr>
        <p:spPr>
          <a:xfrm rot="5400000">
            <a:off x="5018831" y="2479753"/>
            <a:ext cx="2160000" cy="2160000"/>
          </a:xfrm>
          <a:prstGeom prst="pie">
            <a:avLst>
              <a:gd name="adj1" fmla="val 10800000"/>
              <a:gd name="adj2" fmla="val 16200000"/>
            </a:avLst>
          </a:prstGeom>
          <a:solidFill>
            <a:schemeClr val="accent2">
              <a:lumMod val="60000"/>
              <a:lumOff val="40000"/>
              <a:alpha val="89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1" name="Pie 49">
            <a:extLst>
              <a:ext uri="{FF2B5EF4-FFF2-40B4-BE49-F238E27FC236}">
                <a16:creationId xmlns:a16="http://schemas.microsoft.com/office/drawing/2014/main" id="{706B1FF1-FE97-DB1C-343D-CE471A9D2818}"/>
              </a:ext>
            </a:extLst>
          </p:cNvPr>
          <p:cNvSpPr/>
          <p:nvPr/>
        </p:nvSpPr>
        <p:spPr>
          <a:xfrm>
            <a:off x="5016000" y="2467274"/>
            <a:ext cx="2160000" cy="2160000"/>
          </a:xfrm>
          <a:prstGeom prst="pie">
            <a:avLst>
              <a:gd name="adj1" fmla="val 10800000"/>
              <a:gd name="adj2" fmla="val 16200000"/>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12" name="Oval 11">
            <a:extLst>
              <a:ext uri="{FF2B5EF4-FFF2-40B4-BE49-F238E27FC236}">
                <a16:creationId xmlns:a16="http://schemas.microsoft.com/office/drawing/2014/main" id="{D64B1F94-8C4D-2286-8340-5620E75AA86A}"/>
              </a:ext>
            </a:extLst>
          </p:cNvPr>
          <p:cNvSpPr/>
          <p:nvPr/>
        </p:nvSpPr>
        <p:spPr>
          <a:xfrm>
            <a:off x="5736000" y="3187275"/>
            <a:ext cx="720000" cy="720000"/>
          </a:xfrm>
          <a:prstGeom prst="ellipse">
            <a:avLst/>
          </a:prstGeom>
          <a:no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a:extLst>
              <a:ext uri="{FF2B5EF4-FFF2-40B4-BE49-F238E27FC236}">
                <a16:creationId xmlns:a16="http://schemas.microsoft.com/office/drawing/2014/main" id="{EA7E5C97-AAA3-28B8-82B5-8843852436F7}"/>
              </a:ext>
            </a:extLst>
          </p:cNvPr>
          <p:cNvSpPr/>
          <p:nvPr/>
        </p:nvSpPr>
        <p:spPr>
          <a:xfrm>
            <a:off x="5016000" y="2467275"/>
            <a:ext cx="2160000" cy="2160000"/>
          </a:xfrm>
          <a:prstGeom prst="ellipse">
            <a:avLst/>
          </a:prstGeom>
          <a:noFill/>
          <a:ln w="476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9C17A593-E172-BE30-9118-96DFAA6BCF54}"/>
              </a:ext>
            </a:extLst>
          </p:cNvPr>
          <p:cNvSpPr/>
          <p:nvPr/>
        </p:nvSpPr>
        <p:spPr>
          <a:xfrm>
            <a:off x="5376000" y="2827275"/>
            <a:ext cx="1440000" cy="1440000"/>
          </a:xfrm>
          <a:prstGeom prst="ellipse">
            <a:avLst/>
          </a:prstGeom>
          <a:no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6" name="Straight Connector 15">
            <a:extLst>
              <a:ext uri="{FF2B5EF4-FFF2-40B4-BE49-F238E27FC236}">
                <a16:creationId xmlns:a16="http://schemas.microsoft.com/office/drawing/2014/main" id="{A62AE08E-7CE5-4D88-83C2-C5A786DFBCF9}"/>
              </a:ext>
            </a:extLst>
          </p:cNvPr>
          <p:cNvCxnSpPr>
            <a:cxnSpLocks/>
          </p:cNvCxnSpPr>
          <p:nvPr/>
        </p:nvCxnSpPr>
        <p:spPr>
          <a:xfrm>
            <a:off x="6101584" y="2467274"/>
            <a:ext cx="0" cy="2160000"/>
          </a:xfrm>
          <a:prstGeom prst="line">
            <a:avLst/>
          </a:prstGeom>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4F07FC-2A86-22C3-33B4-39BCE9D69125}"/>
              </a:ext>
            </a:extLst>
          </p:cNvPr>
          <p:cNvCxnSpPr/>
          <p:nvPr/>
        </p:nvCxnSpPr>
        <p:spPr>
          <a:xfrm rot="5400000">
            <a:off x="6096000" y="2467275"/>
            <a:ext cx="0" cy="2160000"/>
          </a:xfrm>
          <a:prstGeom prst="line">
            <a:avLst/>
          </a:prstGeom>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E87746-2B79-55F9-A548-12CB4E5BA31D}"/>
              </a:ext>
            </a:extLst>
          </p:cNvPr>
          <p:cNvCxnSpPr/>
          <p:nvPr/>
        </p:nvCxnSpPr>
        <p:spPr>
          <a:xfrm rot="5400000">
            <a:off x="2457471" y="1477274"/>
            <a:ext cx="0" cy="4140000"/>
          </a:xfrm>
          <a:prstGeom prst="line">
            <a:avLst/>
          </a:prstGeom>
          <a:solidFill>
            <a:schemeClr val="tx2"/>
          </a:solidFill>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3E3668-F1FD-325E-47B0-BB5F864C0A11}"/>
              </a:ext>
            </a:extLst>
          </p:cNvPr>
          <p:cNvCxnSpPr/>
          <p:nvPr/>
        </p:nvCxnSpPr>
        <p:spPr>
          <a:xfrm rot="5400000">
            <a:off x="9759929" y="1477274"/>
            <a:ext cx="0" cy="4140000"/>
          </a:xfrm>
          <a:prstGeom prst="line">
            <a:avLst/>
          </a:prstGeom>
          <a:solidFill>
            <a:schemeClr val="tx2"/>
          </a:solidFill>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C02B84-8EAB-3ADE-170F-0F112EA75824}"/>
              </a:ext>
            </a:extLst>
          </p:cNvPr>
          <p:cNvCxnSpPr>
            <a:cxnSpLocks/>
          </p:cNvCxnSpPr>
          <p:nvPr/>
        </p:nvCxnSpPr>
        <p:spPr>
          <a:xfrm rot="10800000">
            <a:off x="6101584" y="1297357"/>
            <a:ext cx="0" cy="108000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40E2F6-E379-F678-A173-D734A53541A3}"/>
              </a:ext>
            </a:extLst>
          </p:cNvPr>
          <p:cNvCxnSpPr>
            <a:cxnSpLocks/>
          </p:cNvCxnSpPr>
          <p:nvPr/>
        </p:nvCxnSpPr>
        <p:spPr>
          <a:xfrm rot="10800000">
            <a:off x="6101585" y="4744500"/>
            <a:ext cx="0" cy="108000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3275D78-73EA-ABAB-5E2E-FEB59BB054E8}"/>
              </a:ext>
            </a:extLst>
          </p:cNvPr>
          <p:cNvSpPr txBox="1"/>
          <p:nvPr/>
        </p:nvSpPr>
        <p:spPr>
          <a:xfrm>
            <a:off x="390845" y="3029712"/>
            <a:ext cx="4150855" cy="400110"/>
          </a:xfrm>
          <a:prstGeom prst="rect">
            <a:avLst/>
          </a:prstGeom>
          <a:solidFill>
            <a:schemeClr val="accent1">
              <a:lumMod val="75000"/>
            </a:schemeClr>
          </a:solidFill>
        </p:spPr>
        <p:txBody>
          <a:bodyPr wrap="square" lIns="216000" rIns="108000" rtlCol="0" anchor="b">
            <a:spAutoFit/>
          </a:bodyPr>
          <a:lstStyle/>
          <a:p>
            <a:pPr eaLnBrk="0" hangingPunct="0"/>
            <a:r>
              <a:rPr lang="en-AU" sz="2000" b="1" kern="0" dirty="0">
                <a:solidFill>
                  <a:schemeClr val="bg1"/>
                </a:solidFill>
                <a:latin typeface="Arial" pitchFamily="34" charset="0"/>
                <a:ea typeface="+mj-ea"/>
                <a:cs typeface="Arial" pitchFamily="34" charset="0"/>
              </a:rPr>
              <a:t>YOUR ORGANISATION</a:t>
            </a:r>
          </a:p>
        </p:txBody>
      </p:sp>
      <p:sp>
        <p:nvSpPr>
          <p:cNvPr id="23" name="TextBox 22">
            <a:extLst>
              <a:ext uri="{FF2B5EF4-FFF2-40B4-BE49-F238E27FC236}">
                <a16:creationId xmlns:a16="http://schemas.microsoft.com/office/drawing/2014/main" id="{AC6E91ED-7056-2C31-F866-C2DAD37D7A4C}"/>
              </a:ext>
            </a:extLst>
          </p:cNvPr>
          <p:cNvSpPr txBox="1"/>
          <p:nvPr/>
        </p:nvSpPr>
        <p:spPr>
          <a:xfrm>
            <a:off x="7689929" y="3029712"/>
            <a:ext cx="4136626" cy="400110"/>
          </a:xfrm>
          <a:prstGeom prst="rect">
            <a:avLst/>
          </a:prstGeom>
          <a:solidFill>
            <a:schemeClr val="accent2">
              <a:lumMod val="75000"/>
            </a:schemeClr>
          </a:solidFill>
        </p:spPr>
        <p:txBody>
          <a:bodyPr wrap="square" lIns="180000" rIns="0" rtlCol="0" anchor="b">
            <a:spAutoFit/>
          </a:bodyPr>
          <a:lstStyle/>
          <a:p>
            <a:pPr eaLnBrk="0" hangingPunct="0"/>
            <a:r>
              <a:rPr lang="en-AU" sz="2000" b="1" kern="0" dirty="0">
                <a:solidFill>
                  <a:schemeClr val="bg1"/>
                </a:solidFill>
                <a:latin typeface="Arial" pitchFamily="34" charset="0"/>
                <a:ea typeface="+mj-ea"/>
                <a:cs typeface="Arial" pitchFamily="34" charset="0"/>
              </a:rPr>
              <a:t>YOUR ASSETS</a:t>
            </a:r>
          </a:p>
        </p:txBody>
      </p:sp>
      <p:sp>
        <p:nvSpPr>
          <p:cNvPr id="24" name="TextBox 23">
            <a:extLst>
              <a:ext uri="{FF2B5EF4-FFF2-40B4-BE49-F238E27FC236}">
                <a16:creationId xmlns:a16="http://schemas.microsoft.com/office/drawing/2014/main" id="{8BF0760B-0AEB-F452-7E58-30D3C6E6D0B5}"/>
              </a:ext>
            </a:extLst>
          </p:cNvPr>
          <p:cNvSpPr txBox="1"/>
          <p:nvPr/>
        </p:nvSpPr>
        <p:spPr>
          <a:xfrm>
            <a:off x="390845" y="3662453"/>
            <a:ext cx="4150855" cy="400110"/>
          </a:xfrm>
          <a:prstGeom prst="rect">
            <a:avLst/>
          </a:prstGeom>
          <a:solidFill>
            <a:schemeClr val="tx2">
              <a:lumMod val="60000"/>
              <a:lumOff val="40000"/>
            </a:schemeClr>
          </a:solidFill>
        </p:spPr>
        <p:txBody>
          <a:bodyPr wrap="square" lIns="216000" rIns="108000" rtlCol="0" anchor="b">
            <a:spAutoFit/>
          </a:bodyPr>
          <a:lstStyle/>
          <a:p>
            <a:pPr eaLnBrk="0" hangingPunct="0"/>
            <a:r>
              <a:rPr lang="en-AU" sz="2000" b="1" kern="0" dirty="0">
                <a:solidFill>
                  <a:schemeClr val="bg1"/>
                </a:solidFill>
                <a:latin typeface="Arial" pitchFamily="34" charset="0"/>
                <a:ea typeface="+mj-ea"/>
                <a:cs typeface="Arial" pitchFamily="34" charset="0"/>
              </a:rPr>
              <a:t>YOUR REPORTING</a:t>
            </a:r>
          </a:p>
        </p:txBody>
      </p:sp>
      <p:sp>
        <p:nvSpPr>
          <p:cNvPr id="25" name="TextBox 24">
            <a:extLst>
              <a:ext uri="{FF2B5EF4-FFF2-40B4-BE49-F238E27FC236}">
                <a16:creationId xmlns:a16="http://schemas.microsoft.com/office/drawing/2014/main" id="{F093D367-9BD3-757A-22BE-F65658470AF4}"/>
              </a:ext>
            </a:extLst>
          </p:cNvPr>
          <p:cNvSpPr txBox="1"/>
          <p:nvPr/>
        </p:nvSpPr>
        <p:spPr>
          <a:xfrm>
            <a:off x="7689930" y="3662453"/>
            <a:ext cx="4136626" cy="400110"/>
          </a:xfrm>
          <a:prstGeom prst="rect">
            <a:avLst/>
          </a:prstGeom>
          <a:solidFill>
            <a:schemeClr val="accent3">
              <a:lumMod val="75000"/>
            </a:schemeClr>
          </a:solidFill>
        </p:spPr>
        <p:txBody>
          <a:bodyPr wrap="square" lIns="180000" rIns="0" rtlCol="0" anchor="b">
            <a:spAutoFit/>
          </a:bodyPr>
          <a:lstStyle/>
          <a:p>
            <a:pPr eaLnBrk="0" hangingPunct="0"/>
            <a:r>
              <a:rPr lang="en-AU" sz="2000" b="1" kern="0" dirty="0">
                <a:solidFill>
                  <a:schemeClr val="bg1"/>
                </a:solidFill>
                <a:latin typeface="Arial" pitchFamily="34" charset="0"/>
                <a:ea typeface="+mj-ea"/>
                <a:cs typeface="Arial" pitchFamily="34" charset="0"/>
              </a:rPr>
              <a:t>YOUR RISKS</a:t>
            </a:r>
          </a:p>
        </p:txBody>
      </p:sp>
      <p:sp>
        <p:nvSpPr>
          <p:cNvPr id="26" name="TextBox 25">
            <a:extLst>
              <a:ext uri="{FF2B5EF4-FFF2-40B4-BE49-F238E27FC236}">
                <a16:creationId xmlns:a16="http://schemas.microsoft.com/office/drawing/2014/main" id="{D687F3DC-0A8B-839D-FEDC-89F71D3C015F}"/>
              </a:ext>
            </a:extLst>
          </p:cNvPr>
          <p:cNvSpPr txBox="1"/>
          <p:nvPr/>
        </p:nvSpPr>
        <p:spPr>
          <a:xfrm>
            <a:off x="1479870" y="1620419"/>
            <a:ext cx="3158878" cy="1092607"/>
          </a:xfrm>
          <a:prstGeom prst="rect">
            <a:avLst/>
          </a:prstGeom>
        </p:spPr>
        <p:txBody>
          <a:bodyPr wrap="none" lIns="0" rtlCol="0" anchor="t" anchorCtr="0">
            <a:spAutoFit/>
          </a:bodyPr>
          <a:lstStyle/>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Organisational structure</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Governance</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Strategy</a:t>
            </a:r>
          </a:p>
        </p:txBody>
      </p:sp>
      <p:sp>
        <p:nvSpPr>
          <p:cNvPr id="27" name="TextBox 26">
            <a:extLst>
              <a:ext uri="{FF2B5EF4-FFF2-40B4-BE49-F238E27FC236}">
                <a16:creationId xmlns:a16="http://schemas.microsoft.com/office/drawing/2014/main" id="{A8E61BE4-6379-99DA-47DC-B2EFBA01257A}"/>
              </a:ext>
            </a:extLst>
          </p:cNvPr>
          <p:cNvSpPr txBox="1"/>
          <p:nvPr/>
        </p:nvSpPr>
        <p:spPr>
          <a:xfrm>
            <a:off x="1479870" y="4324529"/>
            <a:ext cx="1794722" cy="1092607"/>
          </a:xfrm>
          <a:prstGeom prst="rect">
            <a:avLst/>
          </a:prstGeom>
        </p:spPr>
        <p:txBody>
          <a:bodyPr wrap="none" lIns="0" rtlCol="0" anchor="t" anchorCtr="0">
            <a:spAutoFit/>
          </a:bodyPr>
          <a:lstStyle/>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Compliance</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Obligations</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Tax</a:t>
            </a:r>
          </a:p>
        </p:txBody>
      </p:sp>
      <p:sp>
        <p:nvSpPr>
          <p:cNvPr id="28" name="TextBox 27">
            <a:extLst>
              <a:ext uri="{FF2B5EF4-FFF2-40B4-BE49-F238E27FC236}">
                <a16:creationId xmlns:a16="http://schemas.microsoft.com/office/drawing/2014/main" id="{C8C64501-F16A-EBA9-408D-9809D0E5C7B1}"/>
              </a:ext>
            </a:extLst>
          </p:cNvPr>
          <p:cNvSpPr txBox="1"/>
          <p:nvPr/>
        </p:nvSpPr>
        <p:spPr>
          <a:xfrm>
            <a:off x="7696143" y="1620419"/>
            <a:ext cx="1406795" cy="1092607"/>
          </a:xfrm>
          <a:prstGeom prst="rect">
            <a:avLst/>
          </a:prstGeom>
        </p:spPr>
        <p:txBody>
          <a:bodyPr wrap="none" lIns="0" rtlCol="0" anchor="t" anchorCtr="0">
            <a:spAutoFit/>
          </a:bodyPr>
          <a:lstStyle/>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People</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Property</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Capital</a:t>
            </a:r>
          </a:p>
        </p:txBody>
      </p:sp>
      <p:sp>
        <p:nvSpPr>
          <p:cNvPr id="29" name="TextBox 28">
            <a:extLst>
              <a:ext uri="{FF2B5EF4-FFF2-40B4-BE49-F238E27FC236}">
                <a16:creationId xmlns:a16="http://schemas.microsoft.com/office/drawing/2014/main" id="{C13F3F73-CFBA-D951-0F09-90A45DDB88C3}"/>
              </a:ext>
            </a:extLst>
          </p:cNvPr>
          <p:cNvSpPr txBox="1"/>
          <p:nvPr/>
        </p:nvSpPr>
        <p:spPr>
          <a:xfrm>
            <a:off x="7696143" y="4324529"/>
            <a:ext cx="2504853" cy="746358"/>
          </a:xfrm>
          <a:prstGeom prst="rect">
            <a:avLst/>
          </a:prstGeom>
        </p:spPr>
        <p:txBody>
          <a:bodyPr wrap="none" lIns="0" rtlCol="0" anchor="t" anchorCtr="0">
            <a:spAutoFit/>
          </a:bodyPr>
          <a:lstStyle/>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Risk management</a:t>
            </a:r>
          </a:p>
          <a:p>
            <a:pPr marL="342900" lvl="0" indent="-342900">
              <a:spcAft>
                <a:spcPts val="300"/>
              </a:spcAft>
              <a:buSzPct val="80000"/>
              <a:buFont typeface="Wingdings" panose="05000000000000000000" pitchFamily="2" charset="2"/>
              <a:buChar char="n"/>
            </a:pPr>
            <a:r>
              <a:rPr lang="en-AU" sz="2000" dirty="0">
                <a:solidFill>
                  <a:schemeClr val="tx1">
                    <a:lumMod val="85000"/>
                    <a:lumOff val="15000"/>
                  </a:schemeClr>
                </a:solidFill>
              </a:rPr>
              <a:t>Insurance</a:t>
            </a:r>
          </a:p>
        </p:txBody>
      </p:sp>
    </p:spTree>
    <p:extLst>
      <p:ext uri="{BB962C8B-B14F-4D97-AF65-F5344CB8AC3E}">
        <p14:creationId xmlns:p14="http://schemas.microsoft.com/office/powerpoint/2010/main" val="2758471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left)">
                                      <p:cBhvr>
                                        <p:cTn id="9" dur="500"/>
                                        <p:tgtEl>
                                          <p:spTgt spid="2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500"/>
                                        <p:tgtEl>
                                          <p:spTgt spid="2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24" grpId="0" animBg="1"/>
      <p:bldP spid="25" grpId="0" animBg="1"/>
      <p:bldP spid="26" grpId="0"/>
      <p:bldP spid="27"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p:txBody>
          <a:bodyPr anchor="t">
            <a:normAutofit/>
          </a:bodyPr>
          <a:lstStyle/>
          <a:p>
            <a:r>
              <a:rPr lang="en-AU" dirty="0"/>
              <a:t>Governance</a:t>
            </a:r>
          </a:p>
        </p:txBody>
      </p:sp>
      <p:sp>
        <p:nvSpPr>
          <p:cNvPr id="2" name="Content Placeholder 1">
            <a:extLst>
              <a:ext uri="{FF2B5EF4-FFF2-40B4-BE49-F238E27FC236}">
                <a16:creationId xmlns:a16="http://schemas.microsoft.com/office/drawing/2014/main" id="{2EB56543-C387-F286-32E1-741448882C23}"/>
              </a:ext>
            </a:extLst>
          </p:cNvPr>
          <p:cNvSpPr>
            <a:spLocks noGrp="1"/>
          </p:cNvSpPr>
          <p:nvPr>
            <p:ph sz="half" idx="1"/>
          </p:nvPr>
        </p:nvSpPr>
        <p:spPr>
          <a:xfrm>
            <a:off x="371474" y="908050"/>
            <a:ext cx="5671059" cy="4438650"/>
          </a:xfrm>
        </p:spPr>
        <p:txBody>
          <a:bodyPr>
            <a:noAutofit/>
          </a:bodyPr>
          <a:lstStyle/>
          <a:p>
            <a:pPr marL="0" indent="0">
              <a:lnSpc>
                <a:spcPts val="2000"/>
              </a:lnSpc>
              <a:buNone/>
            </a:pPr>
            <a:r>
              <a:rPr lang="en-AU" dirty="0"/>
              <a:t>Most NFPs are typically </a:t>
            </a:r>
            <a:r>
              <a:rPr lang="en-AU" i="1" dirty="0"/>
              <a:t>Incorporated Associations (State/Territory based) or Companies limited by guarantee </a:t>
            </a:r>
            <a:r>
              <a:rPr lang="en-AU" dirty="0"/>
              <a:t>(national +) (co-operatives are also a less common, but member based, democratic structure). </a:t>
            </a:r>
          </a:p>
          <a:p>
            <a:pPr>
              <a:lnSpc>
                <a:spcPts val="2000"/>
              </a:lnSpc>
            </a:pPr>
            <a:r>
              <a:rPr lang="en-AU" dirty="0"/>
              <a:t>They </a:t>
            </a:r>
            <a:r>
              <a:rPr lang="en-AU" b="1" dirty="0"/>
              <a:t>do not </a:t>
            </a:r>
            <a:r>
              <a:rPr lang="en-AU" dirty="0"/>
              <a:t>have shareholders or external investors (members with limited liability, but no ‘economic’ interest).  </a:t>
            </a:r>
          </a:p>
          <a:p>
            <a:pPr>
              <a:lnSpc>
                <a:spcPts val="2000"/>
              </a:lnSpc>
            </a:pPr>
            <a:r>
              <a:rPr lang="en-AU" dirty="0"/>
              <a:t>Unlike 'for profit' companies (limited by shares), </a:t>
            </a:r>
            <a:br>
              <a:rPr lang="en-AU" dirty="0"/>
            </a:br>
            <a:r>
              <a:rPr lang="en-AU" dirty="0"/>
              <a:t>NFPs cannot confer benefits on members </a:t>
            </a:r>
            <a:br>
              <a:rPr lang="en-AU" dirty="0"/>
            </a:br>
            <a:r>
              <a:rPr lang="en-AU" dirty="0"/>
              <a:t>(ie distribution of profits or surplus on winding up).</a:t>
            </a:r>
          </a:p>
          <a:p>
            <a:pPr>
              <a:lnSpc>
                <a:spcPts val="2000"/>
              </a:lnSpc>
            </a:pPr>
            <a:r>
              <a:rPr lang="en-AU" dirty="0"/>
              <a:t>NFPs can make ‘profits’ or ‘surpluses’ – </a:t>
            </a:r>
            <a:r>
              <a:rPr lang="en-AU" b="1" i="1" dirty="0"/>
              <a:t>indeed </a:t>
            </a:r>
            <a:br>
              <a:rPr lang="en-AU" b="1" i="1" dirty="0"/>
            </a:br>
            <a:r>
              <a:rPr lang="en-AU" b="1" i="1" dirty="0"/>
              <a:t>they should for solvency and sustainability reasons</a:t>
            </a:r>
            <a:r>
              <a:rPr lang="en-AU" dirty="0"/>
              <a:t>.</a:t>
            </a:r>
          </a:p>
          <a:p>
            <a:pPr>
              <a:lnSpc>
                <a:spcPts val="2000"/>
              </a:lnSpc>
            </a:pPr>
            <a:r>
              <a:rPr lang="en-AU" dirty="0"/>
              <a:t>NFPs are ‘non-distributing” and must use assets </a:t>
            </a:r>
            <a:br>
              <a:rPr lang="en-AU" dirty="0"/>
            </a:br>
            <a:r>
              <a:rPr lang="en-AU" dirty="0"/>
              <a:t>and income solely to meet the mission (‘mission’ </a:t>
            </a:r>
            <a:br>
              <a:rPr lang="en-AU" dirty="0"/>
            </a:br>
            <a:r>
              <a:rPr lang="en-AU" dirty="0"/>
              <a:t>and ‘asset lock’). </a:t>
            </a:r>
          </a:p>
          <a:p>
            <a:pPr>
              <a:lnSpc>
                <a:spcPts val="2000"/>
              </a:lnSpc>
            </a:pPr>
            <a:r>
              <a:rPr lang="en-AU" dirty="0"/>
              <a:t>Consider and balance stakeholder interests </a:t>
            </a:r>
            <a:br>
              <a:rPr lang="en-AU" dirty="0"/>
            </a:br>
            <a:r>
              <a:rPr lang="en-AU" dirty="0"/>
              <a:t>(‘social primacy’ – compare to ‘shareholder primacy’).</a:t>
            </a:r>
          </a:p>
        </p:txBody>
      </p:sp>
      <p:grpSp>
        <p:nvGrpSpPr>
          <p:cNvPr id="28" name="Group 27">
            <a:extLst>
              <a:ext uri="{FF2B5EF4-FFF2-40B4-BE49-F238E27FC236}">
                <a16:creationId xmlns:a16="http://schemas.microsoft.com/office/drawing/2014/main" id="{A400D64B-7DB9-4F94-7FCF-78A2D924C6FB}"/>
              </a:ext>
            </a:extLst>
          </p:cNvPr>
          <p:cNvGrpSpPr>
            <a:grpSpLocks noChangeAspect="1"/>
          </p:cNvGrpSpPr>
          <p:nvPr/>
        </p:nvGrpSpPr>
        <p:grpSpPr>
          <a:xfrm>
            <a:off x="6349999" y="830955"/>
            <a:ext cx="5760000" cy="5273509"/>
            <a:chOff x="6350000" y="948369"/>
            <a:chExt cx="5483225" cy="5020113"/>
          </a:xfrm>
        </p:grpSpPr>
        <p:sp>
          <p:nvSpPr>
            <p:cNvPr id="4" name="Rectangle 3">
              <a:extLst>
                <a:ext uri="{FF2B5EF4-FFF2-40B4-BE49-F238E27FC236}">
                  <a16:creationId xmlns:a16="http://schemas.microsoft.com/office/drawing/2014/main" id="{370A3E72-E016-D46C-25FC-3F470003866D}"/>
                </a:ext>
              </a:extLst>
            </p:cNvPr>
            <p:cNvSpPr/>
            <p:nvPr/>
          </p:nvSpPr>
          <p:spPr>
            <a:xfrm>
              <a:off x="6350000" y="1441450"/>
              <a:ext cx="5483225" cy="4438650"/>
            </a:xfrm>
            <a:prstGeom prst="rect">
              <a:avLst/>
            </a:prstGeom>
            <a:ln>
              <a:noFill/>
            </a:ln>
          </p:spPr>
          <p:txBody>
            <a:bodyPr/>
            <a:lstStyle/>
            <a:p>
              <a:endParaRPr lang="en-AU"/>
            </a:p>
          </p:txBody>
        </p:sp>
        <p:sp>
          <p:nvSpPr>
            <p:cNvPr id="9" name="Freeform: Shape 8">
              <a:extLst>
                <a:ext uri="{FF2B5EF4-FFF2-40B4-BE49-F238E27FC236}">
                  <a16:creationId xmlns:a16="http://schemas.microsoft.com/office/drawing/2014/main" id="{8644FADF-D557-1ADD-8F41-10DAA7AE8C9A}"/>
                </a:ext>
              </a:extLst>
            </p:cNvPr>
            <p:cNvSpPr/>
            <p:nvPr/>
          </p:nvSpPr>
          <p:spPr>
            <a:xfrm>
              <a:off x="8377236" y="3000239"/>
              <a:ext cx="1428752" cy="1428752"/>
            </a:xfrm>
            <a:custGeom>
              <a:avLst/>
              <a:gdLst>
                <a:gd name="connsiteX0" fmla="*/ 0 w 1428752"/>
                <a:gd name="connsiteY0" fmla="*/ 714376 h 1428752"/>
                <a:gd name="connsiteX1" fmla="*/ 714376 w 1428752"/>
                <a:gd name="connsiteY1" fmla="*/ 0 h 1428752"/>
                <a:gd name="connsiteX2" fmla="*/ 1428752 w 1428752"/>
                <a:gd name="connsiteY2" fmla="*/ 714376 h 1428752"/>
                <a:gd name="connsiteX3" fmla="*/ 714376 w 1428752"/>
                <a:gd name="connsiteY3" fmla="*/ 1428752 h 1428752"/>
                <a:gd name="connsiteX4" fmla="*/ 0 w 1428752"/>
                <a:gd name="connsiteY4" fmla="*/ 714376 h 142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2" h="1428752">
                  <a:moveTo>
                    <a:pt x="0" y="714376"/>
                  </a:moveTo>
                  <a:cubicBezTo>
                    <a:pt x="0" y="319837"/>
                    <a:pt x="319837" y="0"/>
                    <a:pt x="714376" y="0"/>
                  </a:cubicBezTo>
                  <a:cubicBezTo>
                    <a:pt x="1108915" y="0"/>
                    <a:pt x="1428752" y="319837"/>
                    <a:pt x="1428752" y="714376"/>
                  </a:cubicBezTo>
                  <a:cubicBezTo>
                    <a:pt x="1428752" y="1108915"/>
                    <a:pt x="1108915" y="1428752"/>
                    <a:pt x="714376" y="1428752"/>
                  </a:cubicBezTo>
                  <a:cubicBezTo>
                    <a:pt x="319837" y="1428752"/>
                    <a:pt x="0" y="1108915"/>
                    <a:pt x="0" y="714376"/>
                  </a:cubicBezTo>
                  <a:close/>
                </a:path>
              </a:pathLst>
            </a:custGeom>
            <a:solidFill>
              <a:schemeClr val="tx2"/>
            </a:solidFill>
            <a:ln>
              <a:solidFill>
                <a:schemeClr val="tx2"/>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220031" tIns="220031" rIns="220031" bIns="220031" numCol="1" spcCol="1270" anchor="ctr" anchorCtr="0">
              <a:noAutofit/>
            </a:bodyPr>
            <a:lstStyle/>
            <a:p>
              <a:pPr marL="0" lvl="0" indent="0" algn="ctr" defTabSz="755650">
                <a:lnSpc>
                  <a:spcPct val="90000"/>
                </a:lnSpc>
                <a:spcBef>
                  <a:spcPct val="0"/>
                </a:spcBef>
                <a:spcAft>
                  <a:spcPct val="35000"/>
                </a:spcAft>
                <a:buNone/>
              </a:pPr>
              <a:r>
                <a:rPr lang="en-AU" sz="1700" kern="1200" dirty="0"/>
                <a:t>Company</a:t>
              </a:r>
            </a:p>
          </p:txBody>
        </p:sp>
        <p:sp>
          <p:nvSpPr>
            <p:cNvPr id="10" name="Freeform: Shape 9">
              <a:extLst>
                <a:ext uri="{FF2B5EF4-FFF2-40B4-BE49-F238E27FC236}">
                  <a16:creationId xmlns:a16="http://schemas.microsoft.com/office/drawing/2014/main" id="{DA086BC0-9657-876F-AF99-A9003E37B9D4}"/>
                </a:ext>
              </a:extLst>
            </p:cNvPr>
            <p:cNvSpPr/>
            <p:nvPr/>
          </p:nvSpPr>
          <p:spPr>
            <a:xfrm rot="16200000">
              <a:off x="8844027" y="2737263"/>
              <a:ext cx="495169" cy="30783"/>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0" y="15391"/>
                  </a:moveTo>
                  <a:lnTo>
                    <a:pt x="495169" y="15391"/>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5" tIns="3013" rIns="247906" bIns="301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1" name="Freeform: Shape 10">
              <a:extLst>
                <a:ext uri="{FF2B5EF4-FFF2-40B4-BE49-F238E27FC236}">
                  <a16:creationId xmlns:a16="http://schemas.microsoft.com/office/drawing/2014/main" id="{DCA7D631-70FC-BF5B-14F8-D0EB518ED3A6}"/>
                </a:ext>
              </a:extLst>
            </p:cNvPr>
            <p:cNvSpPr/>
            <p:nvPr/>
          </p:nvSpPr>
          <p:spPr>
            <a:xfrm>
              <a:off x="8515611" y="1353068"/>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68707" rIns="168707" bIns="168707" numCol="1" spcCol="1270" anchor="ctr" anchorCtr="0">
              <a:noAutofit/>
            </a:bodyPr>
            <a:lstStyle/>
            <a:p>
              <a:pPr marL="0" lvl="0" indent="0" algn="ctr" defTabSz="488950">
                <a:lnSpc>
                  <a:spcPct val="90000"/>
                </a:lnSpc>
                <a:spcBef>
                  <a:spcPct val="0"/>
                </a:spcBef>
                <a:spcAft>
                  <a:spcPct val="35000"/>
                </a:spcAft>
                <a:buNone/>
              </a:pPr>
              <a:r>
                <a:rPr lang="en-AU" sz="1100" kern="1200" dirty="0"/>
                <a:t>Suppliers</a:t>
              </a:r>
            </a:p>
          </p:txBody>
        </p:sp>
        <p:sp>
          <p:nvSpPr>
            <p:cNvPr id="12" name="Freeform: Shape 11">
              <a:extLst>
                <a:ext uri="{FF2B5EF4-FFF2-40B4-BE49-F238E27FC236}">
                  <a16:creationId xmlns:a16="http://schemas.microsoft.com/office/drawing/2014/main" id="{6B1AB5E8-434B-C80E-DF4F-15467175BAFB}"/>
                </a:ext>
              </a:extLst>
            </p:cNvPr>
            <p:cNvSpPr/>
            <p:nvPr/>
          </p:nvSpPr>
          <p:spPr>
            <a:xfrm rot="18600000">
              <a:off x="9462364" y="2962319"/>
              <a:ext cx="495169" cy="30783"/>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0" y="15391"/>
                  </a:moveTo>
                  <a:lnTo>
                    <a:pt x="495169" y="15391"/>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5" tIns="3012" rIns="247905" bIns="301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3" name="Freeform: Shape 12">
              <a:extLst>
                <a:ext uri="{FF2B5EF4-FFF2-40B4-BE49-F238E27FC236}">
                  <a16:creationId xmlns:a16="http://schemas.microsoft.com/office/drawing/2014/main" id="{4BA85CFC-FE7B-18D5-A1E0-36047569A5DF}"/>
                </a:ext>
              </a:extLst>
            </p:cNvPr>
            <p:cNvSpPr/>
            <p:nvPr/>
          </p:nvSpPr>
          <p:spPr>
            <a:xfrm>
              <a:off x="9663339" y="1770806"/>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68707" rIns="168707" bIns="168707" numCol="1" spcCol="1270" anchor="ctr" anchorCtr="0">
              <a:noAutofit/>
            </a:bodyPr>
            <a:lstStyle/>
            <a:p>
              <a:pPr marL="0" lvl="0" indent="0" algn="ctr" defTabSz="488950">
                <a:lnSpc>
                  <a:spcPct val="90000"/>
                </a:lnSpc>
                <a:spcBef>
                  <a:spcPct val="0"/>
                </a:spcBef>
                <a:spcAft>
                  <a:spcPct val="35000"/>
                </a:spcAft>
                <a:buNone/>
              </a:pPr>
              <a:r>
                <a:rPr lang="en-AU" sz="1100" kern="1200" dirty="0"/>
                <a:t>Society</a:t>
              </a:r>
            </a:p>
          </p:txBody>
        </p:sp>
        <p:sp>
          <p:nvSpPr>
            <p:cNvPr id="14" name="Freeform: Shape 13">
              <a:extLst>
                <a:ext uri="{FF2B5EF4-FFF2-40B4-BE49-F238E27FC236}">
                  <a16:creationId xmlns:a16="http://schemas.microsoft.com/office/drawing/2014/main" id="{669B4466-63C5-036D-204E-ED3C1B5DB207}"/>
                </a:ext>
              </a:extLst>
            </p:cNvPr>
            <p:cNvSpPr/>
            <p:nvPr/>
          </p:nvSpPr>
          <p:spPr>
            <a:xfrm rot="21000000">
              <a:off x="9791374" y="3532181"/>
              <a:ext cx="495169" cy="30783"/>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0" y="15391"/>
                  </a:moveTo>
                  <a:lnTo>
                    <a:pt x="495169" y="15391"/>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5" tIns="3012" rIns="247905" bIns="301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5" name="Freeform: Shape 14">
              <a:extLst>
                <a:ext uri="{FF2B5EF4-FFF2-40B4-BE49-F238E27FC236}">
                  <a16:creationId xmlns:a16="http://schemas.microsoft.com/office/drawing/2014/main" id="{F5ECA649-26FB-9F28-4438-60E01DE1190E}"/>
                </a:ext>
              </a:extLst>
            </p:cNvPr>
            <p:cNvSpPr/>
            <p:nvPr/>
          </p:nvSpPr>
          <p:spPr>
            <a:xfrm>
              <a:off x="10274032" y="2828557"/>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68707" rIns="168707" bIns="168707" numCol="1" spcCol="1270" anchor="ctr" anchorCtr="0">
              <a:noAutofit/>
            </a:bodyPr>
            <a:lstStyle/>
            <a:p>
              <a:pPr marL="0" lvl="0" indent="0" algn="ctr" defTabSz="488950">
                <a:lnSpc>
                  <a:spcPct val="90000"/>
                </a:lnSpc>
                <a:spcBef>
                  <a:spcPct val="0"/>
                </a:spcBef>
                <a:spcAft>
                  <a:spcPct val="35000"/>
                </a:spcAft>
                <a:buNone/>
              </a:pPr>
              <a:r>
                <a:rPr lang="en-AU" sz="1100" kern="1200" dirty="0"/>
                <a:t>Government</a:t>
              </a:r>
              <a:endParaRPr lang="en-AU" sz="1050" kern="1200" dirty="0"/>
            </a:p>
          </p:txBody>
        </p:sp>
        <p:sp>
          <p:nvSpPr>
            <p:cNvPr id="16" name="Freeform: Shape 15">
              <a:extLst>
                <a:ext uri="{FF2B5EF4-FFF2-40B4-BE49-F238E27FC236}">
                  <a16:creationId xmlns:a16="http://schemas.microsoft.com/office/drawing/2014/main" id="{88A82CFF-2473-0DD9-78E1-FA3CB602EC0A}"/>
                </a:ext>
              </a:extLst>
            </p:cNvPr>
            <p:cNvSpPr/>
            <p:nvPr/>
          </p:nvSpPr>
          <p:spPr>
            <a:xfrm rot="1800000">
              <a:off x="9677110" y="4180204"/>
              <a:ext cx="495169" cy="30783"/>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0" y="15391"/>
                  </a:moveTo>
                  <a:lnTo>
                    <a:pt x="495169" y="15391"/>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6" tIns="3012" rIns="247904" bIns="301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7" name="Freeform: Shape 16">
              <a:extLst>
                <a:ext uri="{FF2B5EF4-FFF2-40B4-BE49-F238E27FC236}">
                  <a16:creationId xmlns:a16="http://schemas.microsoft.com/office/drawing/2014/main" id="{220653E3-3F94-F85B-986C-312F90D06B2A}"/>
                </a:ext>
              </a:extLst>
            </p:cNvPr>
            <p:cNvSpPr/>
            <p:nvPr/>
          </p:nvSpPr>
          <p:spPr>
            <a:xfrm>
              <a:off x="10061940" y="4031388"/>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68707" rIns="168707" bIns="168707" numCol="1" spcCol="1270" anchor="ctr" anchorCtr="0">
              <a:noAutofit/>
            </a:bodyPr>
            <a:lstStyle/>
            <a:p>
              <a:pPr marL="0" lvl="0" indent="0" algn="ctr" defTabSz="488950">
                <a:lnSpc>
                  <a:spcPct val="90000"/>
                </a:lnSpc>
                <a:spcBef>
                  <a:spcPct val="0"/>
                </a:spcBef>
                <a:spcAft>
                  <a:spcPct val="35000"/>
                </a:spcAft>
                <a:buNone/>
              </a:pPr>
              <a:r>
                <a:rPr lang="en-AU" sz="1100" kern="1200" dirty="0"/>
                <a:t>Creditors</a:t>
              </a:r>
            </a:p>
          </p:txBody>
        </p:sp>
        <p:sp>
          <p:nvSpPr>
            <p:cNvPr id="18" name="Freeform: Shape 17">
              <a:extLst>
                <a:ext uri="{FF2B5EF4-FFF2-40B4-BE49-F238E27FC236}">
                  <a16:creationId xmlns:a16="http://schemas.microsoft.com/office/drawing/2014/main" id="{A39B20D4-85A2-FAE9-8FC3-E4AA427D060E}"/>
                </a:ext>
              </a:extLst>
            </p:cNvPr>
            <p:cNvSpPr/>
            <p:nvPr/>
          </p:nvSpPr>
          <p:spPr>
            <a:xfrm rot="4200000">
              <a:off x="9173037" y="4603172"/>
              <a:ext cx="495169" cy="30783"/>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0" y="15391"/>
                  </a:moveTo>
                  <a:lnTo>
                    <a:pt x="495169" y="15391"/>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5" tIns="3011" rIns="247905" bIns="3013"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19" name="Freeform: Shape 18">
              <a:extLst>
                <a:ext uri="{FF2B5EF4-FFF2-40B4-BE49-F238E27FC236}">
                  <a16:creationId xmlns:a16="http://schemas.microsoft.com/office/drawing/2014/main" id="{D8C28AD1-653D-4112-9E16-782BD39475C6}"/>
                </a:ext>
              </a:extLst>
            </p:cNvPr>
            <p:cNvSpPr/>
            <p:nvPr/>
          </p:nvSpPr>
          <p:spPr>
            <a:xfrm>
              <a:off x="9126304" y="4816480"/>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68707" rIns="168707" bIns="168707" numCol="1" spcCol="1270" anchor="ctr" anchorCtr="0">
              <a:noAutofit/>
            </a:bodyPr>
            <a:lstStyle/>
            <a:p>
              <a:pPr marL="0" lvl="0" indent="0" algn="ctr" defTabSz="466725">
                <a:lnSpc>
                  <a:spcPct val="90000"/>
                </a:lnSpc>
                <a:spcBef>
                  <a:spcPct val="0"/>
                </a:spcBef>
                <a:spcAft>
                  <a:spcPct val="35000"/>
                </a:spcAft>
                <a:buNone/>
              </a:pPr>
              <a:r>
                <a:rPr lang="en-AU" sz="1050" kern="1200" dirty="0"/>
                <a:t>Shareholders</a:t>
              </a:r>
            </a:p>
          </p:txBody>
        </p:sp>
        <p:sp>
          <p:nvSpPr>
            <p:cNvPr id="20" name="Freeform: Shape 19">
              <a:extLst>
                <a:ext uri="{FF2B5EF4-FFF2-40B4-BE49-F238E27FC236}">
                  <a16:creationId xmlns:a16="http://schemas.microsoft.com/office/drawing/2014/main" id="{12B8D38D-6939-8D75-F146-952CC515CE9F}"/>
                </a:ext>
              </a:extLst>
            </p:cNvPr>
            <p:cNvSpPr/>
            <p:nvPr/>
          </p:nvSpPr>
          <p:spPr>
            <a:xfrm rot="17400000">
              <a:off x="8515017" y="4603171"/>
              <a:ext cx="495170" cy="30784"/>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495169" y="15392"/>
                  </a:moveTo>
                  <a:lnTo>
                    <a:pt x="0" y="15392"/>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6" tIns="3013" rIns="247905" bIns="3013"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21" name="Freeform: Shape 20">
              <a:extLst>
                <a:ext uri="{FF2B5EF4-FFF2-40B4-BE49-F238E27FC236}">
                  <a16:creationId xmlns:a16="http://schemas.microsoft.com/office/drawing/2014/main" id="{C18C9FEC-7A80-0F56-C3CB-49FB8345873D}"/>
                </a:ext>
              </a:extLst>
            </p:cNvPr>
            <p:cNvSpPr/>
            <p:nvPr/>
          </p:nvSpPr>
          <p:spPr>
            <a:xfrm>
              <a:off x="7904918" y="4816480"/>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68707" rIns="168707" bIns="168707" numCol="1" spcCol="1270" anchor="ctr" anchorCtr="0">
              <a:noAutofit/>
            </a:bodyPr>
            <a:lstStyle/>
            <a:p>
              <a:pPr marL="0" lvl="0" indent="0" algn="ctr" defTabSz="488950">
                <a:lnSpc>
                  <a:spcPct val="90000"/>
                </a:lnSpc>
                <a:spcBef>
                  <a:spcPct val="0"/>
                </a:spcBef>
                <a:spcAft>
                  <a:spcPct val="35000"/>
                </a:spcAft>
                <a:buNone/>
              </a:pPr>
              <a:r>
                <a:rPr lang="en-AU" sz="1100" kern="1200" dirty="0"/>
                <a:t>Customers</a:t>
              </a:r>
            </a:p>
          </p:txBody>
        </p:sp>
        <p:sp>
          <p:nvSpPr>
            <p:cNvPr id="22" name="Freeform: Shape 21">
              <a:extLst>
                <a:ext uri="{FF2B5EF4-FFF2-40B4-BE49-F238E27FC236}">
                  <a16:creationId xmlns:a16="http://schemas.microsoft.com/office/drawing/2014/main" id="{7A4C3CA9-B60A-5A32-D954-298D8A0456B9}"/>
                </a:ext>
              </a:extLst>
            </p:cNvPr>
            <p:cNvSpPr/>
            <p:nvPr/>
          </p:nvSpPr>
          <p:spPr>
            <a:xfrm rot="19800000">
              <a:off x="8010944" y="4180203"/>
              <a:ext cx="495169" cy="30784"/>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495169" y="15392"/>
                  </a:moveTo>
                  <a:lnTo>
                    <a:pt x="0" y="15392"/>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5" tIns="3014" rIns="247905" bIns="3011"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23" name="Freeform: Shape 22">
              <a:extLst>
                <a:ext uri="{FF2B5EF4-FFF2-40B4-BE49-F238E27FC236}">
                  <a16:creationId xmlns:a16="http://schemas.microsoft.com/office/drawing/2014/main" id="{8754B9EE-3DCD-6E2F-FE26-261EFDB8145D}"/>
                </a:ext>
              </a:extLst>
            </p:cNvPr>
            <p:cNvSpPr/>
            <p:nvPr/>
          </p:nvSpPr>
          <p:spPr>
            <a:xfrm>
              <a:off x="6969282" y="4031388"/>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75692" rIns="168707" bIns="175692" numCol="1" spcCol="1270" anchor="ctr" anchorCtr="0">
              <a:noAutofit/>
            </a:bodyPr>
            <a:lstStyle/>
            <a:p>
              <a:pPr marL="0" lvl="0" indent="0" algn="ctr" defTabSz="488950">
                <a:lnSpc>
                  <a:spcPct val="90000"/>
                </a:lnSpc>
                <a:spcBef>
                  <a:spcPct val="0"/>
                </a:spcBef>
                <a:spcAft>
                  <a:spcPct val="35000"/>
                </a:spcAft>
                <a:buNone/>
              </a:pPr>
              <a:r>
                <a:rPr lang="en-AU" sz="1100" kern="1200" dirty="0"/>
                <a:t>Owners</a:t>
              </a:r>
            </a:p>
          </p:txBody>
        </p:sp>
        <p:sp>
          <p:nvSpPr>
            <p:cNvPr id="24" name="Freeform: Shape 23">
              <a:extLst>
                <a:ext uri="{FF2B5EF4-FFF2-40B4-BE49-F238E27FC236}">
                  <a16:creationId xmlns:a16="http://schemas.microsoft.com/office/drawing/2014/main" id="{21E84E36-8DDA-C031-29A6-AAA2EDD553F4}"/>
                </a:ext>
              </a:extLst>
            </p:cNvPr>
            <p:cNvSpPr/>
            <p:nvPr/>
          </p:nvSpPr>
          <p:spPr>
            <a:xfrm rot="600000">
              <a:off x="7896680" y="3532180"/>
              <a:ext cx="495170" cy="30784"/>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495169" y="15392"/>
                  </a:moveTo>
                  <a:lnTo>
                    <a:pt x="0" y="15392"/>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6" tIns="3013" rIns="247905" bIns="3012"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25" name="Freeform: Shape 24">
              <a:extLst>
                <a:ext uri="{FF2B5EF4-FFF2-40B4-BE49-F238E27FC236}">
                  <a16:creationId xmlns:a16="http://schemas.microsoft.com/office/drawing/2014/main" id="{0AE5D278-E16F-E1F7-5B82-51562875DC7B}"/>
                </a:ext>
              </a:extLst>
            </p:cNvPr>
            <p:cNvSpPr/>
            <p:nvPr/>
          </p:nvSpPr>
          <p:spPr>
            <a:xfrm>
              <a:off x="6757190" y="2828557"/>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75692" rIns="168707" bIns="175692" numCol="1" spcCol="1270" anchor="ctr" anchorCtr="0">
              <a:noAutofit/>
            </a:bodyPr>
            <a:lstStyle/>
            <a:p>
              <a:pPr marL="0" lvl="0" indent="0" algn="ctr" defTabSz="488950">
                <a:lnSpc>
                  <a:spcPct val="90000"/>
                </a:lnSpc>
                <a:spcBef>
                  <a:spcPct val="0"/>
                </a:spcBef>
                <a:spcAft>
                  <a:spcPct val="35000"/>
                </a:spcAft>
                <a:buNone/>
              </a:pPr>
              <a:r>
                <a:rPr lang="en-AU" sz="1100" kern="1200" dirty="0"/>
                <a:t>Managers</a:t>
              </a:r>
            </a:p>
          </p:txBody>
        </p:sp>
        <p:sp>
          <p:nvSpPr>
            <p:cNvPr id="26" name="Freeform: Shape 25">
              <a:extLst>
                <a:ext uri="{FF2B5EF4-FFF2-40B4-BE49-F238E27FC236}">
                  <a16:creationId xmlns:a16="http://schemas.microsoft.com/office/drawing/2014/main" id="{3E629A8D-A8DA-A0C2-E275-4065C0E4FF75}"/>
                </a:ext>
              </a:extLst>
            </p:cNvPr>
            <p:cNvSpPr/>
            <p:nvPr/>
          </p:nvSpPr>
          <p:spPr>
            <a:xfrm rot="3000000">
              <a:off x="8225690" y="2962318"/>
              <a:ext cx="495169" cy="30784"/>
            </a:xfrm>
            <a:custGeom>
              <a:avLst/>
              <a:gdLst>
                <a:gd name="connsiteX0" fmla="*/ 0 w 495169"/>
                <a:gd name="connsiteY0" fmla="*/ 15391 h 30783"/>
                <a:gd name="connsiteX1" fmla="*/ 495169 w 495169"/>
                <a:gd name="connsiteY1" fmla="*/ 15391 h 30783"/>
              </a:gdLst>
              <a:ahLst/>
              <a:cxnLst>
                <a:cxn ang="0">
                  <a:pos x="connsiteX0" y="connsiteY0"/>
                </a:cxn>
                <a:cxn ang="0">
                  <a:pos x="connsiteX1" y="connsiteY1"/>
                </a:cxn>
              </a:cxnLst>
              <a:rect l="l" t="t" r="r" b="b"/>
              <a:pathLst>
                <a:path w="495169" h="30783">
                  <a:moveTo>
                    <a:pt x="495169" y="15392"/>
                  </a:moveTo>
                  <a:lnTo>
                    <a:pt x="0" y="15392"/>
                  </a:lnTo>
                </a:path>
              </a:pathLst>
            </a:custGeom>
            <a:noFill/>
            <a:ln>
              <a:solidFill>
                <a:schemeClr val="tx2"/>
              </a:solidFill>
            </a:ln>
            <a:scene3d>
              <a:camera prst="orthographicFront"/>
              <a:lightRig rig="flat" dir="t"/>
            </a:scene3d>
            <a:sp3d prstMaterial="matte"/>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7905" tIns="3012" rIns="247905" bIns="3013" numCol="1" spcCol="1270" anchor="ctr" anchorCtr="0">
              <a:noAutofit/>
            </a:bodyPr>
            <a:lstStyle/>
            <a:p>
              <a:pPr marL="0" lvl="0" indent="0" algn="ctr" defTabSz="222250">
                <a:lnSpc>
                  <a:spcPct val="90000"/>
                </a:lnSpc>
                <a:spcBef>
                  <a:spcPct val="0"/>
                </a:spcBef>
                <a:spcAft>
                  <a:spcPct val="35000"/>
                </a:spcAft>
                <a:buNone/>
              </a:pPr>
              <a:endParaRPr lang="en-AU" sz="500" kern="1200" dirty="0"/>
            </a:p>
          </p:txBody>
        </p:sp>
        <p:sp>
          <p:nvSpPr>
            <p:cNvPr id="27" name="Freeform: Shape 26">
              <a:extLst>
                <a:ext uri="{FF2B5EF4-FFF2-40B4-BE49-F238E27FC236}">
                  <a16:creationId xmlns:a16="http://schemas.microsoft.com/office/drawing/2014/main" id="{2FF0AFE6-6AA1-330D-F002-557D2D03CFFC}"/>
                </a:ext>
              </a:extLst>
            </p:cNvPr>
            <p:cNvSpPr/>
            <p:nvPr/>
          </p:nvSpPr>
          <p:spPr>
            <a:xfrm>
              <a:off x="7367883" y="1770806"/>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68707" tIns="175692" rIns="168707" bIns="175692" numCol="1" spcCol="1270" anchor="ctr" anchorCtr="0">
              <a:noAutofit/>
            </a:bodyPr>
            <a:lstStyle/>
            <a:p>
              <a:pPr marL="0" lvl="0" indent="0" algn="ctr" defTabSz="488950">
                <a:lnSpc>
                  <a:spcPct val="90000"/>
                </a:lnSpc>
                <a:spcBef>
                  <a:spcPct val="0"/>
                </a:spcBef>
                <a:spcAft>
                  <a:spcPct val="35000"/>
                </a:spcAft>
                <a:buNone/>
              </a:pPr>
              <a:r>
                <a:rPr lang="en-AU" sz="1100" kern="1200" dirty="0"/>
                <a:t>Employees </a:t>
              </a:r>
            </a:p>
          </p:txBody>
        </p:sp>
        <p:sp>
          <p:nvSpPr>
            <p:cNvPr id="7" name="TextBox 6">
              <a:extLst>
                <a:ext uri="{FF2B5EF4-FFF2-40B4-BE49-F238E27FC236}">
                  <a16:creationId xmlns:a16="http://schemas.microsoft.com/office/drawing/2014/main" id="{494E3F4B-1A14-F227-2664-1C712B633F80}"/>
                </a:ext>
              </a:extLst>
            </p:cNvPr>
            <p:cNvSpPr txBox="1"/>
            <p:nvPr/>
          </p:nvSpPr>
          <p:spPr>
            <a:xfrm>
              <a:off x="6554062" y="948369"/>
              <a:ext cx="1839074" cy="523220"/>
            </a:xfrm>
            <a:prstGeom prst="rect">
              <a:avLst/>
            </a:prstGeom>
            <a:noFill/>
          </p:spPr>
          <p:txBody>
            <a:bodyPr wrap="square" rtlCol="0">
              <a:spAutoFit/>
            </a:bodyPr>
            <a:lstStyle/>
            <a:p>
              <a:pPr algn="r"/>
              <a:r>
                <a:rPr lang="en-AU" sz="1400" b="1" dirty="0">
                  <a:solidFill>
                    <a:schemeClr val="accent2">
                      <a:lumMod val="75000"/>
                    </a:schemeClr>
                  </a:solidFill>
                </a:rPr>
                <a:t>Internal stakeholders</a:t>
              </a:r>
            </a:p>
          </p:txBody>
        </p:sp>
        <p:sp>
          <p:nvSpPr>
            <p:cNvPr id="8" name="TextBox 7">
              <a:extLst>
                <a:ext uri="{FF2B5EF4-FFF2-40B4-BE49-F238E27FC236}">
                  <a16:creationId xmlns:a16="http://schemas.microsoft.com/office/drawing/2014/main" id="{153398C3-7999-DC12-2850-A3C9E3758014}"/>
                </a:ext>
              </a:extLst>
            </p:cNvPr>
            <p:cNvSpPr txBox="1"/>
            <p:nvPr/>
          </p:nvSpPr>
          <p:spPr>
            <a:xfrm>
              <a:off x="9805988" y="977900"/>
              <a:ext cx="1839074" cy="523220"/>
            </a:xfrm>
            <a:prstGeom prst="rect">
              <a:avLst/>
            </a:prstGeom>
            <a:noFill/>
          </p:spPr>
          <p:txBody>
            <a:bodyPr wrap="square" rtlCol="0">
              <a:spAutoFit/>
            </a:bodyPr>
            <a:lstStyle/>
            <a:p>
              <a:r>
                <a:rPr lang="en-AU" sz="1400" b="1" dirty="0">
                  <a:solidFill>
                    <a:schemeClr val="tx1">
                      <a:lumMod val="85000"/>
                      <a:lumOff val="15000"/>
                    </a:schemeClr>
                  </a:solidFill>
                </a:rPr>
                <a:t>External stakeholders</a:t>
              </a:r>
            </a:p>
          </p:txBody>
        </p:sp>
      </p:grpSp>
    </p:spTree>
    <p:extLst>
      <p:ext uri="{BB962C8B-B14F-4D97-AF65-F5344CB8AC3E}">
        <p14:creationId xmlns:p14="http://schemas.microsoft.com/office/powerpoint/2010/main" val="182996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p:txBody>
          <a:bodyPr anchor="t">
            <a:normAutofit/>
          </a:bodyPr>
          <a:lstStyle/>
          <a:p>
            <a:r>
              <a:rPr lang="en-AU" dirty="0"/>
              <a:t>Good</a:t>
            </a:r>
            <a:r>
              <a:rPr lang="en-AU" b="1" dirty="0">
                <a:solidFill>
                  <a:srgbClr val="C00000"/>
                </a:solidFill>
              </a:rPr>
              <a:t> </a:t>
            </a:r>
            <a:r>
              <a:rPr lang="en-AU" dirty="0"/>
              <a:t>governance</a:t>
            </a:r>
          </a:p>
        </p:txBody>
      </p:sp>
      <p:sp>
        <p:nvSpPr>
          <p:cNvPr id="8" name="Freeform: Shape 7">
            <a:extLst>
              <a:ext uri="{FF2B5EF4-FFF2-40B4-BE49-F238E27FC236}">
                <a16:creationId xmlns:a16="http://schemas.microsoft.com/office/drawing/2014/main" id="{7B6270C2-BB7D-1587-642F-B61AC4C13AB8}"/>
              </a:ext>
            </a:extLst>
          </p:cNvPr>
          <p:cNvSpPr/>
          <p:nvPr/>
        </p:nvSpPr>
        <p:spPr>
          <a:xfrm>
            <a:off x="921336" y="1058224"/>
            <a:ext cx="7541700" cy="677550"/>
          </a:xfrm>
          <a:custGeom>
            <a:avLst/>
            <a:gdLst>
              <a:gd name="connsiteX0" fmla="*/ 0 w 7541700"/>
              <a:gd name="connsiteY0" fmla="*/ 0 h 677550"/>
              <a:gd name="connsiteX1" fmla="*/ 7541700 w 7541700"/>
              <a:gd name="connsiteY1" fmla="*/ 0 h 677550"/>
              <a:gd name="connsiteX2" fmla="*/ 7541700 w 7541700"/>
              <a:gd name="connsiteY2" fmla="*/ 677550 h 677550"/>
              <a:gd name="connsiteX3" fmla="*/ 0 w 7541700"/>
              <a:gd name="connsiteY3" fmla="*/ 677550 h 677550"/>
              <a:gd name="connsiteX4" fmla="*/ 0 w 75417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700" h="677550">
                <a:moveTo>
                  <a:pt x="0" y="0"/>
                </a:moveTo>
                <a:lnTo>
                  <a:pt x="7541700" y="0"/>
                </a:lnTo>
                <a:lnTo>
                  <a:pt x="7541700" y="677550"/>
                </a:lnTo>
                <a:lnTo>
                  <a:pt x="0" y="677550"/>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en-AU" sz="2300" kern="1200" dirty="0">
                <a:latin typeface="Arial" panose="020B0604020202020204" pitchFamily="34" charset="0"/>
                <a:cs typeface="Arial" panose="020B0604020202020204" pitchFamily="34" charset="0"/>
              </a:rPr>
              <a:t>Stewardship</a:t>
            </a:r>
          </a:p>
        </p:txBody>
      </p:sp>
      <p:sp>
        <p:nvSpPr>
          <p:cNvPr id="14" name="Freeform: Shape 13">
            <a:extLst>
              <a:ext uri="{FF2B5EF4-FFF2-40B4-BE49-F238E27FC236}">
                <a16:creationId xmlns:a16="http://schemas.microsoft.com/office/drawing/2014/main" id="{1CF90F1C-A266-1180-771E-548FE14E5AD9}"/>
              </a:ext>
            </a:extLst>
          </p:cNvPr>
          <p:cNvSpPr/>
          <p:nvPr/>
        </p:nvSpPr>
        <p:spPr>
          <a:xfrm>
            <a:off x="921336" y="2074224"/>
            <a:ext cx="7541700" cy="677550"/>
          </a:xfrm>
          <a:custGeom>
            <a:avLst/>
            <a:gdLst>
              <a:gd name="connsiteX0" fmla="*/ 0 w 7056187"/>
              <a:gd name="connsiteY0" fmla="*/ 0 h 677550"/>
              <a:gd name="connsiteX1" fmla="*/ 7056187 w 7056187"/>
              <a:gd name="connsiteY1" fmla="*/ 0 h 677550"/>
              <a:gd name="connsiteX2" fmla="*/ 7056187 w 7056187"/>
              <a:gd name="connsiteY2" fmla="*/ 677550 h 677550"/>
              <a:gd name="connsiteX3" fmla="*/ 0 w 7056187"/>
              <a:gd name="connsiteY3" fmla="*/ 677550 h 677550"/>
              <a:gd name="connsiteX4" fmla="*/ 0 w 70561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187" h="677550">
                <a:moveTo>
                  <a:pt x="0" y="0"/>
                </a:moveTo>
                <a:lnTo>
                  <a:pt x="7056187" y="0"/>
                </a:lnTo>
                <a:lnTo>
                  <a:pt x="7056187" y="677550"/>
                </a:lnTo>
                <a:lnTo>
                  <a:pt x="0" y="677550"/>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en-AU" sz="2300" kern="1200" spc="-30" dirty="0">
                <a:latin typeface="Arial" panose="020B0604020202020204" pitchFamily="34" charset="0"/>
                <a:cs typeface="Arial" panose="020B0604020202020204" pitchFamily="34" charset="0"/>
              </a:rPr>
              <a:t>Relationships – Board, Management &amp; Members</a:t>
            </a:r>
            <a:endParaRPr lang="en-AU" sz="2300" kern="1200" dirty="0"/>
          </a:p>
        </p:txBody>
      </p:sp>
      <p:sp>
        <p:nvSpPr>
          <p:cNvPr id="16" name="Freeform: Shape 15">
            <a:extLst>
              <a:ext uri="{FF2B5EF4-FFF2-40B4-BE49-F238E27FC236}">
                <a16:creationId xmlns:a16="http://schemas.microsoft.com/office/drawing/2014/main" id="{3F171C83-58C1-24EC-014F-EF440459E1ED}"/>
              </a:ext>
            </a:extLst>
          </p:cNvPr>
          <p:cNvSpPr/>
          <p:nvPr/>
        </p:nvSpPr>
        <p:spPr>
          <a:xfrm>
            <a:off x="921336" y="3090224"/>
            <a:ext cx="7541700" cy="677550"/>
          </a:xfrm>
          <a:custGeom>
            <a:avLst/>
            <a:gdLst>
              <a:gd name="connsiteX0" fmla="*/ 0 w 6907174"/>
              <a:gd name="connsiteY0" fmla="*/ 0 h 677550"/>
              <a:gd name="connsiteX1" fmla="*/ 6907174 w 6907174"/>
              <a:gd name="connsiteY1" fmla="*/ 0 h 677550"/>
              <a:gd name="connsiteX2" fmla="*/ 6907174 w 6907174"/>
              <a:gd name="connsiteY2" fmla="*/ 677550 h 677550"/>
              <a:gd name="connsiteX3" fmla="*/ 0 w 6907174"/>
              <a:gd name="connsiteY3" fmla="*/ 677550 h 677550"/>
              <a:gd name="connsiteX4" fmla="*/ 0 w 6907174"/>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677550">
                <a:moveTo>
                  <a:pt x="0" y="0"/>
                </a:moveTo>
                <a:lnTo>
                  <a:pt x="6907174" y="0"/>
                </a:lnTo>
                <a:lnTo>
                  <a:pt x="6907174" y="677550"/>
                </a:lnTo>
                <a:lnTo>
                  <a:pt x="0" y="677550"/>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en-AU" sz="2300" kern="1200" spc="-30" dirty="0">
                <a:latin typeface="Arial" panose="020B0604020202020204" pitchFamily="34" charset="0"/>
                <a:cs typeface="Arial" panose="020B0604020202020204" pitchFamily="34" charset="0"/>
              </a:rPr>
              <a:t>Responsibilities</a:t>
            </a:r>
            <a:endParaRPr lang="en-AU" sz="2300" kern="1200" dirty="0"/>
          </a:p>
        </p:txBody>
      </p:sp>
      <p:sp>
        <p:nvSpPr>
          <p:cNvPr id="18" name="Freeform: Shape 17">
            <a:extLst>
              <a:ext uri="{FF2B5EF4-FFF2-40B4-BE49-F238E27FC236}">
                <a16:creationId xmlns:a16="http://schemas.microsoft.com/office/drawing/2014/main" id="{081088CF-3FA0-46D2-427C-29BA75F57023}"/>
              </a:ext>
            </a:extLst>
          </p:cNvPr>
          <p:cNvSpPr/>
          <p:nvPr/>
        </p:nvSpPr>
        <p:spPr>
          <a:xfrm>
            <a:off x="921336" y="4106224"/>
            <a:ext cx="7541700" cy="677550"/>
          </a:xfrm>
          <a:custGeom>
            <a:avLst/>
            <a:gdLst>
              <a:gd name="connsiteX0" fmla="*/ 0 w 7056187"/>
              <a:gd name="connsiteY0" fmla="*/ 0 h 677550"/>
              <a:gd name="connsiteX1" fmla="*/ 7056187 w 7056187"/>
              <a:gd name="connsiteY1" fmla="*/ 0 h 677550"/>
              <a:gd name="connsiteX2" fmla="*/ 7056187 w 7056187"/>
              <a:gd name="connsiteY2" fmla="*/ 677550 h 677550"/>
              <a:gd name="connsiteX3" fmla="*/ 0 w 7056187"/>
              <a:gd name="connsiteY3" fmla="*/ 677550 h 677550"/>
              <a:gd name="connsiteX4" fmla="*/ 0 w 70561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187" h="677550">
                <a:moveTo>
                  <a:pt x="0" y="0"/>
                </a:moveTo>
                <a:lnTo>
                  <a:pt x="7056187" y="0"/>
                </a:lnTo>
                <a:lnTo>
                  <a:pt x="7056187" y="677550"/>
                </a:lnTo>
                <a:lnTo>
                  <a:pt x="0" y="677550"/>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en-AU" sz="2300" kern="1200" spc="-30" dirty="0">
                <a:latin typeface="Arial" panose="020B0604020202020204" pitchFamily="34" charset="0"/>
                <a:cs typeface="Arial" panose="020B0604020202020204" pitchFamily="34" charset="0"/>
              </a:rPr>
              <a:t>Governance standards</a:t>
            </a:r>
          </a:p>
        </p:txBody>
      </p:sp>
      <p:sp>
        <p:nvSpPr>
          <p:cNvPr id="20" name="Freeform: Shape 19">
            <a:extLst>
              <a:ext uri="{FF2B5EF4-FFF2-40B4-BE49-F238E27FC236}">
                <a16:creationId xmlns:a16="http://schemas.microsoft.com/office/drawing/2014/main" id="{337DDD95-ACC7-76E3-A34F-B783109CD316}"/>
              </a:ext>
            </a:extLst>
          </p:cNvPr>
          <p:cNvSpPr/>
          <p:nvPr/>
        </p:nvSpPr>
        <p:spPr>
          <a:xfrm>
            <a:off x="921336" y="5122224"/>
            <a:ext cx="7541700" cy="677550"/>
          </a:xfrm>
          <a:custGeom>
            <a:avLst/>
            <a:gdLst>
              <a:gd name="connsiteX0" fmla="*/ 0 w 7541700"/>
              <a:gd name="connsiteY0" fmla="*/ 0 h 677550"/>
              <a:gd name="connsiteX1" fmla="*/ 7541700 w 7541700"/>
              <a:gd name="connsiteY1" fmla="*/ 0 h 677550"/>
              <a:gd name="connsiteX2" fmla="*/ 7541700 w 7541700"/>
              <a:gd name="connsiteY2" fmla="*/ 677550 h 677550"/>
              <a:gd name="connsiteX3" fmla="*/ 0 w 7541700"/>
              <a:gd name="connsiteY3" fmla="*/ 677550 h 677550"/>
              <a:gd name="connsiteX4" fmla="*/ 0 w 75417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700" h="677550">
                <a:moveTo>
                  <a:pt x="0" y="0"/>
                </a:moveTo>
                <a:lnTo>
                  <a:pt x="7541700" y="0"/>
                </a:lnTo>
                <a:lnTo>
                  <a:pt x="7541700" y="677550"/>
                </a:lnTo>
                <a:lnTo>
                  <a:pt x="0" y="677550"/>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en-AU" sz="2300" kern="1200" spc="-30" dirty="0">
                <a:latin typeface="Arial" panose="020B0604020202020204" pitchFamily="34" charset="0"/>
                <a:cs typeface="Arial" panose="020B0604020202020204" pitchFamily="34" charset="0"/>
              </a:rPr>
              <a:t>Managing in the real world</a:t>
            </a:r>
            <a:endParaRPr lang="en-AU" sz="2300" kern="1200" dirty="0"/>
          </a:p>
        </p:txBody>
      </p:sp>
      <p:grpSp>
        <p:nvGrpSpPr>
          <p:cNvPr id="22" name="Group 21">
            <a:extLst>
              <a:ext uri="{FF2B5EF4-FFF2-40B4-BE49-F238E27FC236}">
                <a16:creationId xmlns:a16="http://schemas.microsoft.com/office/drawing/2014/main" id="{9055C3A7-9710-8ABE-5198-AD61B2F89F06}"/>
              </a:ext>
            </a:extLst>
          </p:cNvPr>
          <p:cNvGrpSpPr/>
          <p:nvPr/>
        </p:nvGrpSpPr>
        <p:grpSpPr>
          <a:xfrm>
            <a:off x="358800" y="973530"/>
            <a:ext cx="846937" cy="846937"/>
            <a:chOff x="2118248" y="973530"/>
            <a:chExt cx="846937" cy="846937"/>
          </a:xfrm>
        </p:grpSpPr>
        <p:sp>
          <p:nvSpPr>
            <p:cNvPr id="11" name="Oval 10">
              <a:extLst>
                <a:ext uri="{FF2B5EF4-FFF2-40B4-BE49-F238E27FC236}">
                  <a16:creationId xmlns:a16="http://schemas.microsoft.com/office/drawing/2014/main" id="{04D032E5-7171-51FF-2E11-84C8DEB31E8F}"/>
                </a:ext>
              </a:extLst>
            </p:cNvPr>
            <p:cNvSpPr/>
            <p:nvPr/>
          </p:nvSpPr>
          <p:spPr>
            <a:xfrm>
              <a:off x="2118248" y="973530"/>
              <a:ext cx="846937" cy="846937"/>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3" name="TextBox 2">
              <a:extLst>
                <a:ext uri="{FF2B5EF4-FFF2-40B4-BE49-F238E27FC236}">
                  <a16:creationId xmlns:a16="http://schemas.microsoft.com/office/drawing/2014/main" id="{30B99031-514D-5F07-5EA8-970A669F14A5}"/>
                </a:ext>
              </a:extLst>
            </p:cNvPr>
            <p:cNvSpPr txBox="1"/>
            <p:nvPr/>
          </p:nvSpPr>
          <p:spPr>
            <a:xfrm>
              <a:off x="2394286" y="1186663"/>
              <a:ext cx="278154" cy="461665"/>
            </a:xfrm>
            <a:prstGeom prst="rect">
              <a:avLst/>
            </a:prstGeom>
            <a:noFill/>
          </p:spPr>
          <p:txBody>
            <a:bodyPr wrap="square" rtlCol="0">
              <a:spAutoFit/>
            </a:bodyPr>
            <a:lstStyle/>
            <a:p>
              <a:pPr algn="ctr"/>
              <a:r>
                <a:rPr lang="en-AU" sz="2300" dirty="0">
                  <a:solidFill>
                    <a:srgbClr val="C00000"/>
                  </a:solidFill>
                </a:rPr>
                <a:t>1</a:t>
              </a:r>
            </a:p>
          </p:txBody>
        </p:sp>
      </p:grpSp>
      <p:grpSp>
        <p:nvGrpSpPr>
          <p:cNvPr id="23" name="Group 22">
            <a:extLst>
              <a:ext uri="{FF2B5EF4-FFF2-40B4-BE49-F238E27FC236}">
                <a16:creationId xmlns:a16="http://schemas.microsoft.com/office/drawing/2014/main" id="{AA1AB390-509B-697B-2D05-1E2965EE438B}"/>
              </a:ext>
            </a:extLst>
          </p:cNvPr>
          <p:cNvGrpSpPr/>
          <p:nvPr/>
        </p:nvGrpSpPr>
        <p:grpSpPr>
          <a:xfrm>
            <a:off x="358800" y="1989530"/>
            <a:ext cx="846937" cy="846937"/>
            <a:chOff x="2603761" y="1989530"/>
            <a:chExt cx="846937" cy="846937"/>
          </a:xfrm>
        </p:grpSpPr>
        <p:sp>
          <p:nvSpPr>
            <p:cNvPr id="15" name="Oval 14">
              <a:extLst>
                <a:ext uri="{FF2B5EF4-FFF2-40B4-BE49-F238E27FC236}">
                  <a16:creationId xmlns:a16="http://schemas.microsoft.com/office/drawing/2014/main" id="{E67E053F-9C86-0CC5-04BC-1993000FAAFB}"/>
                </a:ext>
              </a:extLst>
            </p:cNvPr>
            <p:cNvSpPr/>
            <p:nvPr/>
          </p:nvSpPr>
          <p:spPr>
            <a:xfrm>
              <a:off x="2603761" y="1989530"/>
              <a:ext cx="846937" cy="846937"/>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6" name="TextBox 5">
              <a:extLst>
                <a:ext uri="{FF2B5EF4-FFF2-40B4-BE49-F238E27FC236}">
                  <a16:creationId xmlns:a16="http://schemas.microsoft.com/office/drawing/2014/main" id="{7C5CD79F-528D-78AD-7DA6-980C45855760}"/>
                </a:ext>
              </a:extLst>
            </p:cNvPr>
            <p:cNvSpPr txBox="1"/>
            <p:nvPr/>
          </p:nvSpPr>
          <p:spPr>
            <a:xfrm>
              <a:off x="2874395" y="2193304"/>
              <a:ext cx="278154" cy="461665"/>
            </a:xfrm>
            <a:prstGeom prst="rect">
              <a:avLst/>
            </a:prstGeom>
            <a:noFill/>
          </p:spPr>
          <p:txBody>
            <a:bodyPr wrap="square" rtlCol="0">
              <a:spAutoFit/>
            </a:bodyPr>
            <a:lstStyle/>
            <a:p>
              <a:pPr algn="ctr"/>
              <a:r>
                <a:rPr lang="en-AU" sz="2300" dirty="0">
                  <a:solidFill>
                    <a:srgbClr val="C00000"/>
                  </a:solidFill>
                </a:rPr>
                <a:t>2</a:t>
              </a:r>
            </a:p>
          </p:txBody>
        </p:sp>
      </p:grpSp>
      <p:grpSp>
        <p:nvGrpSpPr>
          <p:cNvPr id="24" name="Group 23">
            <a:extLst>
              <a:ext uri="{FF2B5EF4-FFF2-40B4-BE49-F238E27FC236}">
                <a16:creationId xmlns:a16="http://schemas.microsoft.com/office/drawing/2014/main" id="{219B2E0B-FC4A-3EB1-2EFE-D566BADF0F26}"/>
              </a:ext>
            </a:extLst>
          </p:cNvPr>
          <p:cNvGrpSpPr/>
          <p:nvPr/>
        </p:nvGrpSpPr>
        <p:grpSpPr>
          <a:xfrm>
            <a:off x="358800" y="3005530"/>
            <a:ext cx="846937" cy="846937"/>
            <a:chOff x="2752774" y="3005530"/>
            <a:chExt cx="846937" cy="846937"/>
          </a:xfrm>
        </p:grpSpPr>
        <p:sp>
          <p:nvSpPr>
            <p:cNvPr id="17" name="Oval 16">
              <a:extLst>
                <a:ext uri="{FF2B5EF4-FFF2-40B4-BE49-F238E27FC236}">
                  <a16:creationId xmlns:a16="http://schemas.microsoft.com/office/drawing/2014/main" id="{CD58979D-8C61-C86D-AC90-C2E980B427C7}"/>
                </a:ext>
              </a:extLst>
            </p:cNvPr>
            <p:cNvSpPr/>
            <p:nvPr/>
          </p:nvSpPr>
          <p:spPr>
            <a:xfrm>
              <a:off x="2752774" y="3005530"/>
              <a:ext cx="846937" cy="846937"/>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9" name="TextBox 8">
              <a:extLst>
                <a:ext uri="{FF2B5EF4-FFF2-40B4-BE49-F238E27FC236}">
                  <a16:creationId xmlns:a16="http://schemas.microsoft.com/office/drawing/2014/main" id="{603E510C-27F6-2AA5-6C67-7954D2896934}"/>
                </a:ext>
              </a:extLst>
            </p:cNvPr>
            <p:cNvSpPr txBox="1"/>
            <p:nvPr/>
          </p:nvSpPr>
          <p:spPr>
            <a:xfrm>
              <a:off x="3027072" y="3191907"/>
              <a:ext cx="278154" cy="461665"/>
            </a:xfrm>
            <a:prstGeom prst="rect">
              <a:avLst/>
            </a:prstGeom>
            <a:noFill/>
          </p:spPr>
          <p:txBody>
            <a:bodyPr wrap="square" rtlCol="0">
              <a:spAutoFit/>
            </a:bodyPr>
            <a:lstStyle/>
            <a:p>
              <a:pPr algn="ctr"/>
              <a:r>
                <a:rPr lang="en-AU" sz="2300" dirty="0">
                  <a:solidFill>
                    <a:srgbClr val="C00000"/>
                  </a:solidFill>
                </a:rPr>
                <a:t>3</a:t>
              </a:r>
            </a:p>
          </p:txBody>
        </p:sp>
      </p:grpSp>
      <p:grpSp>
        <p:nvGrpSpPr>
          <p:cNvPr id="25" name="Group 24">
            <a:extLst>
              <a:ext uri="{FF2B5EF4-FFF2-40B4-BE49-F238E27FC236}">
                <a16:creationId xmlns:a16="http://schemas.microsoft.com/office/drawing/2014/main" id="{1A2CEFCB-0C5F-B58F-633D-DA5E796A71C0}"/>
              </a:ext>
            </a:extLst>
          </p:cNvPr>
          <p:cNvGrpSpPr/>
          <p:nvPr/>
        </p:nvGrpSpPr>
        <p:grpSpPr>
          <a:xfrm>
            <a:off x="358800" y="4021530"/>
            <a:ext cx="846937" cy="846937"/>
            <a:chOff x="2603761" y="4021530"/>
            <a:chExt cx="846937" cy="846937"/>
          </a:xfrm>
        </p:grpSpPr>
        <p:sp>
          <p:nvSpPr>
            <p:cNvPr id="19" name="Oval 18">
              <a:extLst>
                <a:ext uri="{FF2B5EF4-FFF2-40B4-BE49-F238E27FC236}">
                  <a16:creationId xmlns:a16="http://schemas.microsoft.com/office/drawing/2014/main" id="{05303A3D-F909-1051-C6FC-00A5F99677B7}"/>
                </a:ext>
              </a:extLst>
            </p:cNvPr>
            <p:cNvSpPr/>
            <p:nvPr/>
          </p:nvSpPr>
          <p:spPr>
            <a:xfrm>
              <a:off x="2603761" y="4021530"/>
              <a:ext cx="846937" cy="846937"/>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TextBox 9">
              <a:extLst>
                <a:ext uri="{FF2B5EF4-FFF2-40B4-BE49-F238E27FC236}">
                  <a16:creationId xmlns:a16="http://schemas.microsoft.com/office/drawing/2014/main" id="{D2279766-B26F-FB4F-0506-7122E556DE31}"/>
                </a:ext>
              </a:extLst>
            </p:cNvPr>
            <p:cNvSpPr txBox="1"/>
            <p:nvPr/>
          </p:nvSpPr>
          <p:spPr>
            <a:xfrm>
              <a:off x="2874395" y="4204916"/>
              <a:ext cx="278154" cy="461665"/>
            </a:xfrm>
            <a:prstGeom prst="rect">
              <a:avLst/>
            </a:prstGeom>
            <a:noFill/>
          </p:spPr>
          <p:txBody>
            <a:bodyPr wrap="square" rtlCol="0">
              <a:spAutoFit/>
            </a:bodyPr>
            <a:lstStyle/>
            <a:p>
              <a:pPr algn="ctr"/>
              <a:r>
                <a:rPr lang="en-AU" sz="2300" dirty="0">
                  <a:solidFill>
                    <a:srgbClr val="C00000"/>
                  </a:solidFill>
                </a:rPr>
                <a:t>4</a:t>
              </a:r>
            </a:p>
          </p:txBody>
        </p:sp>
      </p:grpSp>
      <p:grpSp>
        <p:nvGrpSpPr>
          <p:cNvPr id="26" name="Group 25">
            <a:extLst>
              <a:ext uri="{FF2B5EF4-FFF2-40B4-BE49-F238E27FC236}">
                <a16:creationId xmlns:a16="http://schemas.microsoft.com/office/drawing/2014/main" id="{65F45B62-128D-25E4-D035-5B1BCC1C4A31}"/>
              </a:ext>
            </a:extLst>
          </p:cNvPr>
          <p:cNvGrpSpPr/>
          <p:nvPr/>
        </p:nvGrpSpPr>
        <p:grpSpPr>
          <a:xfrm>
            <a:off x="358800" y="5037530"/>
            <a:ext cx="846937" cy="846937"/>
            <a:chOff x="2118248" y="5037530"/>
            <a:chExt cx="846937" cy="846937"/>
          </a:xfrm>
        </p:grpSpPr>
        <p:sp>
          <p:nvSpPr>
            <p:cNvPr id="21" name="Oval 20">
              <a:extLst>
                <a:ext uri="{FF2B5EF4-FFF2-40B4-BE49-F238E27FC236}">
                  <a16:creationId xmlns:a16="http://schemas.microsoft.com/office/drawing/2014/main" id="{852D4152-36FB-54A3-DD5A-1C3B9A859359}"/>
                </a:ext>
              </a:extLst>
            </p:cNvPr>
            <p:cNvSpPr/>
            <p:nvPr/>
          </p:nvSpPr>
          <p:spPr>
            <a:xfrm>
              <a:off x="2118248" y="5037530"/>
              <a:ext cx="846937" cy="846937"/>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2" name="TextBox 11">
              <a:extLst>
                <a:ext uri="{FF2B5EF4-FFF2-40B4-BE49-F238E27FC236}">
                  <a16:creationId xmlns:a16="http://schemas.microsoft.com/office/drawing/2014/main" id="{FAEAFD1D-5902-ABE4-D49B-874EC32115CF}"/>
                </a:ext>
              </a:extLst>
            </p:cNvPr>
            <p:cNvSpPr txBox="1"/>
            <p:nvPr/>
          </p:nvSpPr>
          <p:spPr>
            <a:xfrm>
              <a:off x="2401430" y="5245768"/>
              <a:ext cx="278154" cy="461665"/>
            </a:xfrm>
            <a:prstGeom prst="rect">
              <a:avLst/>
            </a:prstGeom>
            <a:noFill/>
          </p:spPr>
          <p:txBody>
            <a:bodyPr wrap="square" rtlCol="0">
              <a:spAutoFit/>
            </a:bodyPr>
            <a:lstStyle/>
            <a:p>
              <a:pPr algn="ctr"/>
              <a:r>
                <a:rPr lang="en-AU" sz="2300" dirty="0">
                  <a:solidFill>
                    <a:srgbClr val="C00000"/>
                  </a:solidFill>
                </a:rPr>
                <a:t>5</a:t>
              </a:r>
            </a:p>
          </p:txBody>
        </p:sp>
      </p:grpSp>
    </p:spTree>
    <p:extLst>
      <p:ext uri="{BB962C8B-B14F-4D97-AF65-F5344CB8AC3E}">
        <p14:creationId xmlns:p14="http://schemas.microsoft.com/office/powerpoint/2010/main" val="358268971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E44F8646-9A57-0ABC-4EDF-F1867FC9E607}"/>
              </a:ext>
            </a:extLst>
          </p:cNvPr>
          <p:cNvSpPr/>
          <p:nvPr/>
        </p:nvSpPr>
        <p:spPr>
          <a:xfrm>
            <a:off x="-62654" y="0"/>
            <a:ext cx="12192000" cy="612933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918" name="Group 1917">
            <a:extLst>
              <a:ext uri="{FF2B5EF4-FFF2-40B4-BE49-F238E27FC236}">
                <a16:creationId xmlns:a16="http://schemas.microsoft.com/office/drawing/2014/main" id="{4F016182-A11E-911D-2C66-E84DC55E5FA4}"/>
              </a:ext>
            </a:extLst>
          </p:cNvPr>
          <p:cNvGrpSpPr>
            <a:grpSpLocks noChangeAspect="1"/>
          </p:cNvGrpSpPr>
          <p:nvPr/>
        </p:nvGrpSpPr>
        <p:grpSpPr>
          <a:xfrm>
            <a:off x="5889145" y="762754"/>
            <a:ext cx="5731572" cy="4758747"/>
            <a:chOff x="6445923" y="1958816"/>
            <a:chExt cx="4706060" cy="4160140"/>
          </a:xfrm>
        </p:grpSpPr>
        <p:grpSp>
          <p:nvGrpSpPr>
            <p:cNvPr id="204" name="Graphic 3">
              <a:extLst>
                <a:ext uri="{FF2B5EF4-FFF2-40B4-BE49-F238E27FC236}">
                  <a16:creationId xmlns:a16="http://schemas.microsoft.com/office/drawing/2014/main" id="{8018FF2A-DDF1-0414-89BE-306306617956}"/>
                </a:ext>
              </a:extLst>
            </p:cNvPr>
            <p:cNvGrpSpPr/>
            <p:nvPr/>
          </p:nvGrpSpPr>
          <p:grpSpPr>
            <a:xfrm>
              <a:off x="9875474" y="2891071"/>
              <a:ext cx="226436" cy="249407"/>
              <a:chOff x="8375490" y="2827432"/>
              <a:chExt cx="226436" cy="249407"/>
            </a:xfrm>
            <a:solidFill>
              <a:srgbClr val="D9D5EB"/>
            </a:solidFill>
          </p:grpSpPr>
          <p:sp>
            <p:nvSpPr>
              <p:cNvPr id="226" name="Freeform: Shape 225">
                <a:extLst>
                  <a:ext uri="{FF2B5EF4-FFF2-40B4-BE49-F238E27FC236}">
                    <a16:creationId xmlns:a16="http://schemas.microsoft.com/office/drawing/2014/main" id="{C53DC8D0-224A-DED3-82B6-84FDB22CCE3E}"/>
                  </a:ext>
                </a:extLst>
              </p:cNvPr>
              <p:cNvSpPr/>
              <p:nvPr/>
            </p:nvSpPr>
            <p:spPr>
              <a:xfrm>
                <a:off x="8375490" y="2827432"/>
                <a:ext cx="226436" cy="249407"/>
              </a:xfrm>
              <a:custGeom>
                <a:avLst/>
                <a:gdLst>
                  <a:gd name="connsiteX0" fmla="*/ 185704 w 226436"/>
                  <a:gd name="connsiteY0" fmla="*/ 249408 h 249407"/>
                  <a:gd name="connsiteX1" fmla="*/ 184997 w 226436"/>
                  <a:gd name="connsiteY1" fmla="*/ 249408 h 249407"/>
                  <a:gd name="connsiteX2" fmla="*/ 113958 w 226436"/>
                  <a:gd name="connsiteY2" fmla="*/ 246512 h 249407"/>
                  <a:gd name="connsiteX3" fmla="*/ 27412 w 226436"/>
                  <a:gd name="connsiteY3" fmla="*/ 243230 h 249407"/>
                  <a:gd name="connsiteX4" fmla="*/ 0 w 226436"/>
                  <a:gd name="connsiteY4" fmla="*/ 210221 h 249407"/>
                  <a:gd name="connsiteX5" fmla="*/ 0 w 226436"/>
                  <a:gd name="connsiteY5" fmla="*/ 208805 h 249407"/>
                  <a:gd name="connsiteX6" fmla="*/ 1609 w 226436"/>
                  <a:gd name="connsiteY6" fmla="*/ 133069 h 249407"/>
                  <a:gd name="connsiteX7" fmla="*/ 4183 w 226436"/>
                  <a:gd name="connsiteY7" fmla="*/ 27283 h 249407"/>
                  <a:gd name="connsiteX8" fmla="*/ 29728 w 226436"/>
                  <a:gd name="connsiteY8" fmla="*/ 0 h 249407"/>
                  <a:gd name="connsiteX9" fmla="*/ 32688 w 226436"/>
                  <a:gd name="connsiteY9" fmla="*/ 193 h 249407"/>
                  <a:gd name="connsiteX10" fmla="*/ 34296 w 226436"/>
                  <a:gd name="connsiteY10" fmla="*/ 386 h 249407"/>
                  <a:gd name="connsiteX11" fmla="*/ 204944 w 226436"/>
                  <a:gd name="connsiteY11" fmla="*/ 7979 h 249407"/>
                  <a:gd name="connsiteX12" fmla="*/ 226436 w 226436"/>
                  <a:gd name="connsiteY12" fmla="*/ 41954 h 249407"/>
                  <a:gd name="connsiteX13" fmla="*/ 226372 w 226436"/>
                  <a:gd name="connsiteY13" fmla="*/ 44657 h 249407"/>
                  <a:gd name="connsiteX14" fmla="*/ 215304 w 226436"/>
                  <a:gd name="connsiteY14" fmla="*/ 222446 h 249407"/>
                  <a:gd name="connsiteX15" fmla="*/ 185704 w 226436"/>
                  <a:gd name="connsiteY15" fmla="*/ 249343 h 249407"/>
                  <a:gd name="connsiteX16" fmla="*/ 29728 w 226436"/>
                  <a:gd name="connsiteY16" fmla="*/ 12934 h 249407"/>
                  <a:gd name="connsiteX17" fmla="*/ 16988 w 226436"/>
                  <a:gd name="connsiteY17" fmla="*/ 27798 h 249407"/>
                  <a:gd name="connsiteX18" fmla="*/ 14414 w 226436"/>
                  <a:gd name="connsiteY18" fmla="*/ 133326 h 249407"/>
                  <a:gd name="connsiteX19" fmla="*/ 12805 w 226436"/>
                  <a:gd name="connsiteY19" fmla="*/ 209191 h 249407"/>
                  <a:gd name="connsiteX20" fmla="*/ 12805 w 226436"/>
                  <a:gd name="connsiteY20" fmla="*/ 210221 h 249407"/>
                  <a:gd name="connsiteX21" fmla="*/ 27605 w 226436"/>
                  <a:gd name="connsiteY21" fmla="*/ 230361 h 249407"/>
                  <a:gd name="connsiteX22" fmla="*/ 114537 w 226436"/>
                  <a:gd name="connsiteY22" fmla="*/ 233643 h 249407"/>
                  <a:gd name="connsiteX23" fmla="*/ 185383 w 226436"/>
                  <a:gd name="connsiteY23" fmla="*/ 236538 h 249407"/>
                  <a:gd name="connsiteX24" fmla="*/ 185640 w 226436"/>
                  <a:gd name="connsiteY24" fmla="*/ 242973 h 249407"/>
                  <a:gd name="connsiteX25" fmla="*/ 185640 w 226436"/>
                  <a:gd name="connsiteY25" fmla="*/ 236538 h 249407"/>
                  <a:gd name="connsiteX26" fmla="*/ 202370 w 226436"/>
                  <a:gd name="connsiteY26" fmla="*/ 221610 h 249407"/>
                  <a:gd name="connsiteX27" fmla="*/ 213438 w 226436"/>
                  <a:gd name="connsiteY27" fmla="*/ 44142 h 249407"/>
                  <a:gd name="connsiteX28" fmla="*/ 213438 w 226436"/>
                  <a:gd name="connsiteY28" fmla="*/ 42018 h 249407"/>
                  <a:gd name="connsiteX29" fmla="*/ 204815 w 226436"/>
                  <a:gd name="connsiteY29" fmla="*/ 20913 h 249407"/>
                  <a:gd name="connsiteX30" fmla="*/ 32623 w 226436"/>
                  <a:gd name="connsiteY30" fmla="*/ 13191 h 249407"/>
                  <a:gd name="connsiteX31" fmla="*/ 31015 w 226436"/>
                  <a:gd name="connsiteY31" fmla="*/ 12998 h 249407"/>
                  <a:gd name="connsiteX32" fmla="*/ 29599 w 226436"/>
                  <a:gd name="connsiteY32" fmla="*/ 12934 h 24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6436" h="249407">
                    <a:moveTo>
                      <a:pt x="185704" y="249408"/>
                    </a:moveTo>
                    <a:cubicBezTo>
                      <a:pt x="185704" y="249408"/>
                      <a:pt x="185061" y="249408"/>
                      <a:pt x="184997" y="249408"/>
                    </a:cubicBezTo>
                    <a:cubicBezTo>
                      <a:pt x="161317" y="248764"/>
                      <a:pt x="137251" y="247606"/>
                      <a:pt x="113958" y="246512"/>
                    </a:cubicBezTo>
                    <a:cubicBezTo>
                      <a:pt x="85581" y="245161"/>
                      <a:pt x="56303" y="243810"/>
                      <a:pt x="27412" y="243230"/>
                    </a:cubicBezTo>
                    <a:cubicBezTo>
                      <a:pt x="9588" y="242909"/>
                      <a:pt x="0" y="225985"/>
                      <a:pt x="0" y="210221"/>
                    </a:cubicBezTo>
                    <a:lnTo>
                      <a:pt x="0" y="208805"/>
                    </a:lnTo>
                    <a:cubicBezTo>
                      <a:pt x="708" y="183517"/>
                      <a:pt x="1159" y="158293"/>
                      <a:pt x="1609" y="133069"/>
                    </a:cubicBezTo>
                    <a:cubicBezTo>
                      <a:pt x="2188" y="98450"/>
                      <a:pt x="2832" y="62674"/>
                      <a:pt x="4183" y="27283"/>
                    </a:cubicBezTo>
                    <a:cubicBezTo>
                      <a:pt x="4826" y="9974"/>
                      <a:pt x="14156" y="0"/>
                      <a:pt x="29728" y="0"/>
                    </a:cubicBezTo>
                    <a:cubicBezTo>
                      <a:pt x="30693" y="0"/>
                      <a:pt x="31723" y="0"/>
                      <a:pt x="32688" y="193"/>
                    </a:cubicBezTo>
                    <a:lnTo>
                      <a:pt x="34296" y="386"/>
                    </a:lnTo>
                    <a:cubicBezTo>
                      <a:pt x="62030" y="3861"/>
                      <a:pt x="93431" y="7786"/>
                      <a:pt x="204944" y="7979"/>
                    </a:cubicBezTo>
                    <a:cubicBezTo>
                      <a:pt x="221159" y="7979"/>
                      <a:pt x="226436" y="30886"/>
                      <a:pt x="226436" y="41954"/>
                    </a:cubicBezTo>
                    <a:cubicBezTo>
                      <a:pt x="226436" y="42855"/>
                      <a:pt x="226436" y="43756"/>
                      <a:pt x="226372" y="44657"/>
                    </a:cubicBezTo>
                    <a:cubicBezTo>
                      <a:pt x="224119" y="88284"/>
                      <a:pt x="219615" y="163312"/>
                      <a:pt x="215304" y="222446"/>
                    </a:cubicBezTo>
                    <a:cubicBezTo>
                      <a:pt x="214403" y="234737"/>
                      <a:pt x="198380" y="249343"/>
                      <a:pt x="185704" y="249343"/>
                    </a:cubicBezTo>
                    <a:close/>
                    <a:moveTo>
                      <a:pt x="29728" y="12934"/>
                    </a:moveTo>
                    <a:cubicBezTo>
                      <a:pt x="23744" y="12934"/>
                      <a:pt x="17502" y="14671"/>
                      <a:pt x="16988" y="27798"/>
                    </a:cubicBezTo>
                    <a:cubicBezTo>
                      <a:pt x="15701" y="63060"/>
                      <a:pt x="15057" y="98772"/>
                      <a:pt x="14414" y="133326"/>
                    </a:cubicBezTo>
                    <a:cubicBezTo>
                      <a:pt x="13964" y="158614"/>
                      <a:pt x="13513" y="183838"/>
                      <a:pt x="12805" y="209191"/>
                    </a:cubicBezTo>
                    <a:lnTo>
                      <a:pt x="12805" y="210221"/>
                    </a:lnTo>
                    <a:cubicBezTo>
                      <a:pt x="12805" y="217878"/>
                      <a:pt x="16794" y="230168"/>
                      <a:pt x="27605" y="230361"/>
                    </a:cubicBezTo>
                    <a:cubicBezTo>
                      <a:pt x="56690" y="230940"/>
                      <a:pt x="86096" y="232291"/>
                      <a:pt x="114537" y="233643"/>
                    </a:cubicBezTo>
                    <a:cubicBezTo>
                      <a:pt x="137766" y="234737"/>
                      <a:pt x="161768" y="235830"/>
                      <a:pt x="185383" y="236538"/>
                    </a:cubicBezTo>
                    <a:lnTo>
                      <a:pt x="185640" y="242973"/>
                    </a:lnTo>
                    <a:lnTo>
                      <a:pt x="185640" y="236538"/>
                    </a:lnTo>
                    <a:cubicBezTo>
                      <a:pt x="191946" y="236538"/>
                      <a:pt x="201984" y="226758"/>
                      <a:pt x="202370" y="221610"/>
                    </a:cubicBezTo>
                    <a:cubicBezTo>
                      <a:pt x="206681" y="162604"/>
                      <a:pt x="211185" y="87640"/>
                      <a:pt x="213438" y="44142"/>
                    </a:cubicBezTo>
                    <a:cubicBezTo>
                      <a:pt x="213438" y="43434"/>
                      <a:pt x="213438" y="42726"/>
                      <a:pt x="213438" y="42018"/>
                    </a:cubicBezTo>
                    <a:cubicBezTo>
                      <a:pt x="213438" y="32366"/>
                      <a:pt x="208741" y="20913"/>
                      <a:pt x="204815" y="20913"/>
                    </a:cubicBezTo>
                    <a:cubicBezTo>
                      <a:pt x="92531" y="20720"/>
                      <a:pt x="60679" y="16730"/>
                      <a:pt x="32623" y="13191"/>
                    </a:cubicBezTo>
                    <a:lnTo>
                      <a:pt x="31015" y="12998"/>
                    </a:lnTo>
                    <a:cubicBezTo>
                      <a:pt x="30565" y="12998"/>
                      <a:pt x="30115" y="12934"/>
                      <a:pt x="29599" y="12934"/>
                    </a:cubicBezTo>
                    <a:close/>
                  </a:path>
                </a:pathLst>
              </a:custGeom>
              <a:solidFill>
                <a:srgbClr val="D9D5EB"/>
              </a:solidFill>
              <a:ln w="6433" cap="flat">
                <a:noFill/>
                <a:prstDash val="solid"/>
                <a:miter/>
              </a:ln>
            </p:spPr>
            <p:txBody>
              <a:bodyPr rtlCol="0" anchor="ctr"/>
              <a:lstStyle/>
              <a:p>
                <a:endParaRPr lang="en-AU"/>
              </a:p>
            </p:txBody>
          </p:sp>
          <p:sp>
            <p:nvSpPr>
              <p:cNvPr id="232" name="Freeform: Shape 231">
                <a:extLst>
                  <a:ext uri="{FF2B5EF4-FFF2-40B4-BE49-F238E27FC236}">
                    <a16:creationId xmlns:a16="http://schemas.microsoft.com/office/drawing/2014/main" id="{74E755E6-D371-364A-A968-132BDB52FC0F}"/>
                  </a:ext>
                </a:extLst>
              </p:cNvPr>
              <p:cNvSpPr/>
              <p:nvPr/>
            </p:nvSpPr>
            <p:spPr>
              <a:xfrm>
                <a:off x="8403219" y="2860699"/>
                <a:ext cx="176249" cy="76958"/>
              </a:xfrm>
              <a:custGeom>
                <a:avLst/>
                <a:gdLst>
                  <a:gd name="connsiteX0" fmla="*/ 168528 w 176249"/>
                  <a:gd name="connsiteY0" fmla="*/ 76766 h 76958"/>
                  <a:gd name="connsiteX1" fmla="*/ 168143 w 176249"/>
                  <a:gd name="connsiteY1" fmla="*/ 76766 h 76958"/>
                  <a:gd name="connsiteX2" fmla="*/ 70850 w 176249"/>
                  <a:gd name="connsiteY2" fmla="*/ 73226 h 76958"/>
                  <a:gd name="connsiteX3" fmla="*/ 6182 w 176249"/>
                  <a:gd name="connsiteY3" fmla="*/ 71232 h 76958"/>
                  <a:gd name="connsiteX4" fmla="*/ 1677 w 176249"/>
                  <a:gd name="connsiteY4" fmla="*/ 69173 h 76958"/>
                  <a:gd name="connsiteX5" fmla="*/ 5 w 176249"/>
                  <a:gd name="connsiteY5" fmla="*/ 64540 h 76958"/>
                  <a:gd name="connsiteX6" fmla="*/ 713 w 176249"/>
                  <a:gd name="connsiteY6" fmla="*/ 30372 h 76958"/>
                  <a:gd name="connsiteX7" fmla="*/ 713 w 176249"/>
                  <a:gd name="connsiteY7" fmla="*/ 15701 h 76958"/>
                  <a:gd name="connsiteX8" fmla="*/ 713 w 176249"/>
                  <a:gd name="connsiteY8" fmla="*/ 6435 h 76958"/>
                  <a:gd name="connsiteX9" fmla="*/ 2578 w 176249"/>
                  <a:gd name="connsiteY9" fmla="*/ 1866 h 76958"/>
                  <a:gd name="connsiteX10" fmla="*/ 7147 w 176249"/>
                  <a:gd name="connsiteY10" fmla="*/ 0 h 76958"/>
                  <a:gd name="connsiteX11" fmla="*/ 142661 w 176249"/>
                  <a:gd name="connsiteY11" fmla="*/ 3539 h 76958"/>
                  <a:gd name="connsiteX12" fmla="*/ 170073 w 176249"/>
                  <a:gd name="connsiteY12" fmla="*/ 4504 h 76958"/>
                  <a:gd name="connsiteX13" fmla="*/ 176250 w 176249"/>
                  <a:gd name="connsiteY13" fmla="*/ 10875 h 76958"/>
                  <a:gd name="connsiteX14" fmla="*/ 176250 w 176249"/>
                  <a:gd name="connsiteY14" fmla="*/ 19111 h 76958"/>
                  <a:gd name="connsiteX15" fmla="*/ 174963 w 176249"/>
                  <a:gd name="connsiteY15" fmla="*/ 70781 h 76958"/>
                  <a:gd name="connsiteX16" fmla="*/ 172840 w 176249"/>
                  <a:gd name="connsiteY16" fmla="*/ 75286 h 76958"/>
                  <a:gd name="connsiteX17" fmla="*/ 168528 w 176249"/>
                  <a:gd name="connsiteY17" fmla="*/ 76959 h 76958"/>
                  <a:gd name="connsiteX18" fmla="*/ 13195 w 176249"/>
                  <a:gd name="connsiteY18" fmla="*/ 58555 h 76958"/>
                  <a:gd name="connsiteX19" fmla="*/ 71236 w 176249"/>
                  <a:gd name="connsiteY19" fmla="*/ 60293 h 76958"/>
                  <a:gd name="connsiteX20" fmla="*/ 162416 w 176249"/>
                  <a:gd name="connsiteY20" fmla="*/ 63510 h 76958"/>
                  <a:gd name="connsiteX21" fmla="*/ 163380 w 176249"/>
                  <a:gd name="connsiteY21" fmla="*/ 18918 h 76958"/>
                  <a:gd name="connsiteX22" fmla="*/ 163380 w 176249"/>
                  <a:gd name="connsiteY22" fmla="*/ 16988 h 76958"/>
                  <a:gd name="connsiteX23" fmla="*/ 142146 w 176249"/>
                  <a:gd name="connsiteY23" fmla="*/ 16215 h 76958"/>
                  <a:gd name="connsiteX24" fmla="*/ 13582 w 176249"/>
                  <a:gd name="connsiteY24" fmla="*/ 12741 h 76958"/>
                  <a:gd name="connsiteX25" fmla="*/ 13582 w 176249"/>
                  <a:gd name="connsiteY25" fmla="*/ 15508 h 76958"/>
                  <a:gd name="connsiteX26" fmla="*/ 13582 w 176249"/>
                  <a:gd name="connsiteY26" fmla="*/ 30243 h 76958"/>
                  <a:gd name="connsiteX27" fmla="*/ 13131 w 176249"/>
                  <a:gd name="connsiteY27" fmla="*/ 58555 h 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249" h="76958">
                    <a:moveTo>
                      <a:pt x="168528" y="76766"/>
                    </a:moveTo>
                    <a:cubicBezTo>
                      <a:pt x="168528" y="76766"/>
                      <a:pt x="168271" y="76766"/>
                      <a:pt x="168143" y="76766"/>
                    </a:cubicBezTo>
                    <a:cubicBezTo>
                      <a:pt x="135841" y="74964"/>
                      <a:pt x="102766" y="74063"/>
                      <a:pt x="70850" y="73226"/>
                    </a:cubicBezTo>
                    <a:cubicBezTo>
                      <a:pt x="49229" y="72647"/>
                      <a:pt x="27673" y="72068"/>
                      <a:pt x="6182" y="71232"/>
                    </a:cubicBezTo>
                    <a:cubicBezTo>
                      <a:pt x="4444" y="71167"/>
                      <a:pt x="2836" y="70395"/>
                      <a:pt x="1677" y="69173"/>
                    </a:cubicBezTo>
                    <a:cubicBezTo>
                      <a:pt x="519" y="67886"/>
                      <a:pt x="-60" y="66213"/>
                      <a:pt x="5" y="64540"/>
                    </a:cubicBezTo>
                    <a:cubicBezTo>
                      <a:pt x="648" y="52056"/>
                      <a:pt x="713" y="39766"/>
                      <a:pt x="713" y="30372"/>
                    </a:cubicBezTo>
                    <a:cubicBezTo>
                      <a:pt x="713" y="25481"/>
                      <a:pt x="713" y="20591"/>
                      <a:pt x="713" y="15701"/>
                    </a:cubicBezTo>
                    <a:lnTo>
                      <a:pt x="713" y="6435"/>
                    </a:lnTo>
                    <a:cubicBezTo>
                      <a:pt x="713" y="4697"/>
                      <a:pt x="1356" y="3089"/>
                      <a:pt x="2578" y="1866"/>
                    </a:cubicBezTo>
                    <a:cubicBezTo>
                      <a:pt x="3801" y="643"/>
                      <a:pt x="5410" y="0"/>
                      <a:pt x="7147" y="0"/>
                    </a:cubicBezTo>
                    <a:cubicBezTo>
                      <a:pt x="52511" y="193"/>
                      <a:pt x="98326" y="1866"/>
                      <a:pt x="142661" y="3539"/>
                    </a:cubicBezTo>
                    <a:lnTo>
                      <a:pt x="170073" y="4504"/>
                    </a:lnTo>
                    <a:cubicBezTo>
                      <a:pt x="173548" y="4633"/>
                      <a:pt x="176250" y="7400"/>
                      <a:pt x="176250" y="10875"/>
                    </a:cubicBezTo>
                    <a:cubicBezTo>
                      <a:pt x="176250" y="13641"/>
                      <a:pt x="176250" y="16344"/>
                      <a:pt x="176250" y="19111"/>
                    </a:cubicBezTo>
                    <a:cubicBezTo>
                      <a:pt x="176250" y="35198"/>
                      <a:pt x="175800" y="52121"/>
                      <a:pt x="174963" y="70781"/>
                    </a:cubicBezTo>
                    <a:cubicBezTo>
                      <a:pt x="174899" y="72519"/>
                      <a:pt x="174127" y="74127"/>
                      <a:pt x="172840" y="75286"/>
                    </a:cubicBezTo>
                    <a:cubicBezTo>
                      <a:pt x="171681" y="76379"/>
                      <a:pt x="170137" y="76959"/>
                      <a:pt x="168528" y="76959"/>
                    </a:cubicBezTo>
                    <a:close/>
                    <a:moveTo>
                      <a:pt x="13195" y="58555"/>
                    </a:moveTo>
                    <a:cubicBezTo>
                      <a:pt x="32499" y="59263"/>
                      <a:pt x="51868" y="59778"/>
                      <a:pt x="71236" y="60293"/>
                    </a:cubicBezTo>
                    <a:cubicBezTo>
                      <a:pt x="101158" y="61065"/>
                      <a:pt x="131979" y="61901"/>
                      <a:pt x="162416" y="63510"/>
                    </a:cubicBezTo>
                    <a:cubicBezTo>
                      <a:pt x="163059" y="47552"/>
                      <a:pt x="163380" y="32945"/>
                      <a:pt x="163380" y="18918"/>
                    </a:cubicBezTo>
                    <a:lnTo>
                      <a:pt x="163380" y="16988"/>
                    </a:lnTo>
                    <a:lnTo>
                      <a:pt x="142146" y="16215"/>
                    </a:lnTo>
                    <a:cubicBezTo>
                      <a:pt x="100063" y="14671"/>
                      <a:pt x="56565" y="13062"/>
                      <a:pt x="13582" y="12741"/>
                    </a:cubicBezTo>
                    <a:lnTo>
                      <a:pt x="13582" y="15508"/>
                    </a:lnTo>
                    <a:cubicBezTo>
                      <a:pt x="13582" y="20398"/>
                      <a:pt x="13582" y="25353"/>
                      <a:pt x="13582" y="30243"/>
                    </a:cubicBezTo>
                    <a:cubicBezTo>
                      <a:pt x="13582" y="38158"/>
                      <a:pt x="13582" y="48131"/>
                      <a:pt x="13131" y="58555"/>
                    </a:cubicBezTo>
                    <a:close/>
                  </a:path>
                </a:pathLst>
              </a:custGeom>
              <a:solidFill>
                <a:srgbClr val="D9D5EB"/>
              </a:solidFill>
              <a:ln w="6433" cap="flat">
                <a:noFill/>
                <a:prstDash val="solid"/>
                <a:miter/>
              </a:ln>
            </p:spPr>
            <p:txBody>
              <a:bodyPr rtlCol="0" anchor="ctr"/>
              <a:lstStyle/>
              <a:p>
                <a:endParaRPr lang="en-AU"/>
              </a:p>
            </p:txBody>
          </p:sp>
          <p:sp>
            <p:nvSpPr>
              <p:cNvPr id="245" name="Freeform: Shape 244">
                <a:extLst>
                  <a:ext uri="{FF2B5EF4-FFF2-40B4-BE49-F238E27FC236}">
                    <a16:creationId xmlns:a16="http://schemas.microsoft.com/office/drawing/2014/main" id="{557F7149-3B1E-5031-450B-162911ADB53A}"/>
                  </a:ext>
                </a:extLst>
              </p:cNvPr>
              <p:cNvSpPr/>
              <p:nvPr/>
            </p:nvSpPr>
            <p:spPr>
              <a:xfrm>
                <a:off x="8407857" y="2945959"/>
                <a:ext cx="46200" cy="45364"/>
              </a:xfrm>
              <a:custGeom>
                <a:avLst/>
                <a:gdLst>
                  <a:gd name="connsiteX0" fmla="*/ 24001 w 46200"/>
                  <a:gd name="connsiteY0" fmla="*/ 45364 h 45364"/>
                  <a:gd name="connsiteX1" fmla="*/ 0 w 46200"/>
                  <a:gd name="connsiteY1" fmla="*/ 22714 h 45364"/>
                  <a:gd name="connsiteX2" fmla="*/ 20076 w 46200"/>
                  <a:gd name="connsiteY2" fmla="*/ 0 h 45364"/>
                  <a:gd name="connsiteX3" fmla="*/ 24001 w 46200"/>
                  <a:gd name="connsiteY3" fmla="*/ 515 h 45364"/>
                  <a:gd name="connsiteX4" fmla="*/ 38415 w 46200"/>
                  <a:gd name="connsiteY4" fmla="*/ 7400 h 45364"/>
                  <a:gd name="connsiteX5" fmla="*/ 46200 w 46200"/>
                  <a:gd name="connsiteY5" fmla="*/ 24709 h 45364"/>
                  <a:gd name="connsiteX6" fmla="*/ 24001 w 46200"/>
                  <a:gd name="connsiteY6" fmla="*/ 45364 h 45364"/>
                  <a:gd name="connsiteX7" fmla="*/ 20076 w 46200"/>
                  <a:gd name="connsiteY7" fmla="*/ 12869 h 45364"/>
                  <a:gd name="connsiteX8" fmla="*/ 12869 w 46200"/>
                  <a:gd name="connsiteY8" fmla="*/ 22714 h 45364"/>
                  <a:gd name="connsiteX9" fmla="*/ 24001 w 46200"/>
                  <a:gd name="connsiteY9" fmla="*/ 32495 h 45364"/>
                  <a:gd name="connsiteX10" fmla="*/ 33331 w 46200"/>
                  <a:gd name="connsiteY10" fmla="*/ 24709 h 45364"/>
                  <a:gd name="connsiteX11" fmla="*/ 30049 w 46200"/>
                  <a:gd name="connsiteY11" fmla="*/ 17181 h 45364"/>
                  <a:gd name="connsiteX12" fmla="*/ 20913 w 46200"/>
                  <a:gd name="connsiteY12" fmla="*/ 12998 h 45364"/>
                  <a:gd name="connsiteX13" fmla="*/ 20076 w 46200"/>
                  <a:gd name="connsiteY13" fmla="*/ 12869 h 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00" h="45364">
                    <a:moveTo>
                      <a:pt x="24001" y="45364"/>
                    </a:moveTo>
                    <a:cubicBezTo>
                      <a:pt x="13963" y="45364"/>
                      <a:pt x="0" y="36742"/>
                      <a:pt x="0" y="22714"/>
                    </a:cubicBezTo>
                    <a:cubicBezTo>
                      <a:pt x="0" y="13448"/>
                      <a:pt x="7850" y="0"/>
                      <a:pt x="20076" y="0"/>
                    </a:cubicBezTo>
                    <a:cubicBezTo>
                      <a:pt x="21363" y="0"/>
                      <a:pt x="22715" y="193"/>
                      <a:pt x="24001" y="515"/>
                    </a:cubicBezTo>
                    <a:cubicBezTo>
                      <a:pt x="28441" y="1609"/>
                      <a:pt x="33589" y="3282"/>
                      <a:pt x="38415" y="7400"/>
                    </a:cubicBezTo>
                    <a:cubicBezTo>
                      <a:pt x="43434" y="11711"/>
                      <a:pt x="46200" y="17824"/>
                      <a:pt x="46200" y="24709"/>
                    </a:cubicBezTo>
                    <a:cubicBezTo>
                      <a:pt x="46200" y="34232"/>
                      <a:pt x="36484" y="45364"/>
                      <a:pt x="24001" y="45364"/>
                    </a:cubicBezTo>
                    <a:close/>
                    <a:moveTo>
                      <a:pt x="20076" y="12869"/>
                    </a:moveTo>
                    <a:cubicBezTo>
                      <a:pt x="16408" y="12869"/>
                      <a:pt x="12869" y="19111"/>
                      <a:pt x="12869" y="22714"/>
                    </a:cubicBezTo>
                    <a:cubicBezTo>
                      <a:pt x="12869" y="28827"/>
                      <a:pt x="20591" y="32495"/>
                      <a:pt x="24001" y="32495"/>
                    </a:cubicBezTo>
                    <a:cubicBezTo>
                      <a:pt x="29277" y="32495"/>
                      <a:pt x="33331" y="27347"/>
                      <a:pt x="33331" y="24709"/>
                    </a:cubicBezTo>
                    <a:cubicBezTo>
                      <a:pt x="33331" y="21556"/>
                      <a:pt x="32238" y="19047"/>
                      <a:pt x="30049" y="17181"/>
                    </a:cubicBezTo>
                    <a:cubicBezTo>
                      <a:pt x="27797" y="15250"/>
                      <a:pt x="25223" y="14092"/>
                      <a:pt x="20913" y="12998"/>
                    </a:cubicBezTo>
                    <a:cubicBezTo>
                      <a:pt x="20655" y="12934"/>
                      <a:pt x="20334" y="12869"/>
                      <a:pt x="20076" y="12869"/>
                    </a:cubicBezTo>
                    <a:close/>
                  </a:path>
                </a:pathLst>
              </a:custGeom>
              <a:solidFill>
                <a:srgbClr val="D9D5EB"/>
              </a:solidFill>
              <a:ln w="6433" cap="flat">
                <a:noFill/>
                <a:prstDash val="solid"/>
                <a:miter/>
              </a:ln>
            </p:spPr>
            <p:txBody>
              <a:bodyPr rtlCol="0" anchor="ctr"/>
              <a:lstStyle/>
              <a:p>
                <a:endParaRPr lang="en-AU"/>
              </a:p>
            </p:txBody>
          </p:sp>
          <p:sp>
            <p:nvSpPr>
              <p:cNvPr id="249" name="Freeform: Shape 248">
                <a:extLst>
                  <a:ext uri="{FF2B5EF4-FFF2-40B4-BE49-F238E27FC236}">
                    <a16:creationId xmlns:a16="http://schemas.microsoft.com/office/drawing/2014/main" id="{4431DD06-04E9-0AB9-0DA4-9E5373B361A9}"/>
                  </a:ext>
                </a:extLst>
              </p:cNvPr>
              <p:cNvSpPr/>
              <p:nvPr/>
            </p:nvSpPr>
            <p:spPr>
              <a:xfrm>
                <a:off x="8467571" y="2950591"/>
                <a:ext cx="40216" cy="40860"/>
              </a:xfrm>
              <a:custGeom>
                <a:avLst/>
                <a:gdLst>
                  <a:gd name="connsiteX0" fmla="*/ 21170 w 40216"/>
                  <a:gd name="connsiteY0" fmla="*/ 40860 h 40860"/>
                  <a:gd name="connsiteX1" fmla="*/ 0 w 40216"/>
                  <a:gd name="connsiteY1" fmla="*/ 22393 h 40860"/>
                  <a:gd name="connsiteX2" fmla="*/ 0 w 40216"/>
                  <a:gd name="connsiteY2" fmla="*/ 20655 h 40860"/>
                  <a:gd name="connsiteX3" fmla="*/ 0 w 40216"/>
                  <a:gd name="connsiteY3" fmla="*/ 19561 h 40860"/>
                  <a:gd name="connsiteX4" fmla="*/ 16859 w 40216"/>
                  <a:gd name="connsiteY4" fmla="*/ 0 h 40860"/>
                  <a:gd name="connsiteX5" fmla="*/ 25802 w 40216"/>
                  <a:gd name="connsiteY5" fmla="*/ 1029 h 40860"/>
                  <a:gd name="connsiteX6" fmla="*/ 40217 w 40216"/>
                  <a:gd name="connsiteY6" fmla="*/ 21041 h 40860"/>
                  <a:gd name="connsiteX7" fmla="*/ 21105 w 40216"/>
                  <a:gd name="connsiteY7" fmla="*/ 40796 h 40860"/>
                  <a:gd name="connsiteX8" fmla="*/ 16923 w 40216"/>
                  <a:gd name="connsiteY8" fmla="*/ 12934 h 40860"/>
                  <a:gd name="connsiteX9" fmla="*/ 12997 w 40216"/>
                  <a:gd name="connsiteY9" fmla="*/ 19626 h 40860"/>
                  <a:gd name="connsiteX10" fmla="*/ 12997 w 40216"/>
                  <a:gd name="connsiteY10" fmla="*/ 21299 h 40860"/>
                  <a:gd name="connsiteX11" fmla="*/ 12997 w 40216"/>
                  <a:gd name="connsiteY11" fmla="*/ 22393 h 40860"/>
                  <a:gd name="connsiteX12" fmla="*/ 21234 w 40216"/>
                  <a:gd name="connsiteY12" fmla="*/ 27991 h 40860"/>
                  <a:gd name="connsiteX13" fmla="*/ 27475 w 40216"/>
                  <a:gd name="connsiteY13" fmla="*/ 21106 h 40860"/>
                  <a:gd name="connsiteX14" fmla="*/ 21813 w 40216"/>
                  <a:gd name="connsiteY14" fmla="*/ 13320 h 40860"/>
                  <a:gd name="connsiteX15" fmla="*/ 16923 w 40216"/>
                  <a:gd name="connsiteY15" fmla="*/ 12934 h 4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16" h="40860">
                    <a:moveTo>
                      <a:pt x="21170" y="40860"/>
                    </a:moveTo>
                    <a:cubicBezTo>
                      <a:pt x="11196" y="40860"/>
                      <a:pt x="0" y="32945"/>
                      <a:pt x="0" y="22393"/>
                    </a:cubicBezTo>
                    <a:cubicBezTo>
                      <a:pt x="0" y="21814"/>
                      <a:pt x="0" y="21234"/>
                      <a:pt x="0" y="20655"/>
                    </a:cubicBezTo>
                    <a:lnTo>
                      <a:pt x="0" y="19561"/>
                    </a:lnTo>
                    <a:cubicBezTo>
                      <a:pt x="0" y="10102"/>
                      <a:pt x="6756" y="0"/>
                      <a:pt x="16859" y="0"/>
                    </a:cubicBezTo>
                    <a:cubicBezTo>
                      <a:pt x="19368" y="0"/>
                      <a:pt x="22714" y="0"/>
                      <a:pt x="25802" y="1029"/>
                    </a:cubicBezTo>
                    <a:cubicBezTo>
                      <a:pt x="34168" y="3796"/>
                      <a:pt x="40217" y="12226"/>
                      <a:pt x="40217" y="21041"/>
                    </a:cubicBezTo>
                    <a:cubicBezTo>
                      <a:pt x="40217" y="29020"/>
                      <a:pt x="32173" y="40796"/>
                      <a:pt x="21105" y="40796"/>
                    </a:cubicBezTo>
                    <a:close/>
                    <a:moveTo>
                      <a:pt x="16923" y="12934"/>
                    </a:moveTo>
                    <a:cubicBezTo>
                      <a:pt x="15250" y="12934"/>
                      <a:pt x="12997" y="16280"/>
                      <a:pt x="12997" y="19626"/>
                    </a:cubicBezTo>
                    <a:cubicBezTo>
                      <a:pt x="12997" y="20205"/>
                      <a:pt x="12997" y="20720"/>
                      <a:pt x="12997" y="21299"/>
                    </a:cubicBezTo>
                    <a:lnTo>
                      <a:pt x="12997" y="22393"/>
                    </a:lnTo>
                    <a:cubicBezTo>
                      <a:pt x="12997" y="24838"/>
                      <a:pt x="17631" y="27991"/>
                      <a:pt x="21234" y="27991"/>
                    </a:cubicBezTo>
                    <a:cubicBezTo>
                      <a:pt x="24322" y="27991"/>
                      <a:pt x="27475" y="22843"/>
                      <a:pt x="27475" y="21106"/>
                    </a:cubicBezTo>
                    <a:cubicBezTo>
                      <a:pt x="27475" y="18210"/>
                      <a:pt x="25223" y="14414"/>
                      <a:pt x="21813" y="13320"/>
                    </a:cubicBezTo>
                    <a:cubicBezTo>
                      <a:pt x="20719" y="12934"/>
                      <a:pt x="18339" y="12934"/>
                      <a:pt x="16923" y="12934"/>
                    </a:cubicBezTo>
                    <a:close/>
                  </a:path>
                </a:pathLst>
              </a:custGeom>
              <a:solidFill>
                <a:srgbClr val="D9D5EB"/>
              </a:solidFill>
              <a:ln w="6433" cap="flat">
                <a:noFill/>
                <a:prstDash val="solid"/>
                <a:miter/>
              </a:ln>
            </p:spPr>
            <p:txBody>
              <a:bodyPr rtlCol="0" anchor="ctr"/>
              <a:lstStyle/>
              <a:p>
                <a:endParaRPr lang="en-AU"/>
              </a:p>
            </p:txBody>
          </p:sp>
          <p:sp>
            <p:nvSpPr>
              <p:cNvPr id="271" name="Freeform: Shape 270">
                <a:extLst>
                  <a:ext uri="{FF2B5EF4-FFF2-40B4-BE49-F238E27FC236}">
                    <a16:creationId xmlns:a16="http://schemas.microsoft.com/office/drawing/2014/main" id="{2CBFFE55-BEA1-34BD-FDEC-6734A98F5E35}"/>
                  </a:ext>
                </a:extLst>
              </p:cNvPr>
              <p:cNvSpPr/>
              <p:nvPr/>
            </p:nvSpPr>
            <p:spPr>
              <a:xfrm>
                <a:off x="8523552" y="2950591"/>
                <a:ext cx="42275" cy="43240"/>
              </a:xfrm>
              <a:custGeom>
                <a:avLst/>
                <a:gdLst>
                  <a:gd name="connsiteX0" fmla="*/ 21814 w 42275"/>
                  <a:gd name="connsiteY0" fmla="*/ 43241 h 43240"/>
                  <a:gd name="connsiteX1" fmla="*/ 0 w 42275"/>
                  <a:gd name="connsiteY1" fmla="*/ 23551 h 43240"/>
                  <a:gd name="connsiteX2" fmla="*/ 19883 w 42275"/>
                  <a:gd name="connsiteY2" fmla="*/ 0 h 43240"/>
                  <a:gd name="connsiteX3" fmla="*/ 25352 w 42275"/>
                  <a:gd name="connsiteY3" fmla="*/ 1287 h 43240"/>
                  <a:gd name="connsiteX4" fmla="*/ 27283 w 42275"/>
                  <a:gd name="connsiteY4" fmla="*/ 2059 h 43240"/>
                  <a:gd name="connsiteX5" fmla="*/ 32238 w 42275"/>
                  <a:gd name="connsiteY5" fmla="*/ 4440 h 43240"/>
                  <a:gd name="connsiteX6" fmla="*/ 42275 w 42275"/>
                  <a:gd name="connsiteY6" fmla="*/ 23036 h 43240"/>
                  <a:gd name="connsiteX7" fmla="*/ 23165 w 42275"/>
                  <a:gd name="connsiteY7" fmla="*/ 43177 h 43240"/>
                  <a:gd name="connsiteX8" fmla="*/ 21878 w 42275"/>
                  <a:gd name="connsiteY8" fmla="*/ 43177 h 43240"/>
                  <a:gd name="connsiteX9" fmla="*/ 19562 w 42275"/>
                  <a:gd name="connsiteY9" fmla="*/ 12805 h 43240"/>
                  <a:gd name="connsiteX10" fmla="*/ 12869 w 42275"/>
                  <a:gd name="connsiteY10" fmla="*/ 23551 h 43240"/>
                  <a:gd name="connsiteX11" fmla="*/ 21814 w 42275"/>
                  <a:gd name="connsiteY11" fmla="*/ 30372 h 43240"/>
                  <a:gd name="connsiteX12" fmla="*/ 23100 w 42275"/>
                  <a:gd name="connsiteY12" fmla="*/ 30372 h 43240"/>
                  <a:gd name="connsiteX13" fmla="*/ 29342 w 42275"/>
                  <a:gd name="connsiteY13" fmla="*/ 23100 h 43240"/>
                  <a:gd name="connsiteX14" fmla="*/ 25031 w 42275"/>
                  <a:gd name="connsiteY14" fmla="*/ 15186 h 43240"/>
                  <a:gd name="connsiteX15" fmla="*/ 22779 w 42275"/>
                  <a:gd name="connsiteY15" fmla="*/ 14221 h 43240"/>
                  <a:gd name="connsiteX16" fmla="*/ 19497 w 42275"/>
                  <a:gd name="connsiteY16" fmla="*/ 12869 h 4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75" h="43240">
                    <a:moveTo>
                      <a:pt x="21814" y="43241"/>
                    </a:moveTo>
                    <a:cubicBezTo>
                      <a:pt x="7464" y="43241"/>
                      <a:pt x="0" y="33332"/>
                      <a:pt x="0" y="23551"/>
                    </a:cubicBezTo>
                    <a:cubicBezTo>
                      <a:pt x="0" y="12226"/>
                      <a:pt x="7593" y="0"/>
                      <a:pt x="19883" y="0"/>
                    </a:cubicBezTo>
                    <a:cubicBezTo>
                      <a:pt x="21749" y="0"/>
                      <a:pt x="23616" y="450"/>
                      <a:pt x="25352" y="1287"/>
                    </a:cubicBezTo>
                    <a:cubicBezTo>
                      <a:pt x="26061" y="1609"/>
                      <a:pt x="26704" y="1866"/>
                      <a:pt x="27283" y="2059"/>
                    </a:cubicBezTo>
                    <a:cubicBezTo>
                      <a:pt x="28634" y="2574"/>
                      <a:pt x="30371" y="3217"/>
                      <a:pt x="32238" y="4440"/>
                    </a:cubicBezTo>
                    <a:cubicBezTo>
                      <a:pt x="37193" y="7786"/>
                      <a:pt x="42275" y="15250"/>
                      <a:pt x="42275" y="23036"/>
                    </a:cubicBezTo>
                    <a:cubicBezTo>
                      <a:pt x="42275" y="34554"/>
                      <a:pt x="32173" y="43177"/>
                      <a:pt x="23165" y="43177"/>
                    </a:cubicBezTo>
                    <a:lnTo>
                      <a:pt x="21878" y="43177"/>
                    </a:lnTo>
                    <a:close/>
                    <a:moveTo>
                      <a:pt x="19562" y="12805"/>
                    </a:moveTo>
                    <a:cubicBezTo>
                      <a:pt x="15829" y="12805"/>
                      <a:pt x="12869" y="18467"/>
                      <a:pt x="12869" y="23551"/>
                    </a:cubicBezTo>
                    <a:cubicBezTo>
                      <a:pt x="12869" y="26704"/>
                      <a:pt x="15186" y="30372"/>
                      <a:pt x="21814" y="30372"/>
                    </a:cubicBezTo>
                    <a:lnTo>
                      <a:pt x="23100" y="30372"/>
                    </a:lnTo>
                    <a:cubicBezTo>
                      <a:pt x="25545" y="30372"/>
                      <a:pt x="29342" y="27026"/>
                      <a:pt x="29342" y="23100"/>
                    </a:cubicBezTo>
                    <a:cubicBezTo>
                      <a:pt x="29342" y="20076"/>
                      <a:pt x="26768" y="16344"/>
                      <a:pt x="25031" y="15186"/>
                    </a:cubicBezTo>
                    <a:cubicBezTo>
                      <a:pt x="24452" y="14800"/>
                      <a:pt x="23872" y="14607"/>
                      <a:pt x="22779" y="14221"/>
                    </a:cubicBezTo>
                    <a:cubicBezTo>
                      <a:pt x="21749" y="13834"/>
                      <a:pt x="20655" y="13448"/>
                      <a:pt x="19497" y="12869"/>
                    </a:cubicBezTo>
                    <a:close/>
                  </a:path>
                </a:pathLst>
              </a:custGeom>
              <a:solidFill>
                <a:srgbClr val="D9D5EB"/>
              </a:solidFill>
              <a:ln w="6433" cap="flat">
                <a:noFill/>
                <a:prstDash val="solid"/>
                <a:miter/>
              </a:ln>
            </p:spPr>
            <p:txBody>
              <a:bodyPr rtlCol="0" anchor="ctr"/>
              <a:lstStyle/>
              <a:p>
                <a:endParaRPr lang="en-AU"/>
              </a:p>
            </p:txBody>
          </p:sp>
          <p:sp>
            <p:nvSpPr>
              <p:cNvPr id="293" name="Freeform: Shape 292">
                <a:extLst>
                  <a:ext uri="{FF2B5EF4-FFF2-40B4-BE49-F238E27FC236}">
                    <a16:creationId xmlns:a16="http://schemas.microsoft.com/office/drawing/2014/main" id="{6F304D3A-0FA4-ECE3-6665-0D78F24D6F3F}"/>
                  </a:ext>
                </a:extLst>
              </p:cNvPr>
              <p:cNvSpPr/>
              <p:nvPr/>
            </p:nvSpPr>
            <p:spPr>
              <a:xfrm>
                <a:off x="8405347" y="3000589"/>
                <a:ext cx="46200" cy="45364"/>
              </a:xfrm>
              <a:custGeom>
                <a:avLst/>
                <a:gdLst>
                  <a:gd name="connsiteX0" fmla="*/ 24001 w 46200"/>
                  <a:gd name="connsiteY0" fmla="*/ 45364 h 45364"/>
                  <a:gd name="connsiteX1" fmla="*/ 0 w 46200"/>
                  <a:gd name="connsiteY1" fmla="*/ 22714 h 45364"/>
                  <a:gd name="connsiteX2" fmla="*/ 20076 w 46200"/>
                  <a:gd name="connsiteY2" fmla="*/ 0 h 45364"/>
                  <a:gd name="connsiteX3" fmla="*/ 24001 w 46200"/>
                  <a:gd name="connsiteY3" fmla="*/ 450 h 45364"/>
                  <a:gd name="connsiteX4" fmla="*/ 38415 w 46200"/>
                  <a:gd name="connsiteY4" fmla="*/ 7336 h 45364"/>
                  <a:gd name="connsiteX5" fmla="*/ 46200 w 46200"/>
                  <a:gd name="connsiteY5" fmla="*/ 24645 h 45364"/>
                  <a:gd name="connsiteX6" fmla="*/ 24001 w 46200"/>
                  <a:gd name="connsiteY6" fmla="*/ 45300 h 45364"/>
                  <a:gd name="connsiteX7" fmla="*/ 20141 w 46200"/>
                  <a:gd name="connsiteY7" fmla="*/ 12934 h 45364"/>
                  <a:gd name="connsiteX8" fmla="*/ 12934 w 46200"/>
                  <a:gd name="connsiteY8" fmla="*/ 22779 h 45364"/>
                  <a:gd name="connsiteX9" fmla="*/ 24066 w 46200"/>
                  <a:gd name="connsiteY9" fmla="*/ 32559 h 45364"/>
                  <a:gd name="connsiteX10" fmla="*/ 33396 w 46200"/>
                  <a:gd name="connsiteY10" fmla="*/ 24774 h 45364"/>
                  <a:gd name="connsiteX11" fmla="*/ 30114 w 46200"/>
                  <a:gd name="connsiteY11" fmla="*/ 17245 h 45364"/>
                  <a:gd name="connsiteX12" fmla="*/ 20977 w 46200"/>
                  <a:gd name="connsiteY12" fmla="*/ 13062 h 45364"/>
                  <a:gd name="connsiteX13" fmla="*/ 20205 w 46200"/>
                  <a:gd name="connsiteY13" fmla="*/ 12998 h 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00" h="45364">
                    <a:moveTo>
                      <a:pt x="24001" y="45364"/>
                    </a:moveTo>
                    <a:cubicBezTo>
                      <a:pt x="13964" y="45364"/>
                      <a:pt x="0" y="36742"/>
                      <a:pt x="0" y="22714"/>
                    </a:cubicBezTo>
                    <a:cubicBezTo>
                      <a:pt x="0" y="13449"/>
                      <a:pt x="7850" y="0"/>
                      <a:pt x="20076" y="0"/>
                    </a:cubicBezTo>
                    <a:cubicBezTo>
                      <a:pt x="21427" y="0"/>
                      <a:pt x="22715" y="193"/>
                      <a:pt x="24001" y="450"/>
                    </a:cubicBezTo>
                    <a:cubicBezTo>
                      <a:pt x="28442" y="1544"/>
                      <a:pt x="33589" y="3217"/>
                      <a:pt x="38415" y="7336"/>
                    </a:cubicBezTo>
                    <a:cubicBezTo>
                      <a:pt x="43434" y="11647"/>
                      <a:pt x="46200" y="17824"/>
                      <a:pt x="46200" y="24645"/>
                    </a:cubicBezTo>
                    <a:cubicBezTo>
                      <a:pt x="46200" y="34168"/>
                      <a:pt x="36485" y="45300"/>
                      <a:pt x="24001" y="45300"/>
                    </a:cubicBezTo>
                    <a:close/>
                    <a:moveTo>
                      <a:pt x="20141" y="12934"/>
                    </a:moveTo>
                    <a:cubicBezTo>
                      <a:pt x="16472" y="12934"/>
                      <a:pt x="12934" y="19175"/>
                      <a:pt x="12934" y="22779"/>
                    </a:cubicBezTo>
                    <a:cubicBezTo>
                      <a:pt x="12934" y="28827"/>
                      <a:pt x="20655" y="32559"/>
                      <a:pt x="24066" y="32559"/>
                    </a:cubicBezTo>
                    <a:cubicBezTo>
                      <a:pt x="29342" y="32559"/>
                      <a:pt x="33396" y="27412"/>
                      <a:pt x="33396" y="24774"/>
                    </a:cubicBezTo>
                    <a:cubicBezTo>
                      <a:pt x="33396" y="21620"/>
                      <a:pt x="32302" y="19111"/>
                      <a:pt x="30114" y="17245"/>
                    </a:cubicBezTo>
                    <a:cubicBezTo>
                      <a:pt x="27862" y="15315"/>
                      <a:pt x="25288" y="14156"/>
                      <a:pt x="20977" y="13062"/>
                    </a:cubicBezTo>
                    <a:cubicBezTo>
                      <a:pt x="20719" y="13062"/>
                      <a:pt x="20462" y="12998"/>
                      <a:pt x="20205" y="12998"/>
                    </a:cubicBezTo>
                    <a:close/>
                  </a:path>
                </a:pathLst>
              </a:custGeom>
              <a:solidFill>
                <a:srgbClr val="D9D5EB"/>
              </a:solidFill>
              <a:ln w="6433" cap="flat">
                <a:noFill/>
                <a:prstDash val="solid"/>
                <a:miter/>
              </a:ln>
            </p:spPr>
            <p:txBody>
              <a:bodyPr rtlCol="0" anchor="ctr"/>
              <a:lstStyle/>
              <a:p>
                <a:endParaRPr lang="en-AU"/>
              </a:p>
            </p:txBody>
          </p:sp>
          <p:sp>
            <p:nvSpPr>
              <p:cNvPr id="304" name="Freeform: Shape 303">
                <a:extLst>
                  <a:ext uri="{FF2B5EF4-FFF2-40B4-BE49-F238E27FC236}">
                    <a16:creationId xmlns:a16="http://schemas.microsoft.com/office/drawing/2014/main" id="{21FFCEE6-27FC-038B-C787-0E8E69EA212A}"/>
                  </a:ext>
                </a:extLst>
              </p:cNvPr>
              <p:cNvSpPr/>
              <p:nvPr/>
            </p:nvSpPr>
            <p:spPr>
              <a:xfrm>
                <a:off x="8465126" y="3005286"/>
                <a:ext cx="40216" cy="40795"/>
              </a:xfrm>
              <a:custGeom>
                <a:avLst/>
                <a:gdLst>
                  <a:gd name="connsiteX0" fmla="*/ 21170 w 40216"/>
                  <a:gd name="connsiteY0" fmla="*/ 40796 h 40795"/>
                  <a:gd name="connsiteX1" fmla="*/ 0 w 40216"/>
                  <a:gd name="connsiteY1" fmla="*/ 22328 h 40795"/>
                  <a:gd name="connsiteX2" fmla="*/ 0 w 40216"/>
                  <a:gd name="connsiteY2" fmla="*/ 20655 h 40795"/>
                  <a:gd name="connsiteX3" fmla="*/ 0 w 40216"/>
                  <a:gd name="connsiteY3" fmla="*/ 19561 h 40795"/>
                  <a:gd name="connsiteX4" fmla="*/ 16859 w 40216"/>
                  <a:gd name="connsiteY4" fmla="*/ 0 h 40795"/>
                  <a:gd name="connsiteX5" fmla="*/ 25803 w 40216"/>
                  <a:gd name="connsiteY5" fmla="*/ 1029 h 40795"/>
                  <a:gd name="connsiteX6" fmla="*/ 40217 w 40216"/>
                  <a:gd name="connsiteY6" fmla="*/ 21041 h 40795"/>
                  <a:gd name="connsiteX7" fmla="*/ 21105 w 40216"/>
                  <a:gd name="connsiteY7" fmla="*/ 40796 h 40795"/>
                  <a:gd name="connsiteX8" fmla="*/ 16923 w 40216"/>
                  <a:gd name="connsiteY8" fmla="*/ 12869 h 40795"/>
                  <a:gd name="connsiteX9" fmla="*/ 12997 w 40216"/>
                  <a:gd name="connsiteY9" fmla="*/ 19561 h 40795"/>
                  <a:gd name="connsiteX10" fmla="*/ 12997 w 40216"/>
                  <a:gd name="connsiteY10" fmla="*/ 21234 h 40795"/>
                  <a:gd name="connsiteX11" fmla="*/ 12997 w 40216"/>
                  <a:gd name="connsiteY11" fmla="*/ 22328 h 40795"/>
                  <a:gd name="connsiteX12" fmla="*/ 21234 w 40216"/>
                  <a:gd name="connsiteY12" fmla="*/ 27926 h 40795"/>
                  <a:gd name="connsiteX13" fmla="*/ 27475 w 40216"/>
                  <a:gd name="connsiteY13" fmla="*/ 21041 h 40795"/>
                  <a:gd name="connsiteX14" fmla="*/ 21813 w 40216"/>
                  <a:gd name="connsiteY14" fmla="*/ 13255 h 40795"/>
                  <a:gd name="connsiteX15" fmla="*/ 16923 w 40216"/>
                  <a:gd name="connsiteY15" fmla="*/ 12869 h 4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16" h="40795">
                    <a:moveTo>
                      <a:pt x="21170" y="40796"/>
                    </a:moveTo>
                    <a:cubicBezTo>
                      <a:pt x="11196" y="40796"/>
                      <a:pt x="0" y="32881"/>
                      <a:pt x="0" y="22328"/>
                    </a:cubicBezTo>
                    <a:cubicBezTo>
                      <a:pt x="0" y="21749"/>
                      <a:pt x="0" y="21170"/>
                      <a:pt x="0" y="20655"/>
                    </a:cubicBezTo>
                    <a:lnTo>
                      <a:pt x="0" y="19561"/>
                    </a:lnTo>
                    <a:cubicBezTo>
                      <a:pt x="0" y="10102"/>
                      <a:pt x="6756" y="0"/>
                      <a:pt x="16859" y="0"/>
                    </a:cubicBezTo>
                    <a:cubicBezTo>
                      <a:pt x="19368" y="0"/>
                      <a:pt x="22714" y="0"/>
                      <a:pt x="25803" y="1029"/>
                    </a:cubicBezTo>
                    <a:cubicBezTo>
                      <a:pt x="34168" y="3796"/>
                      <a:pt x="40217" y="12226"/>
                      <a:pt x="40217" y="21041"/>
                    </a:cubicBezTo>
                    <a:cubicBezTo>
                      <a:pt x="40217" y="29020"/>
                      <a:pt x="32173" y="40796"/>
                      <a:pt x="21105" y="40796"/>
                    </a:cubicBezTo>
                    <a:close/>
                    <a:moveTo>
                      <a:pt x="16923" y="12869"/>
                    </a:moveTo>
                    <a:cubicBezTo>
                      <a:pt x="15250" y="12869"/>
                      <a:pt x="12997" y="16215"/>
                      <a:pt x="12997" y="19561"/>
                    </a:cubicBezTo>
                    <a:cubicBezTo>
                      <a:pt x="12997" y="20140"/>
                      <a:pt x="12997" y="20655"/>
                      <a:pt x="12997" y="21234"/>
                    </a:cubicBezTo>
                    <a:lnTo>
                      <a:pt x="12997" y="22328"/>
                    </a:lnTo>
                    <a:cubicBezTo>
                      <a:pt x="12997" y="24773"/>
                      <a:pt x="17631" y="27926"/>
                      <a:pt x="21234" y="27926"/>
                    </a:cubicBezTo>
                    <a:cubicBezTo>
                      <a:pt x="24322" y="27926"/>
                      <a:pt x="27475" y="22779"/>
                      <a:pt x="27475" y="21041"/>
                    </a:cubicBezTo>
                    <a:cubicBezTo>
                      <a:pt x="27475" y="18146"/>
                      <a:pt x="25223" y="14349"/>
                      <a:pt x="21813" y="13255"/>
                    </a:cubicBezTo>
                    <a:cubicBezTo>
                      <a:pt x="20719" y="12869"/>
                      <a:pt x="18339" y="12869"/>
                      <a:pt x="16923" y="12869"/>
                    </a:cubicBezTo>
                    <a:close/>
                  </a:path>
                </a:pathLst>
              </a:custGeom>
              <a:solidFill>
                <a:srgbClr val="D9D5EB"/>
              </a:solidFill>
              <a:ln w="6433" cap="flat">
                <a:noFill/>
                <a:prstDash val="solid"/>
                <a:miter/>
              </a:ln>
            </p:spPr>
            <p:txBody>
              <a:bodyPr rtlCol="0" anchor="ctr"/>
              <a:lstStyle/>
              <a:p>
                <a:endParaRPr lang="en-AU"/>
              </a:p>
            </p:txBody>
          </p:sp>
          <p:sp>
            <p:nvSpPr>
              <p:cNvPr id="311" name="Freeform: Shape 310">
                <a:extLst>
                  <a:ext uri="{FF2B5EF4-FFF2-40B4-BE49-F238E27FC236}">
                    <a16:creationId xmlns:a16="http://schemas.microsoft.com/office/drawing/2014/main" id="{A8CD439F-FF25-F2D2-E6C6-A88FB473B3AC}"/>
                  </a:ext>
                </a:extLst>
              </p:cNvPr>
              <p:cNvSpPr/>
              <p:nvPr/>
            </p:nvSpPr>
            <p:spPr>
              <a:xfrm>
                <a:off x="8521107" y="3005222"/>
                <a:ext cx="42275" cy="43240"/>
              </a:xfrm>
              <a:custGeom>
                <a:avLst/>
                <a:gdLst>
                  <a:gd name="connsiteX0" fmla="*/ 21814 w 42275"/>
                  <a:gd name="connsiteY0" fmla="*/ 43241 h 43240"/>
                  <a:gd name="connsiteX1" fmla="*/ 0 w 42275"/>
                  <a:gd name="connsiteY1" fmla="*/ 23551 h 43240"/>
                  <a:gd name="connsiteX2" fmla="*/ 19883 w 42275"/>
                  <a:gd name="connsiteY2" fmla="*/ 0 h 43240"/>
                  <a:gd name="connsiteX3" fmla="*/ 25289 w 42275"/>
                  <a:gd name="connsiteY3" fmla="*/ 1287 h 43240"/>
                  <a:gd name="connsiteX4" fmla="*/ 27283 w 42275"/>
                  <a:gd name="connsiteY4" fmla="*/ 2059 h 43240"/>
                  <a:gd name="connsiteX5" fmla="*/ 32238 w 42275"/>
                  <a:gd name="connsiteY5" fmla="*/ 4440 h 43240"/>
                  <a:gd name="connsiteX6" fmla="*/ 42275 w 42275"/>
                  <a:gd name="connsiteY6" fmla="*/ 23036 h 43240"/>
                  <a:gd name="connsiteX7" fmla="*/ 23165 w 42275"/>
                  <a:gd name="connsiteY7" fmla="*/ 43177 h 43240"/>
                  <a:gd name="connsiteX8" fmla="*/ 21878 w 42275"/>
                  <a:gd name="connsiteY8" fmla="*/ 43177 h 43240"/>
                  <a:gd name="connsiteX9" fmla="*/ 19562 w 42275"/>
                  <a:gd name="connsiteY9" fmla="*/ 12869 h 43240"/>
                  <a:gd name="connsiteX10" fmla="*/ 12869 w 42275"/>
                  <a:gd name="connsiteY10" fmla="*/ 23551 h 43240"/>
                  <a:gd name="connsiteX11" fmla="*/ 21814 w 42275"/>
                  <a:gd name="connsiteY11" fmla="*/ 30372 h 43240"/>
                  <a:gd name="connsiteX12" fmla="*/ 23100 w 42275"/>
                  <a:gd name="connsiteY12" fmla="*/ 30372 h 43240"/>
                  <a:gd name="connsiteX13" fmla="*/ 29342 w 42275"/>
                  <a:gd name="connsiteY13" fmla="*/ 23101 h 43240"/>
                  <a:gd name="connsiteX14" fmla="*/ 25031 w 42275"/>
                  <a:gd name="connsiteY14" fmla="*/ 15186 h 43240"/>
                  <a:gd name="connsiteX15" fmla="*/ 22779 w 42275"/>
                  <a:gd name="connsiteY15" fmla="*/ 14156 h 43240"/>
                  <a:gd name="connsiteX16" fmla="*/ 19497 w 42275"/>
                  <a:gd name="connsiteY16" fmla="*/ 12805 h 4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75" h="43240">
                    <a:moveTo>
                      <a:pt x="21814" y="43241"/>
                    </a:moveTo>
                    <a:cubicBezTo>
                      <a:pt x="7464" y="43241"/>
                      <a:pt x="0" y="33332"/>
                      <a:pt x="0" y="23551"/>
                    </a:cubicBezTo>
                    <a:cubicBezTo>
                      <a:pt x="0" y="12226"/>
                      <a:pt x="7593" y="0"/>
                      <a:pt x="19883" y="0"/>
                    </a:cubicBezTo>
                    <a:cubicBezTo>
                      <a:pt x="21749" y="0"/>
                      <a:pt x="23551" y="450"/>
                      <a:pt x="25289" y="1287"/>
                    </a:cubicBezTo>
                    <a:cubicBezTo>
                      <a:pt x="25996" y="1673"/>
                      <a:pt x="26640" y="1866"/>
                      <a:pt x="27283" y="2059"/>
                    </a:cubicBezTo>
                    <a:cubicBezTo>
                      <a:pt x="28634" y="2574"/>
                      <a:pt x="30371" y="3217"/>
                      <a:pt x="32238" y="4440"/>
                    </a:cubicBezTo>
                    <a:cubicBezTo>
                      <a:pt x="37193" y="7722"/>
                      <a:pt x="42275" y="15186"/>
                      <a:pt x="42275" y="23036"/>
                    </a:cubicBezTo>
                    <a:cubicBezTo>
                      <a:pt x="42275" y="34554"/>
                      <a:pt x="32173" y="43177"/>
                      <a:pt x="23165" y="43177"/>
                    </a:cubicBezTo>
                    <a:lnTo>
                      <a:pt x="21878" y="43177"/>
                    </a:lnTo>
                    <a:close/>
                    <a:moveTo>
                      <a:pt x="19562" y="12869"/>
                    </a:moveTo>
                    <a:cubicBezTo>
                      <a:pt x="15829" y="12869"/>
                      <a:pt x="12869" y="18532"/>
                      <a:pt x="12869" y="23551"/>
                    </a:cubicBezTo>
                    <a:cubicBezTo>
                      <a:pt x="12869" y="26704"/>
                      <a:pt x="15186" y="30372"/>
                      <a:pt x="21814" y="30372"/>
                    </a:cubicBezTo>
                    <a:lnTo>
                      <a:pt x="23100" y="30372"/>
                    </a:lnTo>
                    <a:cubicBezTo>
                      <a:pt x="25545" y="30372"/>
                      <a:pt x="29342" y="27026"/>
                      <a:pt x="29342" y="23101"/>
                    </a:cubicBezTo>
                    <a:cubicBezTo>
                      <a:pt x="29342" y="20076"/>
                      <a:pt x="26768" y="16344"/>
                      <a:pt x="25031" y="15186"/>
                    </a:cubicBezTo>
                    <a:cubicBezTo>
                      <a:pt x="24452" y="14800"/>
                      <a:pt x="23872" y="14607"/>
                      <a:pt x="22779" y="14156"/>
                    </a:cubicBezTo>
                    <a:cubicBezTo>
                      <a:pt x="21749" y="13770"/>
                      <a:pt x="20655" y="13384"/>
                      <a:pt x="19497" y="12805"/>
                    </a:cubicBezTo>
                    <a:close/>
                  </a:path>
                </a:pathLst>
              </a:custGeom>
              <a:solidFill>
                <a:srgbClr val="D9D5EB"/>
              </a:solidFill>
              <a:ln w="6433" cap="flat">
                <a:noFill/>
                <a:prstDash val="solid"/>
                <a:miter/>
              </a:ln>
            </p:spPr>
            <p:txBody>
              <a:bodyPr rtlCol="0" anchor="ctr"/>
              <a:lstStyle/>
              <a:p>
                <a:endParaRPr lang="en-AU"/>
              </a:p>
            </p:txBody>
          </p:sp>
        </p:grpSp>
        <p:grpSp>
          <p:nvGrpSpPr>
            <p:cNvPr id="536" name="Graphic 3">
              <a:extLst>
                <a:ext uri="{FF2B5EF4-FFF2-40B4-BE49-F238E27FC236}">
                  <a16:creationId xmlns:a16="http://schemas.microsoft.com/office/drawing/2014/main" id="{E1D3188E-973C-1B86-3D21-B9645DD6E123}"/>
                </a:ext>
              </a:extLst>
            </p:cNvPr>
            <p:cNvGrpSpPr/>
            <p:nvPr/>
          </p:nvGrpSpPr>
          <p:grpSpPr>
            <a:xfrm>
              <a:off x="7713913" y="2886308"/>
              <a:ext cx="239012" cy="232905"/>
              <a:chOff x="6213929" y="2822669"/>
              <a:chExt cx="239012" cy="232905"/>
            </a:xfrm>
            <a:solidFill>
              <a:srgbClr val="D9D5EB"/>
            </a:solidFill>
          </p:grpSpPr>
          <p:sp>
            <p:nvSpPr>
              <p:cNvPr id="537" name="Freeform: Shape 536">
                <a:extLst>
                  <a:ext uri="{FF2B5EF4-FFF2-40B4-BE49-F238E27FC236}">
                    <a16:creationId xmlns:a16="http://schemas.microsoft.com/office/drawing/2014/main" id="{5D6FF9E1-DECA-49D3-4C78-87AF35CB011E}"/>
                  </a:ext>
                </a:extLst>
              </p:cNvPr>
              <p:cNvSpPr/>
              <p:nvPr/>
            </p:nvSpPr>
            <p:spPr>
              <a:xfrm>
                <a:off x="6213929" y="2863313"/>
                <a:ext cx="239012" cy="192260"/>
              </a:xfrm>
              <a:custGeom>
                <a:avLst/>
                <a:gdLst>
                  <a:gd name="connsiteX0" fmla="*/ 226271 w 239012"/>
                  <a:gd name="connsiteY0" fmla="*/ 191648 h 192260"/>
                  <a:gd name="connsiteX1" fmla="*/ 223312 w 239012"/>
                  <a:gd name="connsiteY1" fmla="*/ 192227 h 192260"/>
                  <a:gd name="connsiteX2" fmla="*/ 168359 w 239012"/>
                  <a:gd name="connsiteY2" fmla="*/ 188367 h 192260"/>
                  <a:gd name="connsiteX3" fmla="*/ 116045 w 239012"/>
                  <a:gd name="connsiteY3" fmla="*/ 188495 h 192260"/>
                  <a:gd name="connsiteX4" fmla="*/ 9938 w 239012"/>
                  <a:gd name="connsiteY4" fmla="*/ 188238 h 192260"/>
                  <a:gd name="connsiteX5" fmla="*/ 5562 w 239012"/>
                  <a:gd name="connsiteY5" fmla="*/ 188109 h 192260"/>
                  <a:gd name="connsiteX6" fmla="*/ 608 w 239012"/>
                  <a:gd name="connsiteY6" fmla="*/ 183155 h 192260"/>
                  <a:gd name="connsiteX7" fmla="*/ 1573 w 239012"/>
                  <a:gd name="connsiteY7" fmla="*/ 54976 h 192260"/>
                  <a:gd name="connsiteX8" fmla="*/ 2538 w 239012"/>
                  <a:gd name="connsiteY8" fmla="*/ 26084 h 192260"/>
                  <a:gd name="connsiteX9" fmla="*/ 3246 w 239012"/>
                  <a:gd name="connsiteY9" fmla="*/ 4979 h 192260"/>
                  <a:gd name="connsiteX10" fmla="*/ 5047 w 239012"/>
                  <a:gd name="connsiteY10" fmla="*/ 1247 h 192260"/>
                  <a:gd name="connsiteX11" fmla="*/ 8973 w 239012"/>
                  <a:gd name="connsiteY11" fmla="*/ 24 h 192260"/>
                  <a:gd name="connsiteX12" fmla="*/ 105621 w 239012"/>
                  <a:gd name="connsiteY12" fmla="*/ 6201 h 192260"/>
                  <a:gd name="connsiteX13" fmla="*/ 162118 w 239012"/>
                  <a:gd name="connsiteY13" fmla="*/ 6845 h 192260"/>
                  <a:gd name="connsiteX14" fmla="*/ 218872 w 239012"/>
                  <a:gd name="connsiteY14" fmla="*/ 7488 h 192260"/>
                  <a:gd name="connsiteX15" fmla="*/ 234122 w 239012"/>
                  <a:gd name="connsiteY15" fmla="*/ 8067 h 192260"/>
                  <a:gd name="connsiteX16" fmla="*/ 239012 w 239012"/>
                  <a:gd name="connsiteY16" fmla="*/ 13279 h 192260"/>
                  <a:gd name="connsiteX17" fmla="*/ 238690 w 239012"/>
                  <a:gd name="connsiteY17" fmla="*/ 29237 h 192260"/>
                  <a:gd name="connsiteX18" fmla="*/ 233929 w 239012"/>
                  <a:gd name="connsiteY18" fmla="*/ 105231 h 192260"/>
                  <a:gd name="connsiteX19" fmla="*/ 229231 w 239012"/>
                  <a:gd name="connsiteY19" fmla="*/ 180774 h 192260"/>
                  <a:gd name="connsiteX20" fmla="*/ 229038 w 239012"/>
                  <a:gd name="connsiteY20" fmla="*/ 187273 h 192260"/>
                  <a:gd name="connsiteX21" fmla="*/ 227301 w 239012"/>
                  <a:gd name="connsiteY21" fmla="*/ 191005 h 192260"/>
                  <a:gd name="connsiteX22" fmla="*/ 226336 w 239012"/>
                  <a:gd name="connsiteY22" fmla="*/ 191648 h 192260"/>
                  <a:gd name="connsiteX23" fmla="*/ 10710 w 239012"/>
                  <a:gd name="connsiteY23" fmla="*/ 178007 h 192260"/>
                  <a:gd name="connsiteX24" fmla="*/ 115917 w 239012"/>
                  <a:gd name="connsiteY24" fmla="*/ 178200 h 192260"/>
                  <a:gd name="connsiteX25" fmla="*/ 168681 w 239012"/>
                  <a:gd name="connsiteY25" fmla="*/ 178071 h 192260"/>
                  <a:gd name="connsiteX26" fmla="*/ 218872 w 239012"/>
                  <a:gd name="connsiteY26" fmla="*/ 181417 h 192260"/>
                  <a:gd name="connsiteX27" fmla="*/ 218872 w 239012"/>
                  <a:gd name="connsiteY27" fmla="*/ 180452 h 192260"/>
                  <a:gd name="connsiteX28" fmla="*/ 223633 w 239012"/>
                  <a:gd name="connsiteY28" fmla="*/ 104394 h 192260"/>
                  <a:gd name="connsiteX29" fmla="*/ 228331 w 239012"/>
                  <a:gd name="connsiteY29" fmla="*/ 28916 h 192260"/>
                  <a:gd name="connsiteX30" fmla="*/ 228588 w 239012"/>
                  <a:gd name="connsiteY30" fmla="*/ 18170 h 192260"/>
                  <a:gd name="connsiteX31" fmla="*/ 218486 w 239012"/>
                  <a:gd name="connsiteY31" fmla="*/ 17784 h 192260"/>
                  <a:gd name="connsiteX32" fmla="*/ 162054 w 239012"/>
                  <a:gd name="connsiteY32" fmla="*/ 17140 h 192260"/>
                  <a:gd name="connsiteX33" fmla="*/ 105235 w 239012"/>
                  <a:gd name="connsiteY33" fmla="*/ 16497 h 192260"/>
                  <a:gd name="connsiteX34" fmla="*/ 13284 w 239012"/>
                  <a:gd name="connsiteY34" fmla="*/ 10834 h 192260"/>
                  <a:gd name="connsiteX35" fmla="*/ 12769 w 239012"/>
                  <a:gd name="connsiteY35" fmla="*/ 26406 h 192260"/>
                  <a:gd name="connsiteX36" fmla="*/ 11804 w 239012"/>
                  <a:gd name="connsiteY36" fmla="*/ 55298 h 192260"/>
                  <a:gd name="connsiteX37" fmla="*/ 10646 w 239012"/>
                  <a:gd name="connsiteY37" fmla="*/ 178007 h 19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9012" h="192260">
                    <a:moveTo>
                      <a:pt x="226271" y="191648"/>
                    </a:moveTo>
                    <a:cubicBezTo>
                      <a:pt x="225370" y="192099"/>
                      <a:pt x="224341" y="192356"/>
                      <a:pt x="223312" y="192227"/>
                    </a:cubicBezTo>
                    <a:cubicBezTo>
                      <a:pt x="203622" y="190168"/>
                      <a:pt x="185669" y="188881"/>
                      <a:pt x="168359" y="188367"/>
                    </a:cubicBezTo>
                    <a:cubicBezTo>
                      <a:pt x="155104" y="187981"/>
                      <a:pt x="137023" y="188238"/>
                      <a:pt x="116045" y="188495"/>
                    </a:cubicBezTo>
                    <a:cubicBezTo>
                      <a:pt x="86125" y="188946"/>
                      <a:pt x="48932" y="189461"/>
                      <a:pt x="9938" y="188238"/>
                    </a:cubicBezTo>
                    <a:lnTo>
                      <a:pt x="5562" y="188109"/>
                    </a:lnTo>
                    <a:cubicBezTo>
                      <a:pt x="2860" y="188045"/>
                      <a:pt x="672" y="185857"/>
                      <a:pt x="608" y="183155"/>
                    </a:cubicBezTo>
                    <a:cubicBezTo>
                      <a:pt x="-679" y="139785"/>
                      <a:pt x="286" y="95901"/>
                      <a:pt x="1573" y="54976"/>
                    </a:cubicBezTo>
                    <a:cubicBezTo>
                      <a:pt x="1895" y="45324"/>
                      <a:pt x="2216" y="35672"/>
                      <a:pt x="2538" y="26084"/>
                    </a:cubicBezTo>
                    <a:lnTo>
                      <a:pt x="3246" y="4979"/>
                    </a:lnTo>
                    <a:cubicBezTo>
                      <a:pt x="3246" y="3563"/>
                      <a:pt x="3954" y="2212"/>
                      <a:pt x="5047" y="1247"/>
                    </a:cubicBezTo>
                    <a:cubicBezTo>
                      <a:pt x="6142" y="281"/>
                      <a:pt x="7557" y="-105"/>
                      <a:pt x="8973" y="24"/>
                    </a:cubicBezTo>
                    <a:cubicBezTo>
                      <a:pt x="42948" y="3949"/>
                      <a:pt x="105042" y="6201"/>
                      <a:pt x="105621" y="6201"/>
                    </a:cubicBezTo>
                    <a:cubicBezTo>
                      <a:pt x="124411" y="6780"/>
                      <a:pt x="143586" y="6780"/>
                      <a:pt x="162118" y="6845"/>
                    </a:cubicBezTo>
                    <a:cubicBezTo>
                      <a:pt x="180714" y="6845"/>
                      <a:pt x="199954" y="6845"/>
                      <a:pt x="218872" y="7488"/>
                    </a:cubicBezTo>
                    <a:cubicBezTo>
                      <a:pt x="223955" y="7617"/>
                      <a:pt x="229038" y="7874"/>
                      <a:pt x="234122" y="8067"/>
                    </a:cubicBezTo>
                    <a:cubicBezTo>
                      <a:pt x="236889" y="8196"/>
                      <a:pt x="239012" y="10512"/>
                      <a:pt x="239012" y="13279"/>
                    </a:cubicBezTo>
                    <a:cubicBezTo>
                      <a:pt x="239012" y="18620"/>
                      <a:pt x="238819" y="23897"/>
                      <a:pt x="238690" y="29237"/>
                    </a:cubicBezTo>
                    <a:cubicBezTo>
                      <a:pt x="237918" y="54719"/>
                      <a:pt x="235859" y="80393"/>
                      <a:pt x="233929" y="105231"/>
                    </a:cubicBezTo>
                    <a:cubicBezTo>
                      <a:pt x="231998" y="129940"/>
                      <a:pt x="230004" y="155550"/>
                      <a:pt x="229231" y="180774"/>
                    </a:cubicBezTo>
                    <a:cubicBezTo>
                      <a:pt x="229167" y="182962"/>
                      <a:pt x="229103" y="185085"/>
                      <a:pt x="229038" y="187273"/>
                    </a:cubicBezTo>
                    <a:cubicBezTo>
                      <a:pt x="229038" y="188688"/>
                      <a:pt x="228395" y="190040"/>
                      <a:pt x="227301" y="191005"/>
                    </a:cubicBezTo>
                    <a:cubicBezTo>
                      <a:pt x="226979" y="191262"/>
                      <a:pt x="226657" y="191520"/>
                      <a:pt x="226336" y="191648"/>
                    </a:cubicBezTo>
                    <a:close/>
                    <a:moveTo>
                      <a:pt x="10710" y="178007"/>
                    </a:moveTo>
                    <a:cubicBezTo>
                      <a:pt x="49318" y="179229"/>
                      <a:pt x="86189" y="178650"/>
                      <a:pt x="115917" y="178200"/>
                    </a:cubicBezTo>
                    <a:cubicBezTo>
                      <a:pt x="137023" y="177878"/>
                      <a:pt x="155233" y="177621"/>
                      <a:pt x="168681" y="178071"/>
                    </a:cubicBezTo>
                    <a:cubicBezTo>
                      <a:pt x="184575" y="178586"/>
                      <a:pt x="201048" y="179680"/>
                      <a:pt x="218872" y="181417"/>
                    </a:cubicBezTo>
                    <a:cubicBezTo>
                      <a:pt x="218872" y="181096"/>
                      <a:pt x="218872" y="180774"/>
                      <a:pt x="218872" y="180452"/>
                    </a:cubicBezTo>
                    <a:cubicBezTo>
                      <a:pt x="219644" y="154971"/>
                      <a:pt x="221703" y="129232"/>
                      <a:pt x="223633" y="104394"/>
                    </a:cubicBezTo>
                    <a:cubicBezTo>
                      <a:pt x="225564" y="79685"/>
                      <a:pt x="227558" y="54139"/>
                      <a:pt x="228331" y="28916"/>
                    </a:cubicBezTo>
                    <a:cubicBezTo>
                      <a:pt x="228459" y="25312"/>
                      <a:pt x="228524" y="21773"/>
                      <a:pt x="228588" y="18170"/>
                    </a:cubicBezTo>
                    <a:cubicBezTo>
                      <a:pt x="225242" y="18041"/>
                      <a:pt x="221831" y="17912"/>
                      <a:pt x="218486" y="17784"/>
                    </a:cubicBezTo>
                    <a:cubicBezTo>
                      <a:pt x="199696" y="17205"/>
                      <a:pt x="180585" y="17205"/>
                      <a:pt x="162054" y="17140"/>
                    </a:cubicBezTo>
                    <a:cubicBezTo>
                      <a:pt x="143457" y="17140"/>
                      <a:pt x="124218" y="17140"/>
                      <a:pt x="105235" y="16497"/>
                    </a:cubicBezTo>
                    <a:cubicBezTo>
                      <a:pt x="96549" y="16239"/>
                      <a:pt x="45329" y="14116"/>
                      <a:pt x="13284" y="10834"/>
                    </a:cubicBezTo>
                    <a:lnTo>
                      <a:pt x="12769" y="26406"/>
                    </a:lnTo>
                    <a:cubicBezTo>
                      <a:pt x="12448" y="35994"/>
                      <a:pt x="12126" y="45646"/>
                      <a:pt x="11804" y="55298"/>
                    </a:cubicBezTo>
                    <a:cubicBezTo>
                      <a:pt x="10582" y="94549"/>
                      <a:pt x="9552" y="136503"/>
                      <a:pt x="10646" y="178007"/>
                    </a:cubicBezTo>
                    <a:close/>
                  </a:path>
                </a:pathLst>
              </a:custGeom>
              <a:solidFill>
                <a:srgbClr val="D9D5EB"/>
              </a:solidFill>
              <a:ln w="6433" cap="flat">
                <a:noFill/>
                <a:prstDash val="solid"/>
                <a:miter/>
              </a:ln>
            </p:spPr>
            <p:txBody>
              <a:bodyPr rtlCol="0" anchor="ctr"/>
              <a:lstStyle/>
              <a:p>
                <a:endParaRPr lang="en-AU"/>
              </a:p>
            </p:txBody>
          </p:sp>
          <p:sp>
            <p:nvSpPr>
              <p:cNvPr id="538" name="Freeform: Shape 537">
                <a:extLst>
                  <a:ext uri="{FF2B5EF4-FFF2-40B4-BE49-F238E27FC236}">
                    <a16:creationId xmlns:a16="http://schemas.microsoft.com/office/drawing/2014/main" id="{E17A86F7-3990-AA85-6E6D-2EFCA178BE58}"/>
                  </a:ext>
                </a:extLst>
              </p:cNvPr>
              <p:cNvSpPr/>
              <p:nvPr/>
            </p:nvSpPr>
            <p:spPr>
              <a:xfrm>
                <a:off x="6216124" y="2894010"/>
                <a:ext cx="61185" cy="83760"/>
              </a:xfrm>
              <a:custGeom>
                <a:avLst/>
                <a:gdLst>
                  <a:gd name="connsiteX0" fmla="*/ 58512 w 61185"/>
                  <a:gd name="connsiteY0" fmla="*/ 83157 h 83760"/>
                  <a:gd name="connsiteX1" fmla="*/ 54587 w 61185"/>
                  <a:gd name="connsiteY1" fmla="*/ 83543 h 83760"/>
                  <a:gd name="connsiteX2" fmla="*/ 21 w 61185"/>
                  <a:gd name="connsiteY2" fmla="*/ 5555 h 83760"/>
                  <a:gd name="connsiteX3" fmla="*/ 4719 w 61185"/>
                  <a:gd name="connsiteY3" fmla="*/ 21 h 83760"/>
                  <a:gd name="connsiteX4" fmla="*/ 10252 w 61185"/>
                  <a:gd name="connsiteY4" fmla="*/ 4719 h 83760"/>
                  <a:gd name="connsiteX5" fmla="*/ 57547 w 61185"/>
                  <a:gd name="connsiteY5" fmla="*/ 73634 h 83760"/>
                  <a:gd name="connsiteX6" fmla="*/ 60958 w 61185"/>
                  <a:gd name="connsiteY6" fmla="*/ 80068 h 83760"/>
                  <a:gd name="connsiteX7" fmla="*/ 58448 w 61185"/>
                  <a:gd name="connsiteY7" fmla="*/ 83093 h 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5" h="83760">
                    <a:moveTo>
                      <a:pt x="58512" y="83157"/>
                    </a:moveTo>
                    <a:cubicBezTo>
                      <a:pt x="57354" y="83801"/>
                      <a:pt x="55938" y="83929"/>
                      <a:pt x="54587" y="83543"/>
                    </a:cubicBezTo>
                    <a:cubicBezTo>
                      <a:pt x="20290" y="73183"/>
                      <a:pt x="3496" y="49118"/>
                      <a:pt x="21" y="5555"/>
                    </a:cubicBezTo>
                    <a:cubicBezTo>
                      <a:pt x="-236" y="2724"/>
                      <a:pt x="1887" y="214"/>
                      <a:pt x="4719" y="21"/>
                    </a:cubicBezTo>
                    <a:cubicBezTo>
                      <a:pt x="7550" y="-236"/>
                      <a:pt x="10059" y="1887"/>
                      <a:pt x="10252" y="4719"/>
                    </a:cubicBezTo>
                    <a:cubicBezTo>
                      <a:pt x="13405" y="43906"/>
                      <a:pt x="27562" y="64561"/>
                      <a:pt x="57547" y="73634"/>
                    </a:cubicBezTo>
                    <a:cubicBezTo>
                      <a:pt x="60250" y="74470"/>
                      <a:pt x="61794" y="77302"/>
                      <a:pt x="60958" y="80068"/>
                    </a:cubicBezTo>
                    <a:cubicBezTo>
                      <a:pt x="60572" y="81420"/>
                      <a:pt x="59606" y="82514"/>
                      <a:pt x="58448" y="83093"/>
                    </a:cubicBezTo>
                    <a:close/>
                  </a:path>
                </a:pathLst>
              </a:custGeom>
              <a:solidFill>
                <a:srgbClr val="D9D5EB"/>
              </a:solidFill>
              <a:ln w="6433" cap="flat">
                <a:noFill/>
                <a:prstDash val="solid"/>
                <a:miter/>
              </a:ln>
            </p:spPr>
            <p:txBody>
              <a:bodyPr rtlCol="0" anchor="ctr"/>
              <a:lstStyle/>
              <a:p>
                <a:endParaRPr lang="en-AU"/>
              </a:p>
            </p:txBody>
          </p:sp>
          <p:sp>
            <p:nvSpPr>
              <p:cNvPr id="539" name="Freeform: Shape 538">
                <a:extLst>
                  <a:ext uri="{FF2B5EF4-FFF2-40B4-BE49-F238E27FC236}">
                    <a16:creationId xmlns:a16="http://schemas.microsoft.com/office/drawing/2014/main" id="{2CBD5682-2955-33C3-789C-EC989094BD74}"/>
                  </a:ext>
                </a:extLst>
              </p:cNvPr>
              <p:cNvSpPr/>
              <p:nvPr/>
            </p:nvSpPr>
            <p:spPr>
              <a:xfrm>
                <a:off x="6292090" y="2972486"/>
                <a:ext cx="78357" cy="13401"/>
              </a:xfrm>
              <a:custGeom>
                <a:avLst/>
                <a:gdLst>
                  <a:gd name="connsiteX0" fmla="*/ 75591 w 78357"/>
                  <a:gd name="connsiteY0" fmla="*/ 12789 h 13401"/>
                  <a:gd name="connsiteX1" fmla="*/ 73274 w 78357"/>
                  <a:gd name="connsiteY1" fmla="*/ 13368 h 13401"/>
                  <a:gd name="connsiteX2" fmla="*/ 46185 w 78357"/>
                  <a:gd name="connsiteY2" fmla="*/ 12982 h 13401"/>
                  <a:gd name="connsiteX3" fmla="*/ 4488 w 78357"/>
                  <a:gd name="connsiteY3" fmla="*/ 10215 h 13401"/>
                  <a:gd name="connsiteX4" fmla="*/ 48 w 78357"/>
                  <a:gd name="connsiteY4" fmla="*/ 4488 h 13401"/>
                  <a:gd name="connsiteX5" fmla="*/ 5775 w 78357"/>
                  <a:gd name="connsiteY5" fmla="*/ 48 h 13401"/>
                  <a:gd name="connsiteX6" fmla="*/ 46506 w 78357"/>
                  <a:gd name="connsiteY6" fmla="*/ 2750 h 13401"/>
                  <a:gd name="connsiteX7" fmla="*/ 73146 w 78357"/>
                  <a:gd name="connsiteY7" fmla="*/ 3137 h 13401"/>
                  <a:gd name="connsiteX8" fmla="*/ 78358 w 78357"/>
                  <a:gd name="connsiteY8" fmla="*/ 8220 h 13401"/>
                  <a:gd name="connsiteX9" fmla="*/ 75655 w 78357"/>
                  <a:gd name="connsiteY9" fmla="*/ 12853 h 1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57" h="13401">
                    <a:moveTo>
                      <a:pt x="75591" y="12789"/>
                    </a:moveTo>
                    <a:cubicBezTo>
                      <a:pt x="74883" y="13175"/>
                      <a:pt x="74111" y="13368"/>
                      <a:pt x="73274" y="13368"/>
                    </a:cubicBezTo>
                    <a:cubicBezTo>
                      <a:pt x="64459" y="13496"/>
                      <a:pt x="55065" y="13239"/>
                      <a:pt x="46185" y="12982"/>
                    </a:cubicBezTo>
                    <a:cubicBezTo>
                      <a:pt x="33187" y="12595"/>
                      <a:pt x="18065" y="11952"/>
                      <a:pt x="4488" y="10215"/>
                    </a:cubicBezTo>
                    <a:cubicBezTo>
                      <a:pt x="1656" y="9829"/>
                      <a:pt x="-338" y="7319"/>
                      <a:pt x="48" y="4488"/>
                    </a:cubicBezTo>
                    <a:cubicBezTo>
                      <a:pt x="434" y="1656"/>
                      <a:pt x="2943" y="-338"/>
                      <a:pt x="5775" y="48"/>
                    </a:cubicBezTo>
                    <a:cubicBezTo>
                      <a:pt x="18902" y="1721"/>
                      <a:pt x="33766" y="2300"/>
                      <a:pt x="46506" y="2750"/>
                    </a:cubicBezTo>
                    <a:cubicBezTo>
                      <a:pt x="55257" y="3008"/>
                      <a:pt x="64523" y="3265"/>
                      <a:pt x="73146" y="3137"/>
                    </a:cubicBezTo>
                    <a:cubicBezTo>
                      <a:pt x="75977" y="3137"/>
                      <a:pt x="78294" y="5389"/>
                      <a:pt x="78358" y="8220"/>
                    </a:cubicBezTo>
                    <a:cubicBezTo>
                      <a:pt x="78358" y="10215"/>
                      <a:pt x="77264" y="11952"/>
                      <a:pt x="75655" y="12853"/>
                    </a:cubicBezTo>
                    <a:close/>
                  </a:path>
                </a:pathLst>
              </a:custGeom>
              <a:solidFill>
                <a:srgbClr val="D9D5EB"/>
              </a:solidFill>
              <a:ln w="6433" cap="flat">
                <a:noFill/>
                <a:prstDash val="solid"/>
                <a:miter/>
              </a:ln>
            </p:spPr>
            <p:txBody>
              <a:bodyPr rtlCol="0" anchor="ctr"/>
              <a:lstStyle/>
              <a:p>
                <a:endParaRPr lang="en-AU"/>
              </a:p>
            </p:txBody>
          </p:sp>
          <p:sp>
            <p:nvSpPr>
              <p:cNvPr id="540" name="Freeform: Shape 539">
                <a:extLst>
                  <a:ext uri="{FF2B5EF4-FFF2-40B4-BE49-F238E27FC236}">
                    <a16:creationId xmlns:a16="http://schemas.microsoft.com/office/drawing/2014/main" id="{A4F19AB9-EB6C-14B1-9263-18026DECC5EE}"/>
                  </a:ext>
                </a:extLst>
              </p:cNvPr>
              <p:cNvSpPr/>
              <p:nvPr/>
            </p:nvSpPr>
            <p:spPr>
              <a:xfrm>
                <a:off x="6385052" y="2871315"/>
                <a:ext cx="67052" cy="112673"/>
              </a:xfrm>
              <a:custGeom>
                <a:avLst/>
                <a:gdLst>
                  <a:gd name="connsiteX0" fmla="*/ 29538 w 67052"/>
                  <a:gd name="connsiteY0" fmla="*/ 105079 h 112673"/>
                  <a:gd name="connsiteX1" fmla="*/ 5987 w 67052"/>
                  <a:gd name="connsiteY1" fmla="*/ 112608 h 112673"/>
                  <a:gd name="connsiteX2" fmla="*/ 67 w 67052"/>
                  <a:gd name="connsiteY2" fmla="*/ 108361 h 112673"/>
                  <a:gd name="connsiteX3" fmla="*/ 4314 w 67052"/>
                  <a:gd name="connsiteY3" fmla="*/ 102441 h 112673"/>
                  <a:gd name="connsiteX4" fmla="*/ 56756 w 67052"/>
                  <a:gd name="connsiteY4" fmla="*/ 9203 h 112673"/>
                  <a:gd name="connsiteX5" fmla="*/ 56756 w 67052"/>
                  <a:gd name="connsiteY5" fmla="*/ 5278 h 112673"/>
                  <a:gd name="connsiteX6" fmla="*/ 61776 w 67052"/>
                  <a:gd name="connsiteY6" fmla="*/ 1 h 112673"/>
                  <a:gd name="connsiteX7" fmla="*/ 67052 w 67052"/>
                  <a:gd name="connsiteY7" fmla="*/ 5020 h 112673"/>
                  <a:gd name="connsiteX8" fmla="*/ 67052 w 67052"/>
                  <a:gd name="connsiteY8" fmla="*/ 9589 h 112673"/>
                  <a:gd name="connsiteX9" fmla="*/ 29538 w 67052"/>
                  <a:gd name="connsiteY9" fmla="*/ 105079 h 11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2" h="112673">
                    <a:moveTo>
                      <a:pt x="29538" y="105079"/>
                    </a:moveTo>
                    <a:cubicBezTo>
                      <a:pt x="22782" y="108747"/>
                      <a:pt x="14931" y="111192"/>
                      <a:pt x="5987" y="112608"/>
                    </a:cubicBezTo>
                    <a:cubicBezTo>
                      <a:pt x="3156" y="113059"/>
                      <a:pt x="517" y="111128"/>
                      <a:pt x="67" y="108361"/>
                    </a:cubicBezTo>
                    <a:cubicBezTo>
                      <a:pt x="-383" y="105594"/>
                      <a:pt x="1483" y="102892"/>
                      <a:pt x="4314" y="102441"/>
                    </a:cubicBezTo>
                    <a:cubicBezTo>
                      <a:pt x="35844" y="97294"/>
                      <a:pt x="54569" y="80435"/>
                      <a:pt x="56756" y="9203"/>
                    </a:cubicBezTo>
                    <a:cubicBezTo>
                      <a:pt x="56756" y="7980"/>
                      <a:pt x="56756" y="6629"/>
                      <a:pt x="56756" y="5278"/>
                    </a:cubicBezTo>
                    <a:cubicBezTo>
                      <a:pt x="56692" y="2447"/>
                      <a:pt x="58880" y="66"/>
                      <a:pt x="61776" y="1"/>
                    </a:cubicBezTo>
                    <a:cubicBezTo>
                      <a:pt x="64607" y="-63"/>
                      <a:pt x="66988" y="2125"/>
                      <a:pt x="67052" y="5020"/>
                    </a:cubicBezTo>
                    <a:cubicBezTo>
                      <a:pt x="67052" y="6629"/>
                      <a:pt x="67052" y="8109"/>
                      <a:pt x="67052" y="9589"/>
                    </a:cubicBezTo>
                    <a:cubicBezTo>
                      <a:pt x="65379" y="62546"/>
                      <a:pt x="54440" y="91695"/>
                      <a:pt x="29538" y="105079"/>
                    </a:cubicBezTo>
                    <a:close/>
                  </a:path>
                </a:pathLst>
              </a:custGeom>
              <a:solidFill>
                <a:srgbClr val="D9D5EB"/>
              </a:solidFill>
              <a:ln w="6433" cap="flat">
                <a:noFill/>
                <a:prstDash val="solid"/>
                <a:miter/>
              </a:ln>
            </p:spPr>
            <p:txBody>
              <a:bodyPr rtlCol="0" anchor="ctr"/>
              <a:lstStyle/>
              <a:p>
                <a:endParaRPr lang="en-AU"/>
              </a:p>
            </p:txBody>
          </p:sp>
          <p:sp>
            <p:nvSpPr>
              <p:cNvPr id="541" name="Freeform: Shape 540">
                <a:extLst>
                  <a:ext uri="{FF2B5EF4-FFF2-40B4-BE49-F238E27FC236}">
                    <a16:creationId xmlns:a16="http://schemas.microsoft.com/office/drawing/2014/main" id="{C5769935-9130-D6C0-D77B-5A2EC097063D}"/>
                  </a:ext>
                </a:extLst>
              </p:cNvPr>
              <p:cNvSpPr/>
              <p:nvPr/>
            </p:nvSpPr>
            <p:spPr>
              <a:xfrm>
                <a:off x="6266786" y="2931926"/>
                <a:ext cx="35776" cy="69873"/>
              </a:xfrm>
              <a:custGeom>
                <a:avLst/>
                <a:gdLst>
                  <a:gd name="connsiteX0" fmla="*/ 33139 w 35776"/>
                  <a:gd name="connsiteY0" fmla="*/ 69113 h 69873"/>
                  <a:gd name="connsiteX1" fmla="*/ 30887 w 35776"/>
                  <a:gd name="connsiteY1" fmla="*/ 69692 h 69873"/>
                  <a:gd name="connsiteX2" fmla="*/ 13127 w 35776"/>
                  <a:gd name="connsiteY2" fmla="*/ 69757 h 69873"/>
                  <a:gd name="connsiteX3" fmla="*/ 5148 w 35776"/>
                  <a:gd name="connsiteY3" fmla="*/ 69306 h 69873"/>
                  <a:gd name="connsiteX4" fmla="*/ 450 w 35776"/>
                  <a:gd name="connsiteY4" fmla="*/ 64223 h 69873"/>
                  <a:gd name="connsiteX5" fmla="*/ 0 w 35776"/>
                  <a:gd name="connsiteY5" fmla="*/ 5153 h 69873"/>
                  <a:gd name="connsiteX6" fmla="*/ 1480 w 35776"/>
                  <a:gd name="connsiteY6" fmla="*/ 1485 h 69873"/>
                  <a:gd name="connsiteX7" fmla="*/ 5148 w 35776"/>
                  <a:gd name="connsiteY7" fmla="*/ 5 h 69873"/>
                  <a:gd name="connsiteX8" fmla="*/ 15765 w 35776"/>
                  <a:gd name="connsiteY8" fmla="*/ 198 h 69873"/>
                  <a:gd name="connsiteX9" fmla="*/ 28120 w 35776"/>
                  <a:gd name="connsiteY9" fmla="*/ 391 h 69873"/>
                  <a:gd name="connsiteX10" fmla="*/ 33203 w 35776"/>
                  <a:gd name="connsiteY10" fmla="*/ 5024 h 69873"/>
                  <a:gd name="connsiteX11" fmla="*/ 35777 w 35776"/>
                  <a:gd name="connsiteY11" fmla="*/ 64480 h 69873"/>
                  <a:gd name="connsiteX12" fmla="*/ 33074 w 35776"/>
                  <a:gd name="connsiteY12" fmla="*/ 69049 h 69873"/>
                  <a:gd name="connsiteX13" fmla="*/ 10682 w 35776"/>
                  <a:gd name="connsiteY13" fmla="*/ 59397 h 69873"/>
                  <a:gd name="connsiteX14" fmla="*/ 13449 w 35776"/>
                  <a:gd name="connsiteY14" fmla="*/ 59526 h 69873"/>
                  <a:gd name="connsiteX15" fmla="*/ 25481 w 35776"/>
                  <a:gd name="connsiteY15" fmla="*/ 59526 h 69873"/>
                  <a:gd name="connsiteX16" fmla="*/ 23422 w 35776"/>
                  <a:gd name="connsiteY16" fmla="*/ 10622 h 69873"/>
                  <a:gd name="connsiteX17" fmla="*/ 15637 w 35776"/>
                  <a:gd name="connsiteY17" fmla="*/ 10493 h 69873"/>
                  <a:gd name="connsiteX18" fmla="*/ 10360 w 35776"/>
                  <a:gd name="connsiteY18" fmla="*/ 10365 h 69873"/>
                  <a:gd name="connsiteX19" fmla="*/ 10746 w 35776"/>
                  <a:gd name="connsiteY19" fmla="*/ 59397 h 6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76" h="69873">
                    <a:moveTo>
                      <a:pt x="33139" y="69113"/>
                    </a:moveTo>
                    <a:cubicBezTo>
                      <a:pt x="32431" y="69499"/>
                      <a:pt x="31723" y="69692"/>
                      <a:pt x="30887" y="69692"/>
                    </a:cubicBezTo>
                    <a:cubicBezTo>
                      <a:pt x="23744" y="69885"/>
                      <a:pt x="18275" y="69950"/>
                      <a:pt x="13127" y="69757"/>
                    </a:cubicBezTo>
                    <a:cubicBezTo>
                      <a:pt x="10489" y="69692"/>
                      <a:pt x="7786" y="69564"/>
                      <a:pt x="5148" y="69306"/>
                    </a:cubicBezTo>
                    <a:cubicBezTo>
                      <a:pt x="2510" y="69113"/>
                      <a:pt x="450" y="66861"/>
                      <a:pt x="450" y="64223"/>
                    </a:cubicBezTo>
                    <a:lnTo>
                      <a:pt x="0" y="5153"/>
                    </a:lnTo>
                    <a:cubicBezTo>
                      <a:pt x="0" y="3801"/>
                      <a:pt x="515" y="2450"/>
                      <a:pt x="1480" y="1485"/>
                    </a:cubicBezTo>
                    <a:cubicBezTo>
                      <a:pt x="2445" y="520"/>
                      <a:pt x="3797" y="-59"/>
                      <a:pt x="5148" y="5"/>
                    </a:cubicBezTo>
                    <a:cubicBezTo>
                      <a:pt x="8687" y="5"/>
                      <a:pt x="12226" y="134"/>
                      <a:pt x="15765" y="198"/>
                    </a:cubicBezTo>
                    <a:cubicBezTo>
                      <a:pt x="19883" y="262"/>
                      <a:pt x="24002" y="391"/>
                      <a:pt x="28120" y="391"/>
                    </a:cubicBezTo>
                    <a:cubicBezTo>
                      <a:pt x="30758" y="391"/>
                      <a:pt x="32946" y="2450"/>
                      <a:pt x="33203" y="5024"/>
                    </a:cubicBezTo>
                    <a:cubicBezTo>
                      <a:pt x="35198" y="26130"/>
                      <a:pt x="35648" y="46914"/>
                      <a:pt x="35777" y="64480"/>
                    </a:cubicBezTo>
                    <a:cubicBezTo>
                      <a:pt x="35777" y="66475"/>
                      <a:pt x="34683" y="68212"/>
                      <a:pt x="33074" y="69049"/>
                    </a:cubicBezTo>
                    <a:close/>
                    <a:moveTo>
                      <a:pt x="10682" y="59397"/>
                    </a:moveTo>
                    <a:cubicBezTo>
                      <a:pt x="11583" y="59397"/>
                      <a:pt x="12548" y="59461"/>
                      <a:pt x="13449" y="59526"/>
                    </a:cubicBezTo>
                    <a:cubicBezTo>
                      <a:pt x="17116" y="59654"/>
                      <a:pt x="20913" y="59654"/>
                      <a:pt x="25481" y="59526"/>
                    </a:cubicBezTo>
                    <a:cubicBezTo>
                      <a:pt x="25289" y="44661"/>
                      <a:pt x="24838" y="27738"/>
                      <a:pt x="23422" y="10622"/>
                    </a:cubicBezTo>
                    <a:cubicBezTo>
                      <a:pt x="20849" y="10622"/>
                      <a:pt x="18210" y="10558"/>
                      <a:pt x="15637" y="10493"/>
                    </a:cubicBezTo>
                    <a:cubicBezTo>
                      <a:pt x="13899" y="10493"/>
                      <a:pt x="12097" y="10429"/>
                      <a:pt x="10360" y="10365"/>
                    </a:cubicBezTo>
                    <a:lnTo>
                      <a:pt x="10746" y="59397"/>
                    </a:lnTo>
                    <a:close/>
                  </a:path>
                </a:pathLst>
              </a:custGeom>
              <a:solidFill>
                <a:srgbClr val="D9D5EB"/>
              </a:solidFill>
              <a:ln w="6433" cap="flat">
                <a:noFill/>
                <a:prstDash val="solid"/>
                <a:miter/>
              </a:ln>
            </p:spPr>
            <p:txBody>
              <a:bodyPr rtlCol="0" anchor="ctr"/>
              <a:lstStyle/>
              <a:p>
                <a:endParaRPr lang="en-AU"/>
              </a:p>
            </p:txBody>
          </p:sp>
          <p:sp>
            <p:nvSpPr>
              <p:cNvPr id="542" name="Freeform: Shape 541">
                <a:extLst>
                  <a:ext uri="{FF2B5EF4-FFF2-40B4-BE49-F238E27FC236}">
                    <a16:creationId xmlns:a16="http://schemas.microsoft.com/office/drawing/2014/main" id="{FF08D4C5-0A46-D352-2116-467899B54B70}"/>
                  </a:ext>
                </a:extLst>
              </p:cNvPr>
              <p:cNvSpPr/>
              <p:nvPr/>
            </p:nvSpPr>
            <p:spPr>
              <a:xfrm>
                <a:off x="6359767" y="2932827"/>
                <a:ext cx="35841" cy="69873"/>
              </a:xfrm>
              <a:custGeom>
                <a:avLst/>
                <a:gdLst>
                  <a:gd name="connsiteX0" fmla="*/ 33203 w 35841"/>
                  <a:gd name="connsiteY0" fmla="*/ 69113 h 69873"/>
                  <a:gd name="connsiteX1" fmla="*/ 30951 w 35841"/>
                  <a:gd name="connsiteY1" fmla="*/ 69692 h 69873"/>
                  <a:gd name="connsiteX2" fmla="*/ 13191 w 35841"/>
                  <a:gd name="connsiteY2" fmla="*/ 69757 h 69873"/>
                  <a:gd name="connsiteX3" fmla="*/ 5212 w 35841"/>
                  <a:gd name="connsiteY3" fmla="*/ 69306 h 69873"/>
                  <a:gd name="connsiteX4" fmla="*/ 450 w 35841"/>
                  <a:gd name="connsiteY4" fmla="*/ 64223 h 69873"/>
                  <a:gd name="connsiteX5" fmla="*/ 0 w 35841"/>
                  <a:gd name="connsiteY5" fmla="*/ 5153 h 69873"/>
                  <a:gd name="connsiteX6" fmla="*/ 1480 w 35841"/>
                  <a:gd name="connsiteY6" fmla="*/ 1485 h 69873"/>
                  <a:gd name="connsiteX7" fmla="*/ 5148 w 35841"/>
                  <a:gd name="connsiteY7" fmla="*/ 5 h 69873"/>
                  <a:gd name="connsiteX8" fmla="*/ 16022 w 35841"/>
                  <a:gd name="connsiteY8" fmla="*/ 198 h 69873"/>
                  <a:gd name="connsiteX9" fmla="*/ 28184 w 35841"/>
                  <a:gd name="connsiteY9" fmla="*/ 391 h 69873"/>
                  <a:gd name="connsiteX10" fmla="*/ 33268 w 35841"/>
                  <a:gd name="connsiteY10" fmla="*/ 5024 h 69873"/>
                  <a:gd name="connsiteX11" fmla="*/ 35841 w 35841"/>
                  <a:gd name="connsiteY11" fmla="*/ 64480 h 69873"/>
                  <a:gd name="connsiteX12" fmla="*/ 33139 w 35841"/>
                  <a:gd name="connsiteY12" fmla="*/ 69049 h 69873"/>
                  <a:gd name="connsiteX13" fmla="*/ 10746 w 35841"/>
                  <a:gd name="connsiteY13" fmla="*/ 59397 h 69873"/>
                  <a:gd name="connsiteX14" fmla="*/ 13513 w 35841"/>
                  <a:gd name="connsiteY14" fmla="*/ 59526 h 69873"/>
                  <a:gd name="connsiteX15" fmla="*/ 25546 w 35841"/>
                  <a:gd name="connsiteY15" fmla="*/ 59526 h 69873"/>
                  <a:gd name="connsiteX16" fmla="*/ 23487 w 35841"/>
                  <a:gd name="connsiteY16" fmla="*/ 10622 h 69873"/>
                  <a:gd name="connsiteX17" fmla="*/ 15894 w 35841"/>
                  <a:gd name="connsiteY17" fmla="*/ 10493 h 69873"/>
                  <a:gd name="connsiteX18" fmla="*/ 10424 w 35841"/>
                  <a:gd name="connsiteY18" fmla="*/ 10365 h 69873"/>
                  <a:gd name="connsiteX19" fmla="*/ 10810 w 35841"/>
                  <a:gd name="connsiteY19" fmla="*/ 59397 h 6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41" h="69873">
                    <a:moveTo>
                      <a:pt x="33203" y="69113"/>
                    </a:moveTo>
                    <a:cubicBezTo>
                      <a:pt x="32559" y="69499"/>
                      <a:pt x="31787" y="69692"/>
                      <a:pt x="30951" y="69692"/>
                    </a:cubicBezTo>
                    <a:cubicBezTo>
                      <a:pt x="24002" y="69885"/>
                      <a:pt x="18339" y="69950"/>
                      <a:pt x="13191" y="69757"/>
                    </a:cubicBezTo>
                    <a:cubicBezTo>
                      <a:pt x="10553" y="69692"/>
                      <a:pt x="7850" y="69499"/>
                      <a:pt x="5212" y="69306"/>
                    </a:cubicBezTo>
                    <a:cubicBezTo>
                      <a:pt x="2574" y="69113"/>
                      <a:pt x="515" y="66861"/>
                      <a:pt x="450" y="64223"/>
                    </a:cubicBezTo>
                    <a:lnTo>
                      <a:pt x="0" y="5153"/>
                    </a:lnTo>
                    <a:cubicBezTo>
                      <a:pt x="0" y="3801"/>
                      <a:pt x="515" y="2450"/>
                      <a:pt x="1480" y="1485"/>
                    </a:cubicBezTo>
                    <a:cubicBezTo>
                      <a:pt x="2445" y="520"/>
                      <a:pt x="3797" y="-59"/>
                      <a:pt x="5148" y="5"/>
                    </a:cubicBezTo>
                    <a:cubicBezTo>
                      <a:pt x="8751" y="5"/>
                      <a:pt x="12355" y="134"/>
                      <a:pt x="16022" y="198"/>
                    </a:cubicBezTo>
                    <a:cubicBezTo>
                      <a:pt x="20076" y="262"/>
                      <a:pt x="24130" y="391"/>
                      <a:pt x="28184" y="391"/>
                    </a:cubicBezTo>
                    <a:cubicBezTo>
                      <a:pt x="30822" y="391"/>
                      <a:pt x="33010" y="2450"/>
                      <a:pt x="33268" y="5024"/>
                    </a:cubicBezTo>
                    <a:cubicBezTo>
                      <a:pt x="35262" y="26194"/>
                      <a:pt x="35712" y="46978"/>
                      <a:pt x="35841" y="64480"/>
                    </a:cubicBezTo>
                    <a:cubicBezTo>
                      <a:pt x="35841" y="66475"/>
                      <a:pt x="34747" y="68212"/>
                      <a:pt x="33139" y="69049"/>
                    </a:cubicBezTo>
                    <a:close/>
                    <a:moveTo>
                      <a:pt x="10746" y="59397"/>
                    </a:moveTo>
                    <a:cubicBezTo>
                      <a:pt x="11647" y="59397"/>
                      <a:pt x="12612" y="59461"/>
                      <a:pt x="13513" y="59526"/>
                    </a:cubicBezTo>
                    <a:cubicBezTo>
                      <a:pt x="17116" y="59654"/>
                      <a:pt x="21041" y="59654"/>
                      <a:pt x="25546" y="59526"/>
                    </a:cubicBezTo>
                    <a:cubicBezTo>
                      <a:pt x="25353" y="44661"/>
                      <a:pt x="24902" y="27803"/>
                      <a:pt x="23487" y="10622"/>
                    </a:cubicBezTo>
                    <a:cubicBezTo>
                      <a:pt x="20977" y="10622"/>
                      <a:pt x="18403" y="10558"/>
                      <a:pt x="15894" y="10493"/>
                    </a:cubicBezTo>
                    <a:cubicBezTo>
                      <a:pt x="14028" y="10493"/>
                      <a:pt x="12226" y="10429"/>
                      <a:pt x="10424" y="10365"/>
                    </a:cubicBezTo>
                    <a:lnTo>
                      <a:pt x="10810" y="59397"/>
                    </a:lnTo>
                    <a:close/>
                  </a:path>
                </a:pathLst>
              </a:custGeom>
              <a:solidFill>
                <a:srgbClr val="D9D5EB"/>
              </a:solidFill>
              <a:ln w="6433" cap="flat">
                <a:noFill/>
                <a:prstDash val="solid"/>
                <a:miter/>
              </a:ln>
            </p:spPr>
            <p:txBody>
              <a:bodyPr rtlCol="0" anchor="ctr"/>
              <a:lstStyle/>
              <a:p>
                <a:endParaRPr lang="en-AU"/>
              </a:p>
            </p:txBody>
          </p:sp>
          <p:sp>
            <p:nvSpPr>
              <p:cNvPr id="543" name="Freeform: Shape 542">
                <a:extLst>
                  <a:ext uri="{FF2B5EF4-FFF2-40B4-BE49-F238E27FC236}">
                    <a16:creationId xmlns:a16="http://schemas.microsoft.com/office/drawing/2014/main" id="{0A4D67E6-41D6-5245-32DC-15BD97124F69}"/>
                  </a:ext>
                </a:extLst>
              </p:cNvPr>
              <p:cNvSpPr/>
              <p:nvPr/>
            </p:nvSpPr>
            <p:spPr>
              <a:xfrm>
                <a:off x="6284481" y="2822669"/>
                <a:ext cx="110858" cy="57833"/>
              </a:xfrm>
              <a:custGeom>
                <a:avLst/>
                <a:gdLst>
                  <a:gd name="connsiteX0" fmla="*/ 108103 w 110858"/>
                  <a:gd name="connsiteY0" fmla="*/ 57206 h 57833"/>
                  <a:gd name="connsiteX1" fmla="*/ 106365 w 110858"/>
                  <a:gd name="connsiteY1" fmla="*/ 57785 h 57833"/>
                  <a:gd name="connsiteX2" fmla="*/ 100574 w 110858"/>
                  <a:gd name="connsiteY2" fmla="*/ 53409 h 57833"/>
                  <a:gd name="connsiteX3" fmla="*/ 96456 w 110858"/>
                  <a:gd name="connsiteY3" fmla="*/ 11906 h 57833"/>
                  <a:gd name="connsiteX4" fmla="*/ 93045 w 110858"/>
                  <a:gd name="connsiteY4" fmla="*/ 11777 h 57833"/>
                  <a:gd name="connsiteX5" fmla="*/ 43370 w 110858"/>
                  <a:gd name="connsiteY5" fmla="*/ 10876 h 57833"/>
                  <a:gd name="connsiteX6" fmla="*/ 10553 w 110858"/>
                  <a:gd name="connsiteY6" fmla="*/ 10361 h 57833"/>
                  <a:gd name="connsiteX7" fmla="*/ 10553 w 110858"/>
                  <a:gd name="connsiteY7" fmla="*/ 11906 h 57833"/>
                  <a:gd name="connsiteX8" fmla="*/ 10296 w 110858"/>
                  <a:gd name="connsiteY8" fmla="*/ 41441 h 57833"/>
                  <a:gd name="connsiteX9" fmla="*/ 10296 w 110858"/>
                  <a:gd name="connsiteY9" fmla="*/ 50707 h 57833"/>
                  <a:gd name="connsiteX10" fmla="*/ 5148 w 110858"/>
                  <a:gd name="connsiteY10" fmla="*/ 55854 h 57833"/>
                  <a:gd name="connsiteX11" fmla="*/ 0 w 110858"/>
                  <a:gd name="connsiteY11" fmla="*/ 50707 h 57833"/>
                  <a:gd name="connsiteX12" fmla="*/ 0 w 110858"/>
                  <a:gd name="connsiteY12" fmla="*/ 41505 h 57833"/>
                  <a:gd name="connsiteX13" fmla="*/ 258 w 110858"/>
                  <a:gd name="connsiteY13" fmla="*/ 11584 h 57833"/>
                  <a:gd name="connsiteX14" fmla="*/ 515 w 110858"/>
                  <a:gd name="connsiteY14" fmla="*/ 4892 h 57833"/>
                  <a:gd name="connsiteX15" fmla="*/ 5791 w 110858"/>
                  <a:gd name="connsiteY15" fmla="*/ 1 h 57833"/>
                  <a:gd name="connsiteX16" fmla="*/ 43563 w 110858"/>
                  <a:gd name="connsiteY16" fmla="*/ 580 h 57833"/>
                  <a:gd name="connsiteX17" fmla="*/ 93431 w 110858"/>
                  <a:gd name="connsiteY17" fmla="*/ 1481 h 57833"/>
                  <a:gd name="connsiteX18" fmla="*/ 101796 w 110858"/>
                  <a:gd name="connsiteY18" fmla="*/ 1803 h 57833"/>
                  <a:gd name="connsiteX19" fmla="*/ 106751 w 110858"/>
                  <a:gd name="connsiteY19" fmla="*/ 6951 h 57833"/>
                  <a:gd name="connsiteX20" fmla="*/ 110805 w 110858"/>
                  <a:gd name="connsiteY20" fmla="*/ 51993 h 57833"/>
                  <a:gd name="connsiteX21" fmla="*/ 108167 w 110858"/>
                  <a:gd name="connsiteY21" fmla="*/ 57206 h 5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858" h="57833">
                    <a:moveTo>
                      <a:pt x="108103" y="57206"/>
                    </a:moveTo>
                    <a:cubicBezTo>
                      <a:pt x="107588" y="57463"/>
                      <a:pt x="107009" y="57656"/>
                      <a:pt x="106365" y="57785"/>
                    </a:cubicBezTo>
                    <a:cubicBezTo>
                      <a:pt x="103534" y="58171"/>
                      <a:pt x="100960" y="56240"/>
                      <a:pt x="100574" y="53409"/>
                    </a:cubicBezTo>
                    <a:cubicBezTo>
                      <a:pt x="98708" y="39961"/>
                      <a:pt x="96778" y="26062"/>
                      <a:pt x="96456" y="11906"/>
                    </a:cubicBezTo>
                    <a:cubicBezTo>
                      <a:pt x="95297" y="11906"/>
                      <a:pt x="94204" y="11841"/>
                      <a:pt x="93045" y="11777"/>
                    </a:cubicBezTo>
                    <a:cubicBezTo>
                      <a:pt x="76508" y="11262"/>
                      <a:pt x="59649" y="11069"/>
                      <a:pt x="43370" y="10876"/>
                    </a:cubicBezTo>
                    <a:cubicBezTo>
                      <a:pt x="32431" y="10747"/>
                      <a:pt x="21492" y="10619"/>
                      <a:pt x="10553" y="10361"/>
                    </a:cubicBezTo>
                    <a:cubicBezTo>
                      <a:pt x="10553" y="10876"/>
                      <a:pt x="10553" y="11391"/>
                      <a:pt x="10553" y="11906"/>
                    </a:cubicBezTo>
                    <a:cubicBezTo>
                      <a:pt x="10231" y="21686"/>
                      <a:pt x="10231" y="31724"/>
                      <a:pt x="10296" y="41441"/>
                    </a:cubicBezTo>
                    <a:lnTo>
                      <a:pt x="10296" y="50707"/>
                    </a:lnTo>
                    <a:cubicBezTo>
                      <a:pt x="10296" y="53538"/>
                      <a:pt x="7979" y="55854"/>
                      <a:pt x="5148" y="55854"/>
                    </a:cubicBezTo>
                    <a:cubicBezTo>
                      <a:pt x="2317" y="55854"/>
                      <a:pt x="0" y="53538"/>
                      <a:pt x="0" y="50707"/>
                    </a:cubicBezTo>
                    <a:lnTo>
                      <a:pt x="0" y="41505"/>
                    </a:lnTo>
                    <a:cubicBezTo>
                      <a:pt x="0" y="31660"/>
                      <a:pt x="0" y="21558"/>
                      <a:pt x="258" y="11584"/>
                    </a:cubicBezTo>
                    <a:cubicBezTo>
                      <a:pt x="322" y="9332"/>
                      <a:pt x="386" y="7080"/>
                      <a:pt x="515" y="4892"/>
                    </a:cubicBezTo>
                    <a:cubicBezTo>
                      <a:pt x="644" y="2125"/>
                      <a:pt x="2960" y="-63"/>
                      <a:pt x="5791" y="1"/>
                    </a:cubicBezTo>
                    <a:cubicBezTo>
                      <a:pt x="18403" y="323"/>
                      <a:pt x="30951" y="452"/>
                      <a:pt x="43563" y="580"/>
                    </a:cubicBezTo>
                    <a:cubicBezTo>
                      <a:pt x="59907" y="774"/>
                      <a:pt x="76766" y="967"/>
                      <a:pt x="93431" y="1481"/>
                    </a:cubicBezTo>
                    <a:cubicBezTo>
                      <a:pt x="96198" y="1546"/>
                      <a:pt x="99030" y="1674"/>
                      <a:pt x="101796" y="1803"/>
                    </a:cubicBezTo>
                    <a:cubicBezTo>
                      <a:pt x="104563" y="1932"/>
                      <a:pt x="106751" y="4184"/>
                      <a:pt x="106751" y="6951"/>
                    </a:cubicBezTo>
                    <a:cubicBezTo>
                      <a:pt x="106687" y="22137"/>
                      <a:pt x="108810" y="37322"/>
                      <a:pt x="110805" y="51993"/>
                    </a:cubicBezTo>
                    <a:cubicBezTo>
                      <a:pt x="111127" y="54181"/>
                      <a:pt x="109969" y="56240"/>
                      <a:pt x="108167" y="57206"/>
                    </a:cubicBezTo>
                    <a:close/>
                  </a:path>
                </a:pathLst>
              </a:custGeom>
              <a:solidFill>
                <a:srgbClr val="D9D5EB"/>
              </a:solidFill>
              <a:ln w="6433" cap="flat">
                <a:noFill/>
                <a:prstDash val="solid"/>
                <a:miter/>
              </a:ln>
            </p:spPr>
            <p:txBody>
              <a:bodyPr rtlCol="0" anchor="ctr"/>
              <a:lstStyle/>
              <a:p>
                <a:endParaRPr lang="en-AU"/>
              </a:p>
            </p:txBody>
          </p:sp>
        </p:grpSp>
        <p:grpSp>
          <p:nvGrpSpPr>
            <p:cNvPr id="552" name="Graphic 3">
              <a:extLst>
                <a:ext uri="{FF2B5EF4-FFF2-40B4-BE49-F238E27FC236}">
                  <a16:creationId xmlns:a16="http://schemas.microsoft.com/office/drawing/2014/main" id="{BBB73C86-6A34-C086-317E-7AE2EC239B1F}"/>
                </a:ext>
              </a:extLst>
            </p:cNvPr>
            <p:cNvGrpSpPr/>
            <p:nvPr/>
          </p:nvGrpSpPr>
          <p:grpSpPr>
            <a:xfrm>
              <a:off x="10135664" y="2407826"/>
              <a:ext cx="239011" cy="232905"/>
              <a:chOff x="8635680" y="2344187"/>
              <a:chExt cx="239011" cy="232905"/>
            </a:xfrm>
            <a:solidFill>
              <a:srgbClr val="D9D5EB"/>
            </a:solidFill>
          </p:grpSpPr>
          <p:sp>
            <p:nvSpPr>
              <p:cNvPr id="553" name="Freeform: Shape 552">
                <a:extLst>
                  <a:ext uri="{FF2B5EF4-FFF2-40B4-BE49-F238E27FC236}">
                    <a16:creationId xmlns:a16="http://schemas.microsoft.com/office/drawing/2014/main" id="{6AB40E0D-E839-2FDA-FB52-0CF472795A89}"/>
                  </a:ext>
                </a:extLst>
              </p:cNvPr>
              <p:cNvSpPr/>
              <p:nvPr/>
            </p:nvSpPr>
            <p:spPr>
              <a:xfrm>
                <a:off x="8635680" y="2384832"/>
                <a:ext cx="239011" cy="192260"/>
              </a:xfrm>
              <a:custGeom>
                <a:avLst/>
                <a:gdLst>
                  <a:gd name="connsiteX0" fmla="*/ 226271 w 239011"/>
                  <a:gd name="connsiteY0" fmla="*/ 191648 h 192260"/>
                  <a:gd name="connsiteX1" fmla="*/ 223312 w 239011"/>
                  <a:gd name="connsiteY1" fmla="*/ 192228 h 192260"/>
                  <a:gd name="connsiteX2" fmla="*/ 168359 w 239011"/>
                  <a:gd name="connsiteY2" fmla="*/ 188367 h 192260"/>
                  <a:gd name="connsiteX3" fmla="*/ 116046 w 239011"/>
                  <a:gd name="connsiteY3" fmla="*/ 188495 h 192260"/>
                  <a:gd name="connsiteX4" fmla="*/ 9938 w 239011"/>
                  <a:gd name="connsiteY4" fmla="*/ 188238 h 192260"/>
                  <a:gd name="connsiteX5" fmla="*/ 5563 w 239011"/>
                  <a:gd name="connsiteY5" fmla="*/ 188109 h 192260"/>
                  <a:gd name="connsiteX6" fmla="*/ 608 w 239011"/>
                  <a:gd name="connsiteY6" fmla="*/ 183155 h 192260"/>
                  <a:gd name="connsiteX7" fmla="*/ 1573 w 239011"/>
                  <a:gd name="connsiteY7" fmla="*/ 54976 h 192260"/>
                  <a:gd name="connsiteX8" fmla="*/ 2538 w 239011"/>
                  <a:gd name="connsiteY8" fmla="*/ 26084 h 192260"/>
                  <a:gd name="connsiteX9" fmla="*/ 3246 w 239011"/>
                  <a:gd name="connsiteY9" fmla="*/ 4979 h 192260"/>
                  <a:gd name="connsiteX10" fmla="*/ 5048 w 239011"/>
                  <a:gd name="connsiteY10" fmla="*/ 1247 h 192260"/>
                  <a:gd name="connsiteX11" fmla="*/ 8973 w 239011"/>
                  <a:gd name="connsiteY11" fmla="*/ 24 h 192260"/>
                  <a:gd name="connsiteX12" fmla="*/ 105621 w 239011"/>
                  <a:gd name="connsiteY12" fmla="*/ 6201 h 192260"/>
                  <a:gd name="connsiteX13" fmla="*/ 162118 w 239011"/>
                  <a:gd name="connsiteY13" fmla="*/ 6845 h 192260"/>
                  <a:gd name="connsiteX14" fmla="*/ 218871 w 239011"/>
                  <a:gd name="connsiteY14" fmla="*/ 7488 h 192260"/>
                  <a:gd name="connsiteX15" fmla="*/ 234122 w 239011"/>
                  <a:gd name="connsiteY15" fmla="*/ 8067 h 192260"/>
                  <a:gd name="connsiteX16" fmla="*/ 239012 w 239011"/>
                  <a:gd name="connsiteY16" fmla="*/ 13279 h 192260"/>
                  <a:gd name="connsiteX17" fmla="*/ 238691 w 239011"/>
                  <a:gd name="connsiteY17" fmla="*/ 29237 h 192260"/>
                  <a:gd name="connsiteX18" fmla="*/ 233929 w 239011"/>
                  <a:gd name="connsiteY18" fmla="*/ 105231 h 192260"/>
                  <a:gd name="connsiteX19" fmla="*/ 229232 w 239011"/>
                  <a:gd name="connsiteY19" fmla="*/ 180774 h 192260"/>
                  <a:gd name="connsiteX20" fmla="*/ 229039 w 239011"/>
                  <a:gd name="connsiteY20" fmla="*/ 187273 h 192260"/>
                  <a:gd name="connsiteX21" fmla="*/ 227301 w 239011"/>
                  <a:gd name="connsiteY21" fmla="*/ 191005 h 192260"/>
                  <a:gd name="connsiteX22" fmla="*/ 226336 w 239011"/>
                  <a:gd name="connsiteY22" fmla="*/ 191648 h 192260"/>
                  <a:gd name="connsiteX23" fmla="*/ 10710 w 239011"/>
                  <a:gd name="connsiteY23" fmla="*/ 178071 h 192260"/>
                  <a:gd name="connsiteX24" fmla="*/ 115917 w 239011"/>
                  <a:gd name="connsiteY24" fmla="*/ 178264 h 192260"/>
                  <a:gd name="connsiteX25" fmla="*/ 168681 w 239011"/>
                  <a:gd name="connsiteY25" fmla="*/ 178136 h 192260"/>
                  <a:gd name="connsiteX26" fmla="*/ 218871 w 239011"/>
                  <a:gd name="connsiteY26" fmla="*/ 181482 h 192260"/>
                  <a:gd name="connsiteX27" fmla="*/ 218871 w 239011"/>
                  <a:gd name="connsiteY27" fmla="*/ 180516 h 192260"/>
                  <a:gd name="connsiteX28" fmla="*/ 223634 w 239011"/>
                  <a:gd name="connsiteY28" fmla="*/ 104459 h 192260"/>
                  <a:gd name="connsiteX29" fmla="*/ 228331 w 239011"/>
                  <a:gd name="connsiteY29" fmla="*/ 28980 h 192260"/>
                  <a:gd name="connsiteX30" fmla="*/ 228588 w 239011"/>
                  <a:gd name="connsiteY30" fmla="*/ 18234 h 192260"/>
                  <a:gd name="connsiteX31" fmla="*/ 218486 w 239011"/>
                  <a:gd name="connsiteY31" fmla="*/ 17848 h 192260"/>
                  <a:gd name="connsiteX32" fmla="*/ 162054 w 239011"/>
                  <a:gd name="connsiteY32" fmla="*/ 17205 h 192260"/>
                  <a:gd name="connsiteX33" fmla="*/ 105236 w 239011"/>
                  <a:gd name="connsiteY33" fmla="*/ 16561 h 192260"/>
                  <a:gd name="connsiteX34" fmla="*/ 13284 w 239011"/>
                  <a:gd name="connsiteY34" fmla="*/ 10899 h 192260"/>
                  <a:gd name="connsiteX35" fmla="*/ 12770 w 239011"/>
                  <a:gd name="connsiteY35" fmla="*/ 26470 h 192260"/>
                  <a:gd name="connsiteX36" fmla="*/ 11804 w 239011"/>
                  <a:gd name="connsiteY36" fmla="*/ 55362 h 192260"/>
                  <a:gd name="connsiteX37" fmla="*/ 10646 w 239011"/>
                  <a:gd name="connsiteY37" fmla="*/ 178071 h 19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9011" h="192260">
                    <a:moveTo>
                      <a:pt x="226271" y="191648"/>
                    </a:moveTo>
                    <a:cubicBezTo>
                      <a:pt x="225370" y="192099"/>
                      <a:pt x="224341" y="192356"/>
                      <a:pt x="223312" y="192228"/>
                    </a:cubicBezTo>
                    <a:cubicBezTo>
                      <a:pt x="203621" y="190168"/>
                      <a:pt x="185669" y="188881"/>
                      <a:pt x="168359" y="188367"/>
                    </a:cubicBezTo>
                    <a:cubicBezTo>
                      <a:pt x="155104" y="187981"/>
                      <a:pt x="137023" y="188238"/>
                      <a:pt x="116046" y="188495"/>
                    </a:cubicBezTo>
                    <a:cubicBezTo>
                      <a:pt x="86124" y="188946"/>
                      <a:pt x="48932" y="189461"/>
                      <a:pt x="9938" y="188238"/>
                    </a:cubicBezTo>
                    <a:lnTo>
                      <a:pt x="5563" y="188109"/>
                    </a:lnTo>
                    <a:cubicBezTo>
                      <a:pt x="2860" y="188045"/>
                      <a:pt x="672" y="185857"/>
                      <a:pt x="608" y="183155"/>
                    </a:cubicBezTo>
                    <a:cubicBezTo>
                      <a:pt x="-679" y="139785"/>
                      <a:pt x="286" y="95901"/>
                      <a:pt x="1573" y="54976"/>
                    </a:cubicBezTo>
                    <a:cubicBezTo>
                      <a:pt x="1895" y="45324"/>
                      <a:pt x="2217" y="35672"/>
                      <a:pt x="2538" y="26084"/>
                    </a:cubicBezTo>
                    <a:lnTo>
                      <a:pt x="3246" y="4979"/>
                    </a:lnTo>
                    <a:cubicBezTo>
                      <a:pt x="3246" y="3563"/>
                      <a:pt x="3954" y="2212"/>
                      <a:pt x="5048" y="1247"/>
                    </a:cubicBezTo>
                    <a:cubicBezTo>
                      <a:pt x="6142" y="281"/>
                      <a:pt x="7557" y="-105"/>
                      <a:pt x="8973" y="24"/>
                    </a:cubicBezTo>
                    <a:cubicBezTo>
                      <a:pt x="42948" y="3949"/>
                      <a:pt x="105043" y="6201"/>
                      <a:pt x="105621" y="6201"/>
                    </a:cubicBezTo>
                    <a:cubicBezTo>
                      <a:pt x="124411" y="6780"/>
                      <a:pt x="143586" y="6780"/>
                      <a:pt x="162118" y="6845"/>
                    </a:cubicBezTo>
                    <a:cubicBezTo>
                      <a:pt x="180714" y="6845"/>
                      <a:pt x="199954" y="6845"/>
                      <a:pt x="218871" y="7488"/>
                    </a:cubicBezTo>
                    <a:cubicBezTo>
                      <a:pt x="223955" y="7617"/>
                      <a:pt x="229039" y="7874"/>
                      <a:pt x="234122" y="8067"/>
                    </a:cubicBezTo>
                    <a:cubicBezTo>
                      <a:pt x="236889" y="8196"/>
                      <a:pt x="239012" y="10513"/>
                      <a:pt x="239012" y="13279"/>
                    </a:cubicBezTo>
                    <a:cubicBezTo>
                      <a:pt x="239012" y="18620"/>
                      <a:pt x="238819" y="23897"/>
                      <a:pt x="238691" y="29237"/>
                    </a:cubicBezTo>
                    <a:cubicBezTo>
                      <a:pt x="237919" y="54719"/>
                      <a:pt x="235859" y="80393"/>
                      <a:pt x="233929" y="105231"/>
                    </a:cubicBezTo>
                    <a:cubicBezTo>
                      <a:pt x="231998" y="129940"/>
                      <a:pt x="230004" y="155550"/>
                      <a:pt x="229232" y="180774"/>
                    </a:cubicBezTo>
                    <a:cubicBezTo>
                      <a:pt x="229167" y="182962"/>
                      <a:pt x="229103" y="185085"/>
                      <a:pt x="229039" y="187273"/>
                    </a:cubicBezTo>
                    <a:cubicBezTo>
                      <a:pt x="229039" y="188688"/>
                      <a:pt x="228395" y="190040"/>
                      <a:pt x="227301" y="191005"/>
                    </a:cubicBezTo>
                    <a:cubicBezTo>
                      <a:pt x="226979" y="191262"/>
                      <a:pt x="226658" y="191520"/>
                      <a:pt x="226336" y="191648"/>
                    </a:cubicBezTo>
                    <a:close/>
                    <a:moveTo>
                      <a:pt x="10710" y="178071"/>
                    </a:moveTo>
                    <a:cubicBezTo>
                      <a:pt x="49318" y="179294"/>
                      <a:pt x="86189" y="178715"/>
                      <a:pt x="115917" y="178264"/>
                    </a:cubicBezTo>
                    <a:cubicBezTo>
                      <a:pt x="137023" y="177943"/>
                      <a:pt x="155233" y="177685"/>
                      <a:pt x="168681" y="178136"/>
                    </a:cubicBezTo>
                    <a:cubicBezTo>
                      <a:pt x="184575" y="178650"/>
                      <a:pt x="201048" y="179744"/>
                      <a:pt x="218871" y="181482"/>
                    </a:cubicBezTo>
                    <a:cubicBezTo>
                      <a:pt x="218871" y="181160"/>
                      <a:pt x="218871" y="180838"/>
                      <a:pt x="218871" y="180516"/>
                    </a:cubicBezTo>
                    <a:cubicBezTo>
                      <a:pt x="219644" y="155035"/>
                      <a:pt x="221703" y="129296"/>
                      <a:pt x="223634" y="104459"/>
                    </a:cubicBezTo>
                    <a:cubicBezTo>
                      <a:pt x="225564" y="79750"/>
                      <a:pt x="227559" y="54204"/>
                      <a:pt x="228331" y="28980"/>
                    </a:cubicBezTo>
                    <a:cubicBezTo>
                      <a:pt x="228460" y="25377"/>
                      <a:pt x="228523" y="21838"/>
                      <a:pt x="228588" y="18234"/>
                    </a:cubicBezTo>
                    <a:cubicBezTo>
                      <a:pt x="225242" y="18105"/>
                      <a:pt x="221832" y="17977"/>
                      <a:pt x="218486" y="17848"/>
                    </a:cubicBezTo>
                    <a:cubicBezTo>
                      <a:pt x="199696" y="17269"/>
                      <a:pt x="180585" y="17269"/>
                      <a:pt x="162054" y="17205"/>
                    </a:cubicBezTo>
                    <a:cubicBezTo>
                      <a:pt x="143457" y="17205"/>
                      <a:pt x="124218" y="17205"/>
                      <a:pt x="105236" y="16561"/>
                    </a:cubicBezTo>
                    <a:cubicBezTo>
                      <a:pt x="96549" y="16304"/>
                      <a:pt x="45329" y="14180"/>
                      <a:pt x="13284" y="10899"/>
                    </a:cubicBezTo>
                    <a:lnTo>
                      <a:pt x="12770" y="26470"/>
                    </a:lnTo>
                    <a:cubicBezTo>
                      <a:pt x="12448" y="36058"/>
                      <a:pt x="12126" y="45710"/>
                      <a:pt x="11804" y="55362"/>
                    </a:cubicBezTo>
                    <a:cubicBezTo>
                      <a:pt x="10581" y="94614"/>
                      <a:pt x="9552" y="136568"/>
                      <a:pt x="10646" y="178071"/>
                    </a:cubicBezTo>
                    <a:close/>
                  </a:path>
                </a:pathLst>
              </a:custGeom>
              <a:solidFill>
                <a:srgbClr val="D9D5EB"/>
              </a:solidFill>
              <a:ln w="6433" cap="flat">
                <a:noFill/>
                <a:prstDash val="solid"/>
                <a:miter/>
              </a:ln>
            </p:spPr>
            <p:txBody>
              <a:bodyPr rtlCol="0" anchor="ctr"/>
              <a:lstStyle/>
              <a:p>
                <a:endParaRPr lang="en-AU"/>
              </a:p>
            </p:txBody>
          </p:sp>
          <p:sp>
            <p:nvSpPr>
              <p:cNvPr id="554" name="Freeform: Shape 553">
                <a:extLst>
                  <a:ext uri="{FF2B5EF4-FFF2-40B4-BE49-F238E27FC236}">
                    <a16:creationId xmlns:a16="http://schemas.microsoft.com/office/drawing/2014/main" id="{6B51B357-1CC9-2193-550D-6687BC3BAEF9}"/>
                  </a:ext>
                </a:extLst>
              </p:cNvPr>
              <p:cNvSpPr/>
              <p:nvPr/>
            </p:nvSpPr>
            <p:spPr>
              <a:xfrm>
                <a:off x="8637875" y="2415528"/>
                <a:ext cx="61184" cy="83760"/>
              </a:xfrm>
              <a:custGeom>
                <a:avLst/>
                <a:gdLst>
                  <a:gd name="connsiteX0" fmla="*/ 58512 w 61184"/>
                  <a:gd name="connsiteY0" fmla="*/ 83157 h 83760"/>
                  <a:gd name="connsiteX1" fmla="*/ 54587 w 61184"/>
                  <a:gd name="connsiteY1" fmla="*/ 83543 h 83760"/>
                  <a:gd name="connsiteX2" fmla="*/ 21 w 61184"/>
                  <a:gd name="connsiteY2" fmla="*/ 5555 h 83760"/>
                  <a:gd name="connsiteX3" fmla="*/ 4718 w 61184"/>
                  <a:gd name="connsiteY3" fmla="*/ 21 h 83760"/>
                  <a:gd name="connsiteX4" fmla="*/ 10252 w 61184"/>
                  <a:gd name="connsiteY4" fmla="*/ 4718 h 83760"/>
                  <a:gd name="connsiteX5" fmla="*/ 57547 w 61184"/>
                  <a:gd name="connsiteY5" fmla="*/ 73634 h 83760"/>
                  <a:gd name="connsiteX6" fmla="*/ 60957 w 61184"/>
                  <a:gd name="connsiteY6" fmla="*/ 80068 h 83760"/>
                  <a:gd name="connsiteX7" fmla="*/ 58448 w 61184"/>
                  <a:gd name="connsiteY7" fmla="*/ 83093 h 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4" h="83760">
                    <a:moveTo>
                      <a:pt x="58512" y="83157"/>
                    </a:moveTo>
                    <a:cubicBezTo>
                      <a:pt x="57354" y="83800"/>
                      <a:pt x="55938" y="83929"/>
                      <a:pt x="54587" y="83543"/>
                    </a:cubicBezTo>
                    <a:cubicBezTo>
                      <a:pt x="20291" y="73183"/>
                      <a:pt x="3495" y="49118"/>
                      <a:pt x="21" y="5555"/>
                    </a:cubicBezTo>
                    <a:cubicBezTo>
                      <a:pt x="-236" y="2724"/>
                      <a:pt x="1887" y="214"/>
                      <a:pt x="4718" y="21"/>
                    </a:cubicBezTo>
                    <a:cubicBezTo>
                      <a:pt x="7549" y="-236"/>
                      <a:pt x="10059" y="1887"/>
                      <a:pt x="10252" y="4718"/>
                    </a:cubicBezTo>
                    <a:cubicBezTo>
                      <a:pt x="13405" y="43906"/>
                      <a:pt x="27562" y="64561"/>
                      <a:pt x="57547" y="73634"/>
                    </a:cubicBezTo>
                    <a:cubicBezTo>
                      <a:pt x="60250" y="74470"/>
                      <a:pt x="61794" y="77301"/>
                      <a:pt x="60957" y="80068"/>
                    </a:cubicBezTo>
                    <a:cubicBezTo>
                      <a:pt x="60572" y="81420"/>
                      <a:pt x="59606" y="82514"/>
                      <a:pt x="58448" y="83093"/>
                    </a:cubicBezTo>
                    <a:close/>
                  </a:path>
                </a:pathLst>
              </a:custGeom>
              <a:solidFill>
                <a:srgbClr val="D9D5EB"/>
              </a:solidFill>
              <a:ln w="6433" cap="flat">
                <a:noFill/>
                <a:prstDash val="solid"/>
                <a:miter/>
              </a:ln>
            </p:spPr>
            <p:txBody>
              <a:bodyPr rtlCol="0" anchor="ctr"/>
              <a:lstStyle/>
              <a:p>
                <a:endParaRPr lang="en-AU"/>
              </a:p>
            </p:txBody>
          </p:sp>
          <p:sp>
            <p:nvSpPr>
              <p:cNvPr id="555" name="Freeform: Shape 554">
                <a:extLst>
                  <a:ext uri="{FF2B5EF4-FFF2-40B4-BE49-F238E27FC236}">
                    <a16:creationId xmlns:a16="http://schemas.microsoft.com/office/drawing/2014/main" id="{BB04E9C7-292D-230E-F76B-D78B87CD9940}"/>
                  </a:ext>
                </a:extLst>
              </p:cNvPr>
              <p:cNvSpPr/>
              <p:nvPr/>
            </p:nvSpPr>
            <p:spPr>
              <a:xfrm>
                <a:off x="8713841" y="2494068"/>
                <a:ext cx="78357" cy="13401"/>
              </a:xfrm>
              <a:custGeom>
                <a:avLst/>
                <a:gdLst>
                  <a:gd name="connsiteX0" fmla="*/ 75591 w 78357"/>
                  <a:gd name="connsiteY0" fmla="*/ 12788 h 13401"/>
                  <a:gd name="connsiteX1" fmla="*/ 73274 w 78357"/>
                  <a:gd name="connsiteY1" fmla="*/ 13368 h 13401"/>
                  <a:gd name="connsiteX2" fmla="*/ 46185 w 78357"/>
                  <a:gd name="connsiteY2" fmla="*/ 12981 h 13401"/>
                  <a:gd name="connsiteX3" fmla="*/ 4488 w 78357"/>
                  <a:gd name="connsiteY3" fmla="*/ 10215 h 13401"/>
                  <a:gd name="connsiteX4" fmla="*/ 48 w 78357"/>
                  <a:gd name="connsiteY4" fmla="*/ 4488 h 13401"/>
                  <a:gd name="connsiteX5" fmla="*/ 5775 w 78357"/>
                  <a:gd name="connsiteY5" fmla="*/ 48 h 13401"/>
                  <a:gd name="connsiteX6" fmla="*/ 46507 w 78357"/>
                  <a:gd name="connsiteY6" fmla="*/ 2750 h 13401"/>
                  <a:gd name="connsiteX7" fmla="*/ 73145 w 78357"/>
                  <a:gd name="connsiteY7" fmla="*/ 3136 h 13401"/>
                  <a:gd name="connsiteX8" fmla="*/ 78358 w 78357"/>
                  <a:gd name="connsiteY8" fmla="*/ 8220 h 13401"/>
                  <a:gd name="connsiteX9" fmla="*/ 75655 w 78357"/>
                  <a:gd name="connsiteY9" fmla="*/ 12853 h 1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57" h="13401">
                    <a:moveTo>
                      <a:pt x="75591" y="12788"/>
                    </a:moveTo>
                    <a:cubicBezTo>
                      <a:pt x="74883" y="13175"/>
                      <a:pt x="74111" y="13368"/>
                      <a:pt x="73274" y="13368"/>
                    </a:cubicBezTo>
                    <a:cubicBezTo>
                      <a:pt x="64459" y="13496"/>
                      <a:pt x="55064" y="13239"/>
                      <a:pt x="46185" y="12981"/>
                    </a:cubicBezTo>
                    <a:cubicBezTo>
                      <a:pt x="33186" y="12595"/>
                      <a:pt x="18065" y="11952"/>
                      <a:pt x="4488" y="10215"/>
                    </a:cubicBezTo>
                    <a:cubicBezTo>
                      <a:pt x="1656" y="9828"/>
                      <a:pt x="-338" y="7319"/>
                      <a:pt x="48" y="4488"/>
                    </a:cubicBezTo>
                    <a:cubicBezTo>
                      <a:pt x="434" y="1656"/>
                      <a:pt x="2944" y="-338"/>
                      <a:pt x="5775" y="48"/>
                    </a:cubicBezTo>
                    <a:cubicBezTo>
                      <a:pt x="18902" y="1721"/>
                      <a:pt x="33765" y="2300"/>
                      <a:pt x="46507" y="2750"/>
                    </a:cubicBezTo>
                    <a:cubicBezTo>
                      <a:pt x="55258" y="3008"/>
                      <a:pt x="64523" y="3265"/>
                      <a:pt x="73145" y="3136"/>
                    </a:cubicBezTo>
                    <a:cubicBezTo>
                      <a:pt x="75977" y="3136"/>
                      <a:pt x="78293" y="5389"/>
                      <a:pt x="78358" y="8220"/>
                    </a:cubicBezTo>
                    <a:cubicBezTo>
                      <a:pt x="78358" y="10215"/>
                      <a:pt x="77264" y="11952"/>
                      <a:pt x="75655" y="12853"/>
                    </a:cubicBezTo>
                    <a:close/>
                  </a:path>
                </a:pathLst>
              </a:custGeom>
              <a:solidFill>
                <a:srgbClr val="D9D5EB"/>
              </a:solidFill>
              <a:ln w="6433" cap="flat">
                <a:noFill/>
                <a:prstDash val="solid"/>
                <a:miter/>
              </a:ln>
            </p:spPr>
            <p:txBody>
              <a:bodyPr rtlCol="0" anchor="ctr"/>
              <a:lstStyle/>
              <a:p>
                <a:endParaRPr lang="en-AU"/>
              </a:p>
            </p:txBody>
          </p:sp>
          <p:sp>
            <p:nvSpPr>
              <p:cNvPr id="556" name="Freeform: Shape 555">
                <a:extLst>
                  <a:ext uri="{FF2B5EF4-FFF2-40B4-BE49-F238E27FC236}">
                    <a16:creationId xmlns:a16="http://schemas.microsoft.com/office/drawing/2014/main" id="{10817979-D7D7-5097-5C2B-66455928FAAC}"/>
                  </a:ext>
                </a:extLst>
              </p:cNvPr>
              <p:cNvSpPr/>
              <p:nvPr/>
            </p:nvSpPr>
            <p:spPr>
              <a:xfrm>
                <a:off x="8806804" y="2392833"/>
                <a:ext cx="67051" cy="112673"/>
              </a:xfrm>
              <a:custGeom>
                <a:avLst/>
                <a:gdLst>
                  <a:gd name="connsiteX0" fmla="*/ 29538 w 67051"/>
                  <a:gd name="connsiteY0" fmla="*/ 105079 h 112673"/>
                  <a:gd name="connsiteX1" fmla="*/ 5986 w 67051"/>
                  <a:gd name="connsiteY1" fmla="*/ 112608 h 112673"/>
                  <a:gd name="connsiteX2" fmla="*/ 67 w 67051"/>
                  <a:gd name="connsiteY2" fmla="*/ 108361 h 112673"/>
                  <a:gd name="connsiteX3" fmla="*/ 4313 w 67051"/>
                  <a:gd name="connsiteY3" fmla="*/ 102441 h 112673"/>
                  <a:gd name="connsiteX4" fmla="*/ 56756 w 67051"/>
                  <a:gd name="connsiteY4" fmla="*/ 9203 h 112673"/>
                  <a:gd name="connsiteX5" fmla="*/ 56756 w 67051"/>
                  <a:gd name="connsiteY5" fmla="*/ 5278 h 112673"/>
                  <a:gd name="connsiteX6" fmla="*/ 61775 w 67051"/>
                  <a:gd name="connsiteY6" fmla="*/ 1 h 112673"/>
                  <a:gd name="connsiteX7" fmla="*/ 67051 w 67051"/>
                  <a:gd name="connsiteY7" fmla="*/ 5020 h 112673"/>
                  <a:gd name="connsiteX8" fmla="*/ 67051 w 67051"/>
                  <a:gd name="connsiteY8" fmla="*/ 9589 h 112673"/>
                  <a:gd name="connsiteX9" fmla="*/ 29538 w 67051"/>
                  <a:gd name="connsiteY9" fmla="*/ 105079 h 11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1" h="112673">
                    <a:moveTo>
                      <a:pt x="29538" y="105079"/>
                    </a:moveTo>
                    <a:cubicBezTo>
                      <a:pt x="22717" y="108747"/>
                      <a:pt x="14931" y="111192"/>
                      <a:pt x="5986" y="112608"/>
                    </a:cubicBezTo>
                    <a:cubicBezTo>
                      <a:pt x="3156" y="113059"/>
                      <a:pt x="517" y="111128"/>
                      <a:pt x="67" y="108361"/>
                    </a:cubicBezTo>
                    <a:cubicBezTo>
                      <a:pt x="-384" y="105594"/>
                      <a:pt x="1483" y="102892"/>
                      <a:pt x="4313" y="102441"/>
                    </a:cubicBezTo>
                    <a:cubicBezTo>
                      <a:pt x="35843" y="97294"/>
                      <a:pt x="54569" y="80435"/>
                      <a:pt x="56756" y="9203"/>
                    </a:cubicBezTo>
                    <a:cubicBezTo>
                      <a:pt x="56756" y="7980"/>
                      <a:pt x="56756" y="6629"/>
                      <a:pt x="56756" y="5278"/>
                    </a:cubicBezTo>
                    <a:cubicBezTo>
                      <a:pt x="56692" y="2447"/>
                      <a:pt x="58880" y="66"/>
                      <a:pt x="61775" y="1"/>
                    </a:cubicBezTo>
                    <a:cubicBezTo>
                      <a:pt x="64606" y="-63"/>
                      <a:pt x="66988" y="2125"/>
                      <a:pt x="67051" y="5020"/>
                    </a:cubicBezTo>
                    <a:cubicBezTo>
                      <a:pt x="67051" y="6629"/>
                      <a:pt x="67051" y="8109"/>
                      <a:pt x="67051" y="9589"/>
                    </a:cubicBezTo>
                    <a:cubicBezTo>
                      <a:pt x="65379" y="62546"/>
                      <a:pt x="54440" y="91695"/>
                      <a:pt x="29538" y="105079"/>
                    </a:cubicBezTo>
                    <a:close/>
                  </a:path>
                </a:pathLst>
              </a:custGeom>
              <a:solidFill>
                <a:srgbClr val="D9D5EB"/>
              </a:solidFill>
              <a:ln w="6433" cap="flat">
                <a:noFill/>
                <a:prstDash val="solid"/>
                <a:miter/>
              </a:ln>
            </p:spPr>
            <p:txBody>
              <a:bodyPr rtlCol="0" anchor="ctr"/>
              <a:lstStyle/>
              <a:p>
                <a:endParaRPr lang="en-AU"/>
              </a:p>
            </p:txBody>
          </p:sp>
          <p:sp>
            <p:nvSpPr>
              <p:cNvPr id="557" name="Freeform: Shape 556">
                <a:extLst>
                  <a:ext uri="{FF2B5EF4-FFF2-40B4-BE49-F238E27FC236}">
                    <a16:creationId xmlns:a16="http://schemas.microsoft.com/office/drawing/2014/main" id="{EA543B26-FAFA-9A8C-65EF-0C1F048370F7}"/>
                  </a:ext>
                </a:extLst>
              </p:cNvPr>
              <p:cNvSpPr/>
              <p:nvPr/>
            </p:nvSpPr>
            <p:spPr>
              <a:xfrm>
                <a:off x="8688537" y="2453444"/>
                <a:ext cx="35776" cy="69873"/>
              </a:xfrm>
              <a:custGeom>
                <a:avLst/>
                <a:gdLst>
                  <a:gd name="connsiteX0" fmla="*/ 33139 w 35776"/>
                  <a:gd name="connsiteY0" fmla="*/ 69113 h 69873"/>
                  <a:gd name="connsiteX1" fmla="*/ 30886 w 35776"/>
                  <a:gd name="connsiteY1" fmla="*/ 69692 h 69873"/>
                  <a:gd name="connsiteX2" fmla="*/ 13127 w 35776"/>
                  <a:gd name="connsiteY2" fmla="*/ 69757 h 69873"/>
                  <a:gd name="connsiteX3" fmla="*/ 5147 w 35776"/>
                  <a:gd name="connsiteY3" fmla="*/ 69306 h 69873"/>
                  <a:gd name="connsiteX4" fmla="*/ 450 w 35776"/>
                  <a:gd name="connsiteY4" fmla="*/ 64223 h 69873"/>
                  <a:gd name="connsiteX5" fmla="*/ 0 w 35776"/>
                  <a:gd name="connsiteY5" fmla="*/ 5153 h 69873"/>
                  <a:gd name="connsiteX6" fmla="*/ 1480 w 35776"/>
                  <a:gd name="connsiteY6" fmla="*/ 1485 h 69873"/>
                  <a:gd name="connsiteX7" fmla="*/ 5147 w 35776"/>
                  <a:gd name="connsiteY7" fmla="*/ 5 h 69873"/>
                  <a:gd name="connsiteX8" fmla="*/ 15765 w 35776"/>
                  <a:gd name="connsiteY8" fmla="*/ 198 h 69873"/>
                  <a:gd name="connsiteX9" fmla="*/ 28119 w 35776"/>
                  <a:gd name="connsiteY9" fmla="*/ 391 h 69873"/>
                  <a:gd name="connsiteX10" fmla="*/ 33203 w 35776"/>
                  <a:gd name="connsiteY10" fmla="*/ 5024 h 69873"/>
                  <a:gd name="connsiteX11" fmla="*/ 35776 w 35776"/>
                  <a:gd name="connsiteY11" fmla="*/ 64480 h 69873"/>
                  <a:gd name="connsiteX12" fmla="*/ 33074 w 35776"/>
                  <a:gd name="connsiteY12" fmla="*/ 69049 h 69873"/>
                  <a:gd name="connsiteX13" fmla="*/ 10682 w 35776"/>
                  <a:gd name="connsiteY13" fmla="*/ 59397 h 69873"/>
                  <a:gd name="connsiteX14" fmla="*/ 13448 w 35776"/>
                  <a:gd name="connsiteY14" fmla="*/ 59526 h 69873"/>
                  <a:gd name="connsiteX15" fmla="*/ 25481 w 35776"/>
                  <a:gd name="connsiteY15" fmla="*/ 59526 h 69873"/>
                  <a:gd name="connsiteX16" fmla="*/ 23422 w 35776"/>
                  <a:gd name="connsiteY16" fmla="*/ 10622 h 69873"/>
                  <a:gd name="connsiteX17" fmla="*/ 15636 w 35776"/>
                  <a:gd name="connsiteY17" fmla="*/ 10493 h 69873"/>
                  <a:gd name="connsiteX18" fmla="*/ 10360 w 35776"/>
                  <a:gd name="connsiteY18" fmla="*/ 10365 h 69873"/>
                  <a:gd name="connsiteX19" fmla="*/ 10745 w 35776"/>
                  <a:gd name="connsiteY19" fmla="*/ 59397 h 6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76" h="69873">
                    <a:moveTo>
                      <a:pt x="33139" y="69113"/>
                    </a:moveTo>
                    <a:cubicBezTo>
                      <a:pt x="32431" y="69499"/>
                      <a:pt x="31722" y="69692"/>
                      <a:pt x="30886" y="69692"/>
                    </a:cubicBezTo>
                    <a:cubicBezTo>
                      <a:pt x="23744" y="69885"/>
                      <a:pt x="18274" y="69950"/>
                      <a:pt x="13127" y="69757"/>
                    </a:cubicBezTo>
                    <a:cubicBezTo>
                      <a:pt x="10489" y="69692"/>
                      <a:pt x="7786" y="69564"/>
                      <a:pt x="5147" y="69306"/>
                    </a:cubicBezTo>
                    <a:cubicBezTo>
                      <a:pt x="2510" y="69113"/>
                      <a:pt x="450" y="66861"/>
                      <a:pt x="450" y="64223"/>
                    </a:cubicBezTo>
                    <a:lnTo>
                      <a:pt x="0" y="5153"/>
                    </a:lnTo>
                    <a:cubicBezTo>
                      <a:pt x="0" y="3801"/>
                      <a:pt x="514" y="2450"/>
                      <a:pt x="1480" y="1485"/>
                    </a:cubicBezTo>
                    <a:cubicBezTo>
                      <a:pt x="2445" y="520"/>
                      <a:pt x="3796" y="-59"/>
                      <a:pt x="5147" y="5"/>
                    </a:cubicBezTo>
                    <a:cubicBezTo>
                      <a:pt x="8687" y="5"/>
                      <a:pt x="12226" y="134"/>
                      <a:pt x="15765" y="198"/>
                    </a:cubicBezTo>
                    <a:cubicBezTo>
                      <a:pt x="19883" y="262"/>
                      <a:pt x="24001" y="391"/>
                      <a:pt x="28119" y="391"/>
                    </a:cubicBezTo>
                    <a:cubicBezTo>
                      <a:pt x="30758" y="391"/>
                      <a:pt x="32945" y="2450"/>
                      <a:pt x="33203" y="5024"/>
                    </a:cubicBezTo>
                    <a:cubicBezTo>
                      <a:pt x="35197" y="26130"/>
                      <a:pt x="35648" y="46914"/>
                      <a:pt x="35776" y="64480"/>
                    </a:cubicBezTo>
                    <a:cubicBezTo>
                      <a:pt x="35776" y="66475"/>
                      <a:pt x="34683" y="68212"/>
                      <a:pt x="33074" y="69049"/>
                    </a:cubicBezTo>
                    <a:close/>
                    <a:moveTo>
                      <a:pt x="10682" y="59397"/>
                    </a:moveTo>
                    <a:cubicBezTo>
                      <a:pt x="11582" y="59397"/>
                      <a:pt x="12547" y="59461"/>
                      <a:pt x="13448" y="59526"/>
                    </a:cubicBezTo>
                    <a:cubicBezTo>
                      <a:pt x="17116" y="59654"/>
                      <a:pt x="20913" y="59654"/>
                      <a:pt x="25481" y="59526"/>
                    </a:cubicBezTo>
                    <a:cubicBezTo>
                      <a:pt x="25288" y="44661"/>
                      <a:pt x="24838" y="27738"/>
                      <a:pt x="23422" y="10622"/>
                    </a:cubicBezTo>
                    <a:cubicBezTo>
                      <a:pt x="20848" y="10622"/>
                      <a:pt x="18210" y="10558"/>
                      <a:pt x="15636" y="10493"/>
                    </a:cubicBezTo>
                    <a:cubicBezTo>
                      <a:pt x="13899" y="10493"/>
                      <a:pt x="12097" y="10429"/>
                      <a:pt x="10360" y="10365"/>
                    </a:cubicBezTo>
                    <a:lnTo>
                      <a:pt x="10745" y="59397"/>
                    </a:lnTo>
                    <a:close/>
                  </a:path>
                </a:pathLst>
              </a:custGeom>
              <a:solidFill>
                <a:srgbClr val="D9D5EB"/>
              </a:solidFill>
              <a:ln w="6433" cap="flat">
                <a:noFill/>
                <a:prstDash val="solid"/>
                <a:miter/>
              </a:ln>
            </p:spPr>
            <p:txBody>
              <a:bodyPr rtlCol="0" anchor="ctr"/>
              <a:lstStyle/>
              <a:p>
                <a:endParaRPr lang="en-AU"/>
              </a:p>
            </p:txBody>
          </p:sp>
          <p:sp>
            <p:nvSpPr>
              <p:cNvPr id="558" name="Freeform: Shape 557">
                <a:extLst>
                  <a:ext uri="{FF2B5EF4-FFF2-40B4-BE49-F238E27FC236}">
                    <a16:creationId xmlns:a16="http://schemas.microsoft.com/office/drawing/2014/main" id="{8FD42D4C-49EA-882B-7A7F-464AF5046CCD}"/>
                  </a:ext>
                </a:extLst>
              </p:cNvPr>
              <p:cNvSpPr/>
              <p:nvPr/>
            </p:nvSpPr>
            <p:spPr>
              <a:xfrm>
                <a:off x="8781518" y="2454345"/>
                <a:ext cx="35841" cy="69894"/>
              </a:xfrm>
              <a:custGeom>
                <a:avLst/>
                <a:gdLst>
                  <a:gd name="connsiteX0" fmla="*/ 33203 w 35841"/>
                  <a:gd name="connsiteY0" fmla="*/ 69113 h 69894"/>
                  <a:gd name="connsiteX1" fmla="*/ 30951 w 35841"/>
                  <a:gd name="connsiteY1" fmla="*/ 69692 h 69894"/>
                  <a:gd name="connsiteX2" fmla="*/ 13191 w 35841"/>
                  <a:gd name="connsiteY2" fmla="*/ 69757 h 69894"/>
                  <a:gd name="connsiteX3" fmla="*/ 5212 w 35841"/>
                  <a:gd name="connsiteY3" fmla="*/ 69306 h 69894"/>
                  <a:gd name="connsiteX4" fmla="*/ 451 w 35841"/>
                  <a:gd name="connsiteY4" fmla="*/ 64223 h 69894"/>
                  <a:gd name="connsiteX5" fmla="*/ 0 w 35841"/>
                  <a:gd name="connsiteY5" fmla="*/ 5153 h 69894"/>
                  <a:gd name="connsiteX6" fmla="*/ 1480 w 35841"/>
                  <a:gd name="connsiteY6" fmla="*/ 1485 h 69894"/>
                  <a:gd name="connsiteX7" fmla="*/ 5148 w 35841"/>
                  <a:gd name="connsiteY7" fmla="*/ 5 h 69894"/>
                  <a:gd name="connsiteX8" fmla="*/ 16022 w 35841"/>
                  <a:gd name="connsiteY8" fmla="*/ 198 h 69894"/>
                  <a:gd name="connsiteX9" fmla="*/ 28184 w 35841"/>
                  <a:gd name="connsiteY9" fmla="*/ 391 h 69894"/>
                  <a:gd name="connsiteX10" fmla="*/ 33268 w 35841"/>
                  <a:gd name="connsiteY10" fmla="*/ 5024 h 69894"/>
                  <a:gd name="connsiteX11" fmla="*/ 35842 w 35841"/>
                  <a:gd name="connsiteY11" fmla="*/ 64480 h 69894"/>
                  <a:gd name="connsiteX12" fmla="*/ 33139 w 35841"/>
                  <a:gd name="connsiteY12" fmla="*/ 69049 h 69894"/>
                  <a:gd name="connsiteX13" fmla="*/ 10746 w 35841"/>
                  <a:gd name="connsiteY13" fmla="*/ 59397 h 69894"/>
                  <a:gd name="connsiteX14" fmla="*/ 13513 w 35841"/>
                  <a:gd name="connsiteY14" fmla="*/ 59526 h 69894"/>
                  <a:gd name="connsiteX15" fmla="*/ 25545 w 35841"/>
                  <a:gd name="connsiteY15" fmla="*/ 59526 h 69894"/>
                  <a:gd name="connsiteX16" fmla="*/ 23487 w 35841"/>
                  <a:gd name="connsiteY16" fmla="*/ 10622 h 69894"/>
                  <a:gd name="connsiteX17" fmla="*/ 15893 w 35841"/>
                  <a:gd name="connsiteY17" fmla="*/ 10493 h 69894"/>
                  <a:gd name="connsiteX18" fmla="*/ 10424 w 35841"/>
                  <a:gd name="connsiteY18" fmla="*/ 10365 h 69894"/>
                  <a:gd name="connsiteX19" fmla="*/ 10811 w 35841"/>
                  <a:gd name="connsiteY19" fmla="*/ 59397 h 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41" h="69894">
                    <a:moveTo>
                      <a:pt x="33203" y="69113"/>
                    </a:moveTo>
                    <a:cubicBezTo>
                      <a:pt x="32560" y="69499"/>
                      <a:pt x="31788" y="69692"/>
                      <a:pt x="30951" y="69692"/>
                    </a:cubicBezTo>
                    <a:cubicBezTo>
                      <a:pt x="24001" y="69950"/>
                      <a:pt x="18339" y="69950"/>
                      <a:pt x="13191" y="69757"/>
                    </a:cubicBezTo>
                    <a:cubicBezTo>
                      <a:pt x="10553" y="69692"/>
                      <a:pt x="7850" y="69564"/>
                      <a:pt x="5212" y="69306"/>
                    </a:cubicBezTo>
                    <a:cubicBezTo>
                      <a:pt x="2574" y="69113"/>
                      <a:pt x="515" y="66861"/>
                      <a:pt x="451" y="64223"/>
                    </a:cubicBezTo>
                    <a:lnTo>
                      <a:pt x="0" y="5153"/>
                    </a:lnTo>
                    <a:cubicBezTo>
                      <a:pt x="0" y="3801"/>
                      <a:pt x="515" y="2450"/>
                      <a:pt x="1480" y="1485"/>
                    </a:cubicBezTo>
                    <a:cubicBezTo>
                      <a:pt x="2445" y="520"/>
                      <a:pt x="3797" y="-59"/>
                      <a:pt x="5148" y="5"/>
                    </a:cubicBezTo>
                    <a:cubicBezTo>
                      <a:pt x="8751" y="5"/>
                      <a:pt x="12355" y="134"/>
                      <a:pt x="16022" y="198"/>
                    </a:cubicBezTo>
                    <a:cubicBezTo>
                      <a:pt x="20076" y="262"/>
                      <a:pt x="24130" y="391"/>
                      <a:pt x="28184" y="391"/>
                    </a:cubicBezTo>
                    <a:cubicBezTo>
                      <a:pt x="30822" y="391"/>
                      <a:pt x="33010" y="2450"/>
                      <a:pt x="33268" y="5024"/>
                    </a:cubicBezTo>
                    <a:cubicBezTo>
                      <a:pt x="35262" y="26194"/>
                      <a:pt x="35713" y="46978"/>
                      <a:pt x="35842" y="64480"/>
                    </a:cubicBezTo>
                    <a:cubicBezTo>
                      <a:pt x="35842" y="66475"/>
                      <a:pt x="34747" y="68212"/>
                      <a:pt x="33139" y="69049"/>
                    </a:cubicBezTo>
                    <a:close/>
                    <a:moveTo>
                      <a:pt x="10746" y="59397"/>
                    </a:moveTo>
                    <a:cubicBezTo>
                      <a:pt x="11647" y="59397"/>
                      <a:pt x="12612" y="59461"/>
                      <a:pt x="13513" y="59526"/>
                    </a:cubicBezTo>
                    <a:cubicBezTo>
                      <a:pt x="17116" y="59654"/>
                      <a:pt x="21041" y="59654"/>
                      <a:pt x="25545" y="59526"/>
                    </a:cubicBezTo>
                    <a:cubicBezTo>
                      <a:pt x="25353" y="44661"/>
                      <a:pt x="24902" y="27803"/>
                      <a:pt x="23487" y="10622"/>
                    </a:cubicBezTo>
                    <a:cubicBezTo>
                      <a:pt x="20977" y="10622"/>
                      <a:pt x="18403" y="10558"/>
                      <a:pt x="15893" y="10493"/>
                    </a:cubicBezTo>
                    <a:cubicBezTo>
                      <a:pt x="14028" y="10493"/>
                      <a:pt x="12226" y="10429"/>
                      <a:pt x="10424" y="10365"/>
                    </a:cubicBezTo>
                    <a:lnTo>
                      <a:pt x="10811" y="59397"/>
                    </a:lnTo>
                    <a:close/>
                  </a:path>
                </a:pathLst>
              </a:custGeom>
              <a:solidFill>
                <a:srgbClr val="D9D5EB"/>
              </a:solidFill>
              <a:ln w="6433" cap="flat">
                <a:noFill/>
                <a:prstDash val="solid"/>
                <a:miter/>
              </a:ln>
            </p:spPr>
            <p:txBody>
              <a:bodyPr rtlCol="0" anchor="ctr"/>
              <a:lstStyle/>
              <a:p>
                <a:endParaRPr lang="en-AU"/>
              </a:p>
            </p:txBody>
          </p:sp>
          <p:sp>
            <p:nvSpPr>
              <p:cNvPr id="559" name="Freeform: Shape 558">
                <a:extLst>
                  <a:ext uri="{FF2B5EF4-FFF2-40B4-BE49-F238E27FC236}">
                    <a16:creationId xmlns:a16="http://schemas.microsoft.com/office/drawing/2014/main" id="{51A7AD28-3291-54E9-E183-92B89F5ECCC4}"/>
                  </a:ext>
                </a:extLst>
              </p:cNvPr>
              <p:cNvSpPr/>
              <p:nvPr/>
            </p:nvSpPr>
            <p:spPr>
              <a:xfrm>
                <a:off x="8706232" y="2344187"/>
                <a:ext cx="110858" cy="57833"/>
              </a:xfrm>
              <a:custGeom>
                <a:avLst/>
                <a:gdLst>
                  <a:gd name="connsiteX0" fmla="*/ 108102 w 110858"/>
                  <a:gd name="connsiteY0" fmla="*/ 57206 h 57833"/>
                  <a:gd name="connsiteX1" fmla="*/ 106365 w 110858"/>
                  <a:gd name="connsiteY1" fmla="*/ 57785 h 57833"/>
                  <a:gd name="connsiteX2" fmla="*/ 100574 w 110858"/>
                  <a:gd name="connsiteY2" fmla="*/ 53409 h 57833"/>
                  <a:gd name="connsiteX3" fmla="*/ 96456 w 110858"/>
                  <a:gd name="connsiteY3" fmla="*/ 11906 h 57833"/>
                  <a:gd name="connsiteX4" fmla="*/ 93045 w 110858"/>
                  <a:gd name="connsiteY4" fmla="*/ 11777 h 57833"/>
                  <a:gd name="connsiteX5" fmla="*/ 43370 w 110858"/>
                  <a:gd name="connsiteY5" fmla="*/ 10876 h 57833"/>
                  <a:gd name="connsiteX6" fmla="*/ 10553 w 110858"/>
                  <a:gd name="connsiteY6" fmla="*/ 10361 h 57833"/>
                  <a:gd name="connsiteX7" fmla="*/ 10553 w 110858"/>
                  <a:gd name="connsiteY7" fmla="*/ 11906 h 57833"/>
                  <a:gd name="connsiteX8" fmla="*/ 10295 w 110858"/>
                  <a:gd name="connsiteY8" fmla="*/ 41441 h 57833"/>
                  <a:gd name="connsiteX9" fmla="*/ 10295 w 110858"/>
                  <a:gd name="connsiteY9" fmla="*/ 50707 h 57833"/>
                  <a:gd name="connsiteX10" fmla="*/ 5147 w 110858"/>
                  <a:gd name="connsiteY10" fmla="*/ 55854 h 57833"/>
                  <a:gd name="connsiteX11" fmla="*/ 0 w 110858"/>
                  <a:gd name="connsiteY11" fmla="*/ 50707 h 57833"/>
                  <a:gd name="connsiteX12" fmla="*/ 0 w 110858"/>
                  <a:gd name="connsiteY12" fmla="*/ 41505 h 57833"/>
                  <a:gd name="connsiteX13" fmla="*/ 258 w 110858"/>
                  <a:gd name="connsiteY13" fmla="*/ 11584 h 57833"/>
                  <a:gd name="connsiteX14" fmla="*/ 514 w 110858"/>
                  <a:gd name="connsiteY14" fmla="*/ 4892 h 57833"/>
                  <a:gd name="connsiteX15" fmla="*/ 5791 w 110858"/>
                  <a:gd name="connsiteY15" fmla="*/ 1 h 57833"/>
                  <a:gd name="connsiteX16" fmla="*/ 43563 w 110858"/>
                  <a:gd name="connsiteY16" fmla="*/ 581 h 57833"/>
                  <a:gd name="connsiteX17" fmla="*/ 93431 w 110858"/>
                  <a:gd name="connsiteY17" fmla="*/ 1481 h 57833"/>
                  <a:gd name="connsiteX18" fmla="*/ 101796 w 110858"/>
                  <a:gd name="connsiteY18" fmla="*/ 1803 h 57833"/>
                  <a:gd name="connsiteX19" fmla="*/ 106751 w 110858"/>
                  <a:gd name="connsiteY19" fmla="*/ 6951 h 57833"/>
                  <a:gd name="connsiteX20" fmla="*/ 110805 w 110858"/>
                  <a:gd name="connsiteY20" fmla="*/ 51994 h 57833"/>
                  <a:gd name="connsiteX21" fmla="*/ 108166 w 110858"/>
                  <a:gd name="connsiteY21" fmla="*/ 57206 h 5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858" h="57833">
                    <a:moveTo>
                      <a:pt x="108102" y="57206"/>
                    </a:moveTo>
                    <a:cubicBezTo>
                      <a:pt x="107587" y="57463"/>
                      <a:pt x="107009" y="57656"/>
                      <a:pt x="106365" y="57785"/>
                    </a:cubicBezTo>
                    <a:cubicBezTo>
                      <a:pt x="103534" y="58171"/>
                      <a:pt x="100960" y="56240"/>
                      <a:pt x="100574" y="53409"/>
                    </a:cubicBezTo>
                    <a:cubicBezTo>
                      <a:pt x="98708" y="39961"/>
                      <a:pt x="96778" y="26062"/>
                      <a:pt x="96456" y="11906"/>
                    </a:cubicBezTo>
                    <a:cubicBezTo>
                      <a:pt x="95297" y="11906"/>
                      <a:pt x="94204" y="11841"/>
                      <a:pt x="93045" y="11777"/>
                    </a:cubicBezTo>
                    <a:cubicBezTo>
                      <a:pt x="76508" y="11262"/>
                      <a:pt x="59649" y="11069"/>
                      <a:pt x="43370" y="10876"/>
                    </a:cubicBezTo>
                    <a:cubicBezTo>
                      <a:pt x="32431" y="10747"/>
                      <a:pt x="21492" y="10619"/>
                      <a:pt x="10553" y="10361"/>
                    </a:cubicBezTo>
                    <a:cubicBezTo>
                      <a:pt x="10553" y="10876"/>
                      <a:pt x="10553" y="11391"/>
                      <a:pt x="10553" y="11906"/>
                    </a:cubicBezTo>
                    <a:cubicBezTo>
                      <a:pt x="10231" y="21686"/>
                      <a:pt x="10231" y="31724"/>
                      <a:pt x="10295" y="41441"/>
                    </a:cubicBezTo>
                    <a:lnTo>
                      <a:pt x="10295" y="50707"/>
                    </a:lnTo>
                    <a:cubicBezTo>
                      <a:pt x="10295" y="53538"/>
                      <a:pt x="7979" y="55854"/>
                      <a:pt x="5147" y="55854"/>
                    </a:cubicBezTo>
                    <a:cubicBezTo>
                      <a:pt x="2316" y="55854"/>
                      <a:pt x="0" y="53538"/>
                      <a:pt x="0" y="50707"/>
                    </a:cubicBezTo>
                    <a:lnTo>
                      <a:pt x="0" y="41505"/>
                    </a:lnTo>
                    <a:cubicBezTo>
                      <a:pt x="0" y="31660"/>
                      <a:pt x="0" y="21558"/>
                      <a:pt x="258" y="11584"/>
                    </a:cubicBezTo>
                    <a:cubicBezTo>
                      <a:pt x="321" y="9332"/>
                      <a:pt x="386" y="7080"/>
                      <a:pt x="514" y="4892"/>
                    </a:cubicBezTo>
                    <a:cubicBezTo>
                      <a:pt x="643" y="2125"/>
                      <a:pt x="2960" y="-63"/>
                      <a:pt x="5791" y="1"/>
                    </a:cubicBezTo>
                    <a:cubicBezTo>
                      <a:pt x="18403" y="323"/>
                      <a:pt x="30950" y="452"/>
                      <a:pt x="43563" y="581"/>
                    </a:cubicBezTo>
                    <a:cubicBezTo>
                      <a:pt x="59906" y="774"/>
                      <a:pt x="76765" y="967"/>
                      <a:pt x="93431" y="1481"/>
                    </a:cubicBezTo>
                    <a:cubicBezTo>
                      <a:pt x="96198" y="1546"/>
                      <a:pt x="99030" y="1674"/>
                      <a:pt x="101796" y="1803"/>
                    </a:cubicBezTo>
                    <a:cubicBezTo>
                      <a:pt x="104563" y="1932"/>
                      <a:pt x="106751" y="4184"/>
                      <a:pt x="106751" y="6951"/>
                    </a:cubicBezTo>
                    <a:cubicBezTo>
                      <a:pt x="106686" y="22137"/>
                      <a:pt x="108810" y="37322"/>
                      <a:pt x="110805" y="51994"/>
                    </a:cubicBezTo>
                    <a:cubicBezTo>
                      <a:pt x="111127" y="54181"/>
                      <a:pt x="109968" y="56240"/>
                      <a:pt x="108166" y="57206"/>
                    </a:cubicBezTo>
                    <a:close/>
                  </a:path>
                </a:pathLst>
              </a:custGeom>
              <a:solidFill>
                <a:srgbClr val="D9D5EB"/>
              </a:solidFill>
              <a:ln w="6433" cap="flat">
                <a:noFill/>
                <a:prstDash val="solid"/>
                <a:miter/>
              </a:ln>
            </p:spPr>
            <p:txBody>
              <a:bodyPr rtlCol="0" anchor="ctr"/>
              <a:lstStyle/>
              <a:p>
                <a:endParaRPr lang="en-AU"/>
              </a:p>
            </p:txBody>
          </p:sp>
        </p:grpSp>
        <p:grpSp>
          <p:nvGrpSpPr>
            <p:cNvPr id="560" name="Graphic 3">
              <a:extLst>
                <a:ext uri="{FF2B5EF4-FFF2-40B4-BE49-F238E27FC236}">
                  <a16:creationId xmlns:a16="http://schemas.microsoft.com/office/drawing/2014/main" id="{3D1F168F-C8D8-82AD-1436-2176A8DFBC22}"/>
                </a:ext>
              </a:extLst>
            </p:cNvPr>
            <p:cNvGrpSpPr/>
            <p:nvPr/>
          </p:nvGrpSpPr>
          <p:grpSpPr>
            <a:xfrm>
              <a:off x="8084321" y="5044754"/>
              <a:ext cx="198316" cy="236280"/>
              <a:chOff x="6584337" y="4981115"/>
              <a:chExt cx="198316" cy="236280"/>
            </a:xfrm>
            <a:solidFill>
              <a:srgbClr val="D9D5EB"/>
            </a:solidFill>
          </p:grpSpPr>
          <p:sp>
            <p:nvSpPr>
              <p:cNvPr id="561" name="Freeform: Shape 560">
                <a:extLst>
                  <a:ext uri="{FF2B5EF4-FFF2-40B4-BE49-F238E27FC236}">
                    <a16:creationId xmlns:a16="http://schemas.microsoft.com/office/drawing/2014/main" id="{34ACD43E-7C84-E3A7-6B4A-A70385FDB8DC}"/>
                  </a:ext>
                </a:extLst>
              </p:cNvPr>
              <p:cNvSpPr/>
              <p:nvPr/>
            </p:nvSpPr>
            <p:spPr>
              <a:xfrm>
                <a:off x="6584337" y="5039670"/>
                <a:ext cx="198316" cy="177725"/>
              </a:xfrm>
              <a:custGeom>
                <a:avLst/>
                <a:gdLst>
                  <a:gd name="connsiteX0" fmla="*/ 191881 w 198316"/>
                  <a:gd name="connsiteY0" fmla="*/ 177725 h 177725"/>
                  <a:gd name="connsiteX1" fmla="*/ 6435 w 198316"/>
                  <a:gd name="connsiteY1" fmla="*/ 177725 h 177725"/>
                  <a:gd name="connsiteX2" fmla="*/ 0 w 198316"/>
                  <a:gd name="connsiteY2" fmla="*/ 171291 h 177725"/>
                  <a:gd name="connsiteX3" fmla="*/ 0 w 198316"/>
                  <a:gd name="connsiteY3" fmla="*/ 6435 h 177725"/>
                  <a:gd name="connsiteX4" fmla="*/ 6435 w 198316"/>
                  <a:gd name="connsiteY4" fmla="*/ 0 h 177725"/>
                  <a:gd name="connsiteX5" fmla="*/ 116338 w 198316"/>
                  <a:gd name="connsiteY5" fmla="*/ 0 h 177725"/>
                  <a:gd name="connsiteX6" fmla="*/ 122773 w 198316"/>
                  <a:gd name="connsiteY6" fmla="*/ 6435 h 177725"/>
                  <a:gd name="connsiteX7" fmla="*/ 116338 w 198316"/>
                  <a:gd name="connsiteY7" fmla="*/ 12869 h 177725"/>
                  <a:gd name="connsiteX8" fmla="*/ 12869 w 198316"/>
                  <a:gd name="connsiteY8" fmla="*/ 12869 h 177725"/>
                  <a:gd name="connsiteX9" fmla="*/ 12869 w 198316"/>
                  <a:gd name="connsiteY9" fmla="*/ 164856 h 177725"/>
                  <a:gd name="connsiteX10" fmla="*/ 185447 w 198316"/>
                  <a:gd name="connsiteY10" fmla="*/ 164856 h 177725"/>
                  <a:gd name="connsiteX11" fmla="*/ 185447 w 198316"/>
                  <a:gd name="connsiteY11" fmla="*/ 12869 h 177725"/>
                  <a:gd name="connsiteX12" fmla="*/ 157521 w 198316"/>
                  <a:gd name="connsiteY12" fmla="*/ 12869 h 177725"/>
                  <a:gd name="connsiteX13" fmla="*/ 151086 w 198316"/>
                  <a:gd name="connsiteY13" fmla="*/ 6435 h 177725"/>
                  <a:gd name="connsiteX14" fmla="*/ 157521 w 198316"/>
                  <a:gd name="connsiteY14" fmla="*/ 0 h 177725"/>
                  <a:gd name="connsiteX15" fmla="*/ 191881 w 198316"/>
                  <a:gd name="connsiteY15" fmla="*/ 0 h 177725"/>
                  <a:gd name="connsiteX16" fmla="*/ 198316 w 198316"/>
                  <a:gd name="connsiteY16" fmla="*/ 6435 h 177725"/>
                  <a:gd name="connsiteX17" fmla="*/ 198316 w 198316"/>
                  <a:gd name="connsiteY17" fmla="*/ 171291 h 177725"/>
                  <a:gd name="connsiteX18" fmla="*/ 191881 w 198316"/>
                  <a:gd name="connsiteY18" fmla="*/ 177725 h 17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16" h="177725">
                    <a:moveTo>
                      <a:pt x="191881" y="177725"/>
                    </a:moveTo>
                    <a:lnTo>
                      <a:pt x="6435" y="177725"/>
                    </a:lnTo>
                    <a:cubicBezTo>
                      <a:pt x="2896" y="177725"/>
                      <a:pt x="0" y="174830"/>
                      <a:pt x="0" y="171291"/>
                    </a:cubicBezTo>
                    <a:lnTo>
                      <a:pt x="0" y="6435"/>
                    </a:lnTo>
                    <a:cubicBezTo>
                      <a:pt x="0" y="2896"/>
                      <a:pt x="2896" y="0"/>
                      <a:pt x="6435" y="0"/>
                    </a:cubicBezTo>
                    <a:lnTo>
                      <a:pt x="116338" y="0"/>
                    </a:lnTo>
                    <a:cubicBezTo>
                      <a:pt x="119878" y="0"/>
                      <a:pt x="122773" y="2896"/>
                      <a:pt x="122773" y="6435"/>
                    </a:cubicBezTo>
                    <a:cubicBezTo>
                      <a:pt x="122773" y="9974"/>
                      <a:pt x="119878" y="12869"/>
                      <a:pt x="116338" y="12869"/>
                    </a:cubicBezTo>
                    <a:lnTo>
                      <a:pt x="12869" y="12869"/>
                    </a:lnTo>
                    <a:lnTo>
                      <a:pt x="12869" y="164856"/>
                    </a:lnTo>
                    <a:lnTo>
                      <a:pt x="185447" y="164856"/>
                    </a:lnTo>
                    <a:lnTo>
                      <a:pt x="185447" y="12869"/>
                    </a:lnTo>
                    <a:lnTo>
                      <a:pt x="157521" y="12869"/>
                    </a:lnTo>
                    <a:cubicBezTo>
                      <a:pt x="153981" y="12869"/>
                      <a:pt x="151086" y="9974"/>
                      <a:pt x="151086" y="6435"/>
                    </a:cubicBezTo>
                    <a:cubicBezTo>
                      <a:pt x="151086" y="2896"/>
                      <a:pt x="153981" y="0"/>
                      <a:pt x="157521" y="0"/>
                    </a:cubicBezTo>
                    <a:lnTo>
                      <a:pt x="191881" y="0"/>
                    </a:lnTo>
                    <a:cubicBezTo>
                      <a:pt x="195421" y="0"/>
                      <a:pt x="198316" y="2896"/>
                      <a:pt x="198316" y="6435"/>
                    </a:cubicBezTo>
                    <a:lnTo>
                      <a:pt x="198316" y="171291"/>
                    </a:lnTo>
                    <a:cubicBezTo>
                      <a:pt x="198316" y="174830"/>
                      <a:pt x="195421" y="177725"/>
                      <a:pt x="191881" y="177725"/>
                    </a:cubicBezTo>
                    <a:close/>
                  </a:path>
                </a:pathLst>
              </a:custGeom>
              <a:solidFill>
                <a:srgbClr val="D9D5EB"/>
              </a:solidFill>
              <a:ln w="6433" cap="flat">
                <a:noFill/>
                <a:prstDash val="solid"/>
                <a:miter/>
              </a:ln>
            </p:spPr>
            <p:txBody>
              <a:bodyPr rtlCol="0" anchor="ctr"/>
              <a:lstStyle/>
              <a:p>
                <a:endParaRPr lang="en-AU"/>
              </a:p>
            </p:txBody>
          </p:sp>
          <p:sp>
            <p:nvSpPr>
              <p:cNvPr id="562" name="Freeform: Shape 561">
                <a:extLst>
                  <a:ext uri="{FF2B5EF4-FFF2-40B4-BE49-F238E27FC236}">
                    <a16:creationId xmlns:a16="http://schemas.microsoft.com/office/drawing/2014/main" id="{85FF0357-4A3D-B460-536C-E6C2C19FD90A}"/>
                  </a:ext>
                </a:extLst>
              </p:cNvPr>
              <p:cNvSpPr/>
              <p:nvPr/>
            </p:nvSpPr>
            <p:spPr>
              <a:xfrm>
                <a:off x="6694176" y="5010779"/>
                <a:ext cx="54115" cy="154367"/>
              </a:xfrm>
              <a:custGeom>
                <a:avLst/>
                <a:gdLst>
                  <a:gd name="connsiteX0" fmla="*/ 27090 w 54115"/>
                  <a:gd name="connsiteY0" fmla="*/ 154368 h 154367"/>
                  <a:gd name="connsiteX1" fmla="*/ 22007 w 54115"/>
                  <a:gd name="connsiteY1" fmla="*/ 151922 h 154367"/>
                  <a:gd name="connsiteX2" fmla="*/ 7786 w 54115"/>
                  <a:gd name="connsiteY2" fmla="*/ 133777 h 154367"/>
                  <a:gd name="connsiteX3" fmla="*/ 0 w 54115"/>
                  <a:gd name="connsiteY3" fmla="*/ 111513 h 154367"/>
                  <a:gd name="connsiteX4" fmla="*/ 0 w 54115"/>
                  <a:gd name="connsiteY4" fmla="*/ 6435 h 154367"/>
                  <a:gd name="connsiteX5" fmla="*/ 6435 w 54115"/>
                  <a:gd name="connsiteY5" fmla="*/ 0 h 154367"/>
                  <a:gd name="connsiteX6" fmla="*/ 47681 w 54115"/>
                  <a:gd name="connsiteY6" fmla="*/ 0 h 154367"/>
                  <a:gd name="connsiteX7" fmla="*/ 54116 w 54115"/>
                  <a:gd name="connsiteY7" fmla="*/ 6435 h 154367"/>
                  <a:gd name="connsiteX8" fmla="*/ 54116 w 54115"/>
                  <a:gd name="connsiteY8" fmla="*/ 111513 h 154367"/>
                  <a:gd name="connsiteX9" fmla="*/ 46330 w 54115"/>
                  <a:gd name="connsiteY9" fmla="*/ 133777 h 154367"/>
                  <a:gd name="connsiteX10" fmla="*/ 32109 w 54115"/>
                  <a:gd name="connsiteY10" fmla="*/ 151922 h 154367"/>
                  <a:gd name="connsiteX11" fmla="*/ 27026 w 54115"/>
                  <a:gd name="connsiteY11" fmla="*/ 154368 h 154367"/>
                  <a:gd name="connsiteX12" fmla="*/ 12869 w 54115"/>
                  <a:gd name="connsiteY12" fmla="*/ 12805 h 154367"/>
                  <a:gd name="connsiteX13" fmla="*/ 12869 w 54115"/>
                  <a:gd name="connsiteY13" fmla="*/ 111448 h 154367"/>
                  <a:gd name="connsiteX14" fmla="*/ 17889 w 54115"/>
                  <a:gd name="connsiteY14" fmla="*/ 125798 h 154367"/>
                  <a:gd name="connsiteX15" fmla="*/ 27026 w 54115"/>
                  <a:gd name="connsiteY15" fmla="*/ 137509 h 154367"/>
                  <a:gd name="connsiteX16" fmla="*/ 36163 w 54115"/>
                  <a:gd name="connsiteY16" fmla="*/ 125798 h 154367"/>
                  <a:gd name="connsiteX17" fmla="*/ 41182 w 54115"/>
                  <a:gd name="connsiteY17" fmla="*/ 111448 h 154367"/>
                  <a:gd name="connsiteX18" fmla="*/ 41182 w 54115"/>
                  <a:gd name="connsiteY18" fmla="*/ 12805 h 154367"/>
                  <a:gd name="connsiteX19" fmla="*/ 12805 w 54115"/>
                  <a:gd name="connsiteY19" fmla="*/ 12805 h 15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115" h="154367">
                    <a:moveTo>
                      <a:pt x="27090" y="154368"/>
                    </a:moveTo>
                    <a:cubicBezTo>
                      <a:pt x="25095" y="154368"/>
                      <a:pt x="23229" y="153467"/>
                      <a:pt x="22007" y="151922"/>
                    </a:cubicBezTo>
                    <a:lnTo>
                      <a:pt x="7786" y="133777"/>
                    </a:lnTo>
                    <a:cubicBezTo>
                      <a:pt x="2767" y="127406"/>
                      <a:pt x="0" y="119492"/>
                      <a:pt x="0" y="111513"/>
                    </a:cubicBezTo>
                    <a:lnTo>
                      <a:pt x="0" y="6435"/>
                    </a:lnTo>
                    <a:cubicBezTo>
                      <a:pt x="0" y="2896"/>
                      <a:pt x="2896" y="0"/>
                      <a:pt x="6435" y="0"/>
                    </a:cubicBezTo>
                    <a:lnTo>
                      <a:pt x="47681" y="0"/>
                    </a:lnTo>
                    <a:cubicBezTo>
                      <a:pt x="51220" y="0"/>
                      <a:pt x="54116" y="2896"/>
                      <a:pt x="54116" y="6435"/>
                    </a:cubicBezTo>
                    <a:lnTo>
                      <a:pt x="54116" y="111513"/>
                    </a:lnTo>
                    <a:cubicBezTo>
                      <a:pt x="54116" y="119492"/>
                      <a:pt x="51349" y="127406"/>
                      <a:pt x="46330" y="133777"/>
                    </a:cubicBezTo>
                    <a:lnTo>
                      <a:pt x="32109" y="151922"/>
                    </a:lnTo>
                    <a:cubicBezTo>
                      <a:pt x="30887" y="153467"/>
                      <a:pt x="29020" y="154368"/>
                      <a:pt x="27026" y="154368"/>
                    </a:cubicBezTo>
                    <a:close/>
                    <a:moveTo>
                      <a:pt x="12869" y="12805"/>
                    </a:moveTo>
                    <a:lnTo>
                      <a:pt x="12869" y="111448"/>
                    </a:lnTo>
                    <a:cubicBezTo>
                      <a:pt x="12869" y="116596"/>
                      <a:pt x="14671" y="121680"/>
                      <a:pt x="17889" y="125798"/>
                    </a:cubicBezTo>
                    <a:lnTo>
                      <a:pt x="27026" y="137509"/>
                    </a:lnTo>
                    <a:lnTo>
                      <a:pt x="36163" y="125798"/>
                    </a:lnTo>
                    <a:cubicBezTo>
                      <a:pt x="39380" y="121680"/>
                      <a:pt x="41182" y="116596"/>
                      <a:pt x="41182" y="111448"/>
                    </a:cubicBezTo>
                    <a:lnTo>
                      <a:pt x="41182" y="12805"/>
                    </a:lnTo>
                    <a:lnTo>
                      <a:pt x="12805" y="12805"/>
                    </a:lnTo>
                    <a:close/>
                  </a:path>
                </a:pathLst>
              </a:custGeom>
              <a:solidFill>
                <a:srgbClr val="D9D5EB"/>
              </a:solidFill>
              <a:ln w="6433" cap="flat">
                <a:noFill/>
                <a:prstDash val="solid"/>
                <a:miter/>
              </a:ln>
            </p:spPr>
            <p:txBody>
              <a:bodyPr rtlCol="0" anchor="ctr"/>
              <a:lstStyle/>
              <a:p>
                <a:endParaRPr lang="en-AU"/>
              </a:p>
            </p:txBody>
          </p:sp>
          <p:sp>
            <p:nvSpPr>
              <p:cNvPr id="563" name="Freeform: Shape 562">
                <a:extLst>
                  <a:ext uri="{FF2B5EF4-FFF2-40B4-BE49-F238E27FC236}">
                    <a16:creationId xmlns:a16="http://schemas.microsoft.com/office/drawing/2014/main" id="{7ABC2BC2-3E7A-B86E-0B5E-3C47672C68AA}"/>
                  </a:ext>
                </a:extLst>
              </p:cNvPr>
              <p:cNvSpPr/>
              <p:nvPr/>
            </p:nvSpPr>
            <p:spPr>
              <a:xfrm>
                <a:off x="6704279" y="4981115"/>
                <a:ext cx="33910" cy="32688"/>
              </a:xfrm>
              <a:custGeom>
                <a:avLst/>
                <a:gdLst>
                  <a:gd name="connsiteX0" fmla="*/ 33911 w 33910"/>
                  <a:gd name="connsiteY0" fmla="*/ 32688 h 32688"/>
                  <a:gd name="connsiteX1" fmla="*/ 0 w 33910"/>
                  <a:gd name="connsiteY1" fmla="*/ 32688 h 32688"/>
                  <a:gd name="connsiteX2" fmla="*/ 0 w 33910"/>
                  <a:gd name="connsiteY2" fmla="*/ 16344 h 32688"/>
                  <a:gd name="connsiteX3" fmla="*/ 16988 w 33910"/>
                  <a:gd name="connsiteY3" fmla="*/ 0 h 32688"/>
                  <a:gd name="connsiteX4" fmla="*/ 33911 w 33910"/>
                  <a:gd name="connsiteY4" fmla="*/ 16344 h 32688"/>
                  <a:gd name="connsiteX5" fmla="*/ 33911 w 33910"/>
                  <a:gd name="connsiteY5" fmla="*/ 32688 h 32688"/>
                  <a:gd name="connsiteX6" fmla="*/ 6435 w 33910"/>
                  <a:gd name="connsiteY6" fmla="*/ 26254 h 32688"/>
                  <a:gd name="connsiteX7" fmla="*/ 27476 w 33910"/>
                  <a:gd name="connsiteY7" fmla="*/ 26254 h 32688"/>
                  <a:gd name="connsiteX8" fmla="*/ 27476 w 33910"/>
                  <a:gd name="connsiteY8" fmla="*/ 16344 h 32688"/>
                  <a:gd name="connsiteX9" fmla="*/ 16988 w 33910"/>
                  <a:gd name="connsiteY9" fmla="*/ 6435 h 32688"/>
                  <a:gd name="connsiteX10" fmla="*/ 6435 w 33910"/>
                  <a:gd name="connsiteY10" fmla="*/ 16344 h 32688"/>
                  <a:gd name="connsiteX11" fmla="*/ 6435 w 33910"/>
                  <a:gd name="connsiteY11" fmla="*/ 26254 h 3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10" h="32688">
                    <a:moveTo>
                      <a:pt x="33911" y="32688"/>
                    </a:moveTo>
                    <a:lnTo>
                      <a:pt x="0" y="32688"/>
                    </a:lnTo>
                    <a:lnTo>
                      <a:pt x="0" y="16344"/>
                    </a:lnTo>
                    <a:cubicBezTo>
                      <a:pt x="0" y="7336"/>
                      <a:pt x="7592" y="0"/>
                      <a:pt x="16988" y="0"/>
                    </a:cubicBezTo>
                    <a:cubicBezTo>
                      <a:pt x="26382" y="0"/>
                      <a:pt x="33911" y="7336"/>
                      <a:pt x="33911" y="16344"/>
                    </a:cubicBezTo>
                    <a:lnTo>
                      <a:pt x="33911" y="32688"/>
                    </a:lnTo>
                    <a:close/>
                    <a:moveTo>
                      <a:pt x="6435" y="26254"/>
                    </a:moveTo>
                    <a:lnTo>
                      <a:pt x="27476" y="26254"/>
                    </a:lnTo>
                    <a:lnTo>
                      <a:pt x="27476" y="16344"/>
                    </a:lnTo>
                    <a:cubicBezTo>
                      <a:pt x="27476" y="10875"/>
                      <a:pt x="22778" y="6435"/>
                      <a:pt x="16988" y="6435"/>
                    </a:cubicBezTo>
                    <a:cubicBezTo>
                      <a:pt x="11196" y="6435"/>
                      <a:pt x="6435" y="10875"/>
                      <a:pt x="6435" y="16344"/>
                    </a:cubicBezTo>
                    <a:lnTo>
                      <a:pt x="6435" y="26254"/>
                    </a:lnTo>
                    <a:close/>
                  </a:path>
                </a:pathLst>
              </a:custGeom>
              <a:solidFill>
                <a:srgbClr val="D9D5EB"/>
              </a:solidFill>
              <a:ln w="6433" cap="flat">
                <a:noFill/>
                <a:prstDash val="solid"/>
                <a:miter/>
              </a:ln>
            </p:spPr>
            <p:txBody>
              <a:bodyPr rtlCol="0" anchor="ctr"/>
              <a:lstStyle/>
              <a:p>
                <a:endParaRPr lang="en-AU"/>
              </a:p>
            </p:txBody>
          </p:sp>
          <p:sp>
            <p:nvSpPr>
              <p:cNvPr id="564" name="Freeform: Shape 563">
                <a:extLst>
                  <a:ext uri="{FF2B5EF4-FFF2-40B4-BE49-F238E27FC236}">
                    <a16:creationId xmlns:a16="http://schemas.microsoft.com/office/drawing/2014/main" id="{D9D84AAC-E593-DD4C-BD7A-545CEDAE30FF}"/>
                  </a:ext>
                </a:extLst>
              </p:cNvPr>
              <p:cNvSpPr/>
              <p:nvPr/>
            </p:nvSpPr>
            <p:spPr>
              <a:xfrm>
                <a:off x="6625454" y="5152235"/>
                <a:ext cx="102224" cy="32601"/>
              </a:xfrm>
              <a:custGeom>
                <a:avLst/>
                <a:gdLst>
                  <a:gd name="connsiteX0" fmla="*/ 73420 w 102224"/>
                  <a:gd name="connsiteY0" fmla="*/ 32602 h 32601"/>
                  <a:gd name="connsiteX1" fmla="*/ 57333 w 102224"/>
                  <a:gd name="connsiteY1" fmla="*/ 23786 h 32601"/>
                  <a:gd name="connsiteX2" fmla="*/ 51091 w 102224"/>
                  <a:gd name="connsiteY2" fmla="*/ 19475 h 32601"/>
                  <a:gd name="connsiteX3" fmla="*/ 44849 w 102224"/>
                  <a:gd name="connsiteY3" fmla="*/ 23786 h 32601"/>
                  <a:gd name="connsiteX4" fmla="*/ 28763 w 102224"/>
                  <a:gd name="connsiteY4" fmla="*/ 32602 h 32601"/>
                  <a:gd name="connsiteX5" fmla="*/ 12676 w 102224"/>
                  <a:gd name="connsiteY5" fmla="*/ 23786 h 32601"/>
                  <a:gd name="connsiteX6" fmla="*/ 6435 w 102224"/>
                  <a:gd name="connsiteY6" fmla="*/ 19475 h 32601"/>
                  <a:gd name="connsiteX7" fmla="*/ 0 w 102224"/>
                  <a:gd name="connsiteY7" fmla="*/ 13040 h 32601"/>
                  <a:gd name="connsiteX8" fmla="*/ 6435 w 102224"/>
                  <a:gd name="connsiteY8" fmla="*/ 6606 h 32601"/>
                  <a:gd name="connsiteX9" fmla="*/ 22521 w 102224"/>
                  <a:gd name="connsiteY9" fmla="*/ 15421 h 32601"/>
                  <a:gd name="connsiteX10" fmla="*/ 28763 w 102224"/>
                  <a:gd name="connsiteY10" fmla="*/ 19732 h 32601"/>
                  <a:gd name="connsiteX11" fmla="*/ 35004 w 102224"/>
                  <a:gd name="connsiteY11" fmla="*/ 15421 h 32601"/>
                  <a:gd name="connsiteX12" fmla="*/ 51091 w 102224"/>
                  <a:gd name="connsiteY12" fmla="*/ 6606 h 32601"/>
                  <a:gd name="connsiteX13" fmla="*/ 67178 w 102224"/>
                  <a:gd name="connsiteY13" fmla="*/ 15421 h 32601"/>
                  <a:gd name="connsiteX14" fmla="*/ 73420 w 102224"/>
                  <a:gd name="connsiteY14" fmla="*/ 19732 h 32601"/>
                  <a:gd name="connsiteX15" fmla="*/ 90085 w 102224"/>
                  <a:gd name="connsiteY15" fmla="*/ 3453 h 32601"/>
                  <a:gd name="connsiteX16" fmla="*/ 98772 w 102224"/>
                  <a:gd name="connsiteY16" fmla="*/ 750 h 32601"/>
                  <a:gd name="connsiteX17" fmla="*/ 101475 w 102224"/>
                  <a:gd name="connsiteY17" fmla="*/ 9437 h 32601"/>
                  <a:gd name="connsiteX18" fmla="*/ 73420 w 102224"/>
                  <a:gd name="connsiteY18" fmla="*/ 32602 h 3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224" h="32601">
                    <a:moveTo>
                      <a:pt x="73420" y="32602"/>
                    </a:moveTo>
                    <a:cubicBezTo>
                      <a:pt x="64861" y="32602"/>
                      <a:pt x="60357" y="27261"/>
                      <a:pt x="57333" y="23786"/>
                    </a:cubicBezTo>
                    <a:cubicBezTo>
                      <a:pt x="54566" y="20504"/>
                      <a:pt x="53472" y="19475"/>
                      <a:pt x="51091" y="19475"/>
                    </a:cubicBezTo>
                    <a:cubicBezTo>
                      <a:pt x="48710" y="19475"/>
                      <a:pt x="47617" y="20504"/>
                      <a:pt x="44849" y="23786"/>
                    </a:cubicBezTo>
                    <a:cubicBezTo>
                      <a:pt x="41890" y="27325"/>
                      <a:pt x="37321" y="32602"/>
                      <a:pt x="28763" y="32602"/>
                    </a:cubicBezTo>
                    <a:cubicBezTo>
                      <a:pt x="20205" y="32602"/>
                      <a:pt x="15700" y="27261"/>
                      <a:pt x="12676" y="23786"/>
                    </a:cubicBezTo>
                    <a:cubicBezTo>
                      <a:pt x="9909" y="20569"/>
                      <a:pt x="8815" y="19475"/>
                      <a:pt x="6435" y="19475"/>
                    </a:cubicBezTo>
                    <a:cubicBezTo>
                      <a:pt x="2895" y="19475"/>
                      <a:pt x="0" y="16579"/>
                      <a:pt x="0" y="13040"/>
                    </a:cubicBezTo>
                    <a:cubicBezTo>
                      <a:pt x="0" y="9501"/>
                      <a:pt x="2895" y="6606"/>
                      <a:pt x="6435" y="6606"/>
                    </a:cubicBezTo>
                    <a:cubicBezTo>
                      <a:pt x="14992" y="6606"/>
                      <a:pt x="19497" y="11946"/>
                      <a:pt x="22521" y="15421"/>
                    </a:cubicBezTo>
                    <a:cubicBezTo>
                      <a:pt x="25288" y="18703"/>
                      <a:pt x="26382" y="19732"/>
                      <a:pt x="28763" y="19732"/>
                    </a:cubicBezTo>
                    <a:cubicBezTo>
                      <a:pt x="31144" y="19732"/>
                      <a:pt x="32238" y="18703"/>
                      <a:pt x="35004" y="15421"/>
                    </a:cubicBezTo>
                    <a:cubicBezTo>
                      <a:pt x="37965" y="11882"/>
                      <a:pt x="42533" y="6606"/>
                      <a:pt x="51091" y="6606"/>
                    </a:cubicBezTo>
                    <a:cubicBezTo>
                      <a:pt x="59649" y="6606"/>
                      <a:pt x="64153" y="11946"/>
                      <a:pt x="67178" y="15421"/>
                    </a:cubicBezTo>
                    <a:cubicBezTo>
                      <a:pt x="69945" y="18703"/>
                      <a:pt x="71038" y="19732"/>
                      <a:pt x="73420" y="19732"/>
                    </a:cubicBezTo>
                    <a:cubicBezTo>
                      <a:pt x="80240" y="19732"/>
                      <a:pt x="82879" y="17158"/>
                      <a:pt x="90085" y="3453"/>
                    </a:cubicBezTo>
                    <a:cubicBezTo>
                      <a:pt x="91758" y="300"/>
                      <a:pt x="95619" y="-923"/>
                      <a:pt x="98772" y="750"/>
                    </a:cubicBezTo>
                    <a:cubicBezTo>
                      <a:pt x="101925" y="2423"/>
                      <a:pt x="103148" y="6284"/>
                      <a:pt x="101475" y="9437"/>
                    </a:cubicBezTo>
                    <a:cubicBezTo>
                      <a:pt x="95233" y="21341"/>
                      <a:pt x="89378" y="32602"/>
                      <a:pt x="73420" y="32602"/>
                    </a:cubicBezTo>
                    <a:close/>
                  </a:path>
                </a:pathLst>
              </a:custGeom>
              <a:solidFill>
                <a:srgbClr val="D9D5EB"/>
              </a:solidFill>
              <a:ln w="6433" cap="flat">
                <a:noFill/>
                <a:prstDash val="solid"/>
                <a:miter/>
              </a:ln>
            </p:spPr>
            <p:txBody>
              <a:bodyPr rtlCol="0" anchor="ctr"/>
              <a:lstStyle/>
              <a:p>
                <a:endParaRPr lang="en-AU"/>
              </a:p>
            </p:txBody>
          </p:sp>
        </p:grpSp>
        <p:grpSp>
          <p:nvGrpSpPr>
            <p:cNvPr id="570" name="Graphic 3">
              <a:extLst>
                <a:ext uri="{FF2B5EF4-FFF2-40B4-BE49-F238E27FC236}">
                  <a16:creationId xmlns:a16="http://schemas.microsoft.com/office/drawing/2014/main" id="{5D94816E-0EC2-08FF-208F-5FB212FC4D7F}"/>
                </a:ext>
              </a:extLst>
            </p:cNvPr>
            <p:cNvGrpSpPr/>
            <p:nvPr/>
          </p:nvGrpSpPr>
          <p:grpSpPr>
            <a:xfrm>
              <a:off x="10820469" y="2565927"/>
              <a:ext cx="198316" cy="236280"/>
              <a:chOff x="9320485" y="2502288"/>
              <a:chExt cx="198316" cy="236280"/>
            </a:xfrm>
            <a:solidFill>
              <a:srgbClr val="D9D5EB"/>
            </a:solidFill>
          </p:grpSpPr>
          <p:sp>
            <p:nvSpPr>
              <p:cNvPr id="571" name="Freeform: Shape 570">
                <a:extLst>
                  <a:ext uri="{FF2B5EF4-FFF2-40B4-BE49-F238E27FC236}">
                    <a16:creationId xmlns:a16="http://schemas.microsoft.com/office/drawing/2014/main" id="{1F184695-8764-B07B-A65E-3DA94D56183A}"/>
                  </a:ext>
                </a:extLst>
              </p:cNvPr>
              <p:cNvSpPr/>
              <p:nvPr/>
            </p:nvSpPr>
            <p:spPr>
              <a:xfrm>
                <a:off x="9320485" y="2560844"/>
                <a:ext cx="198316" cy="177725"/>
              </a:xfrm>
              <a:custGeom>
                <a:avLst/>
                <a:gdLst>
                  <a:gd name="connsiteX0" fmla="*/ 191882 w 198316"/>
                  <a:gd name="connsiteY0" fmla="*/ 177726 h 177725"/>
                  <a:gd name="connsiteX1" fmla="*/ 6435 w 198316"/>
                  <a:gd name="connsiteY1" fmla="*/ 177726 h 177725"/>
                  <a:gd name="connsiteX2" fmla="*/ 0 w 198316"/>
                  <a:gd name="connsiteY2" fmla="*/ 171291 h 177725"/>
                  <a:gd name="connsiteX3" fmla="*/ 0 w 198316"/>
                  <a:gd name="connsiteY3" fmla="*/ 6435 h 177725"/>
                  <a:gd name="connsiteX4" fmla="*/ 6435 w 198316"/>
                  <a:gd name="connsiteY4" fmla="*/ 0 h 177725"/>
                  <a:gd name="connsiteX5" fmla="*/ 116339 w 198316"/>
                  <a:gd name="connsiteY5" fmla="*/ 0 h 177725"/>
                  <a:gd name="connsiteX6" fmla="*/ 122774 w 198316"/>
                  <a:gd name="connsiteY6" fmla="*/ 6435 h 177725"/>
                  <a:gd name="connsiteX7" fmla="*/ 116339 w 198316"/>
                  <a:gd name="connsiteY7" fmla="*/ 12869 h 177725"/>
                  <a:gd name="connsiteX8" fmla="*/ 12869 w 198316"/>
                  <a:gd name="connsiteY8" fmla="*/ 12869 h 177725"/>
                  <a:gd name="connsiteX9" fmla="*/ 12869 w 198316"/>
                  <a:gd name="connsiteY9" fmla="*/ 164856 h 177725"/>
                  <a:gd name="connsiteX10" fmla="*/ 185448 w 198316"/>
                  <a:gd name="connsiteY10" fmla="*/ 164856 h 177725"/>
                  <a:gd name="connsiteX11" fmla="*/ 185448 w 198316"/>
                  <a:gd name="connsiteY11" fmla="*/ 12869 h 177725"/>
                  <a:gd name="connsiteX12" fmla="*/ 157521 w 198316"/>
                  <a:gd name="connsiteY12" fmla="*/ 12869 h 177725"/>
                  <a:gd name="connsiteX13" fmla="*/ 151086 w 198316"/>
                  <a:gd name="connsiteY13" fmla="*/ 6435 h 177725"/>
                  <a:gd name="connsiteX14" fmla="*/ 157521 w 198316"/>
                  <a:gd name="connsiteY14" fmla="*/ 0 h 177725"/>
                  <a:gd name="connsiteX15" fmla="*/ 191882 w 198316"/>
                  <a:gd name="connsiteY15" fmla="*/ 0 h 177725"/>
                  <a:gd name="connsiteX16" fmla="*/ 198317 w 198316"/>
                  <a:gd name="connsiteY16" fmla="*/ 6435 h 177725"/>
                  <a:gd name="connsiteX17" fmla="*/ 198317 w 198316"/>
                  <a:gd name="connsiteY17" fmla="*/ 171291 h 177725"/>
                  <a:gd name="connsiteX18" fmla="*/ 191882 w 198316"/>
                  <a:gd name="connsiteY18" fmla="*/ 177726 h 17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16" h="177725">
                    <a:moveTo>
                      <a:pt x="191882" y="177726"/>
                    </a:moveTo>
                    <a:lnTo>
                      <a:pt x="6435" y="177726"/>
                    </a:lnTo>
                    <a:cubicBezTo>
                      <a:pt x="2896" y="177726"/>
                      <a:pt x="0" y="174830"/>
                      <a:pt x="0" y="171291"/>
                    </a:cubicBezTo>
                    <a:lnTo>
                      <a:pt x="0" y="6435"/>
                    </a:lnTo>
                    <a:cubicBezTo>
                      <a:pt x="0" y="2896"/>
                      <a:pt x="2896" y="0"/>
                      <a:pt x="6435" y="0"/>
                    </a:cubicBezTo>
                    <a:lnTo>
                      <a:pt x="116339" y="0"/>
                    </a:lnTo>
                    <a:cubicBezTo>
                      <a:pt x="119878" y="0"/>
                      <a:pt x="122774" y="2896"/>
                      <a:pt x="122774" y="6435"/>
                    </a:cubicBezTo>
                    <a:cubicBezTo>
                      <a:pt x="122774" y="9974"/>
                      <a:pt x="119878" y="12869"/>
                      <a:pt x="116339" y="12869"/>
                    </a:cubicBezTo>
                    <a:lnTo>
                      <a:pt x="12869" y="12869"/>
                    </a:lnTo>
                    <a:lnTo>
                      <a:pt x="12869" y="164856"/>
                    </a:lnTo>
                    <a:lnTo>
                      <a:pt x="185448" y="164856"/>
                    </a:lnTo>
                    <a:lnTo>
                      <a:pt x="185448" y="12869"/>
                    </a:lnTo>
                    <a:lnTo>
                      <a:pt x="157521" y="12869"/>
                    </a:lnTo>
                    <a:cubicBezTo>
                      <a:pt x="153982" y="12869"/>
                      <a:pt x="151086" y="9974"/>
                      <a:pt x="151086" y="6435"/>
                    </a:cubicBezTo>
                    <a:cubicBezTo>
                      <a:pt x="151086" y="2896"/>
                      <a:pt x="153982" y="0"/>
                      <a:pt x="157521" y="0"/>
                    </a:cubicBezTo>
                    <a:lnTo>
                      <a:pt x="191882" y="0"/>
                    </a:lnTo>
                    <a:cubicBezTo>
                      <a:pt x="195421" y="0"/>
                      <a:pt x="198317" y="2896"/>
                      <a:pt x="198317" y="6435"/>
                    </a:cubicBezTo>
                    <a:lnTo>
                      <a:pt x="198317" y="171291"/>
                    </a:lnTo>
                    <a:cubicBezTo>
                      <a:pt x="198317" y="174830"/>
                      <a:pt x="195421" y="177726"/>
                      <a:pt x="191882" y="177726"/>
                    </a:cubicBezTo>
                    <a:close/>
                  </a:path>
                </a:pathLst>
              </a:custGeom>
              <a:solidFill>
                <a:srgbClr val="D9D5EB"/>
              </a:solidFill>
              <a:ln w="6433" cap="flat">
                <a:noFill/>
                <a:prstDash val="solid"/>
                <a:miter/>
              </a:ln>
            </p:spPr>
            <p:txBody>
              <a:bodyPr rtlCol="0" anchor="ctr"/>
              <a:lstStyle/>
              <a:p>
                <a:endParaRPr lang="en-AU"/>
              </a:p>
            </p:txBody>
          </p:sp>
          <p:sp>
            <p:nvSpPr>
              <p:cNvPr id="572" name="Freeform: Shape 571">
                <a:extLst>
                  <a:ext uri="{FF2B5EF4-FFF2-40B4-BE49-F238E27FC236}">
                    <a16:creationId xmlns:a16="http://schemas.microsoft.com/office/drawing/2014/main" id="{583E5F4C-FA53-7797-26AE-3872AB2E1E31}"/>
                  </a:ext>
                </a:extLst>
              </p:cNvPr>
              <p:cNvSpPr/>
              <p:nvPr/>
            </p:nvSpPr>
            <p:spPr>
              <a:xfrm>
                <a:off x="9430326" y="2531888"/>
                <a:ext cx="54114" cy="154431"/>
              </a:xfrm>
              <a:custGeom>
                <a:avLst/>
                <a:gdLst>
                  <a:gd name="connsiteX0" fmla="*/ 27090 w 54114"/>
                  <a:gd name="connsiteY0" fmla="*/ 154432 h 154431"/>
                  <a:gd name="connsiteX1" fmla="*/ 22006 w 54114"/>
                  <a:gd name="connsiteY1" fmla="*/ 151987 h 154431"/>
                  <a:gd name="connsiteX2" fmla="*/ 7786 w 54114"/>
                  <a:gd name="connsiteY2" fmla="*/ 133841 h 154431"/>
                  <a:gd name="connsiteX3" fmla="*/ 0 w 54114"/>
                  <a:gd name="connsiteY3" fmla="*/ 111577 h 154431"/>
                  <a:gd name="connsiteX4" fmla="*/ 0 w 54114"/>
                  <a:gd name="connsiteY4" fmla="*/ 6435 h 154431"/>
                  <a:gd name="connsiteX5" fmla="*/ 6435 w 54114"/>
                  <a:gd name="connsiteY5" fmla="*/ 0 h 154431"/>
                  <a:gd name="connsiteX6" fmla="*/ 47680 w 54114"/>
                  <a:gd name="connsiteY6" fmla="*/ 0 h 154431"/>
                  <a:gd name="connsiteX7" fmla="*/ 54115 w 54114"/>
                  <a:gd name="connsiteY7" fmla="*/ 6435 h 154431"/>
                  <a:gd name="connsiteX8" fmla="*/ 54115 w 54114"/>
                  <a:gd name="connsiteY8" fmla="*/ 111577 h 154431"/>
                  <a:gd name="connsiteX9" fmla="*/ 46329 w 54114"/>
                  <a:gd name="connsiteY9" fmla="*/ 133841 h 154431"/>
                  <a:gd name="connsiteX10" fmla="*/ 32109 w 54114"/>
                  <a:gd name="connsiteY10" fmla="*/ 151987 h 154431"/>
                  <a:gd name="connsiteX11" fmla="*/ 27025 w 54114"/>
                  <a:gd name="connsiteY11" fmla="*/ 154432 h 154431"/>
                  <a:gd name="connsiteX12" fmla="*/ 12869 w 54114"/>
                  <a:gd name="connsiteY12" fmla="*/ 12869 h 154431"/>
                  <a:gd name="connsiteX13" fmla="*/ 12869 w 54114"/>
                  <a:gd name="connsiteY13" fmla="*/ 111577 h 154431"/>
                  <a:gd name="connsiteX14" fmla="*/ 17888 w 54114"/>
                  <a:gd name="connsiteY14" fmla="*/ 125926 h 154431"/>
                  <a:gd name="connsiteX15" fmla="*/ 27025 w 54114"/>
                  <a:gd name="connsiteY15" fmla="*/ 137638 h 154431"/>
                  <a:gd name="connsiteX16" fmla="*/ 36163 w 54114"/>
                  <a:gd name="connsiteY16" fmla="*/ 125926 h 154431"/>
                  <a:gd name="connsiteX17" fmla="*/ 41181 w 54114"/>
                  <a:gd name="connsiteY17" fmla="*/ 111577 h 154431"/>
                  <a:gd name="connsiteX18" fmla="*/ 41181 w 54114"/>
                  <a:gd name="connsiteY18" fmla="*/ 12869 h 154431"/>
                  <a:gd name="connsiteX19" fmla="*/ 12805 w 54114"/>
                  <a:gd name="connsiteY19" fmla="*/ 12869 h 15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114" h="154431">
                    <a:moveTo>
                      <a:pt x="27090" y="154432"/>
                    </a:moveTo>
                    <a:cubicBezTo>
                      <a:pt x="25095" y="154432"/>
                      <a:pt x="23229" y="153531"/>
                      <a:pt x="22006" y="151987"/>
                    </a:cubicBezTo>
                    <a:lnTo>
                      <a:pt x="7786" y="133841"/>
                    </a:lnTo>
                    <a:cubicBezTo>
                      <a:pt x="2766" y="127471"/>
                      <a:pt x="0" y="119556"/>
                      <a:pt x="0" y="111577"/>
                    </a:cubicBezTo>
                    <a:lnTo>
                      <a:pt x="0" y="6435"/>
                    </a:lnTo>
                    <a:cubicBezTo>
                      <a:pt x="0" y="2896"/>
                      <a:pt x="2895" y="0"/>
                      <a:pt x="6435" y="0"/>
                    </a:cubicBezTo>
                    <a:lnTo>
                      <a:pt x="47680" y="0"/>
                    </a:lnTo>
                    <a:cubicBezTo>
                      <a:pt x="51220" y="0"/>
                      <a:pt x="54115" y="2896"/>
                      <a:pt x="54115" y="6435"/>
                    </a:cubicBezTo>
                    <a:lnTo>
                      <a:pt x="54115" y="111577"/>
                    </a:lnTo>
                    <a:cubicBezTo>
                      <a:pt x="54115" y="119556"/>
                      <a:pt x="51349" y="127471"/>
                      <a:pt x="46329" y="133841"/>
                    </a:cubicBezTo>
                    <a:lnTo>
                      <a:pt x="32109" y="151987"/>
                    </a:lnTo>
                    <a:cubicBezTo>
                      <a:pt x="30886" y="153531"/>
                      <a:pt x="29020" y="154432"/>
                      <a:pt x="27025" y="154432"/>
                    </a:cubicBezTo>
                    <a:close/>
                    <a:moveTo>
                      <a:pt x="12869" y="12869"/>
                    </a:moveTo>
                    <a:lnTo>
                      <a:pt x="12869" y="111577"/>
                    </a:lnTo>
                    <a:cubicBezTo>
                      <a:pt x="12869" y="116725"/>
                      <a:pt x="14670" y="121808"/>
                      <a:pt x="17888" y="125926"/>
                    </a:cubicBezTo>
                    <a:lnTo>
                      <a:pt x="27025" y="137638"/>
                    </a:lnTo>
                    <a:lnTo>
                      <a:pt x="36163" y="125926"/>
                    </a:lnTo>
                    <a:cubicBezTo>
                      <a:pt x="39380" y="121808"/>
                      <a:pt x="41181" y="116725"/>
                      <a:pt x="41181" y="111577"/>
                    </a:cubicBezTo>
                    <a:lnTo>
                      <a:pt x="41181" y="12869"/>
                    </a:lnTo>
                    <a:lnTo>
                      <a:pt x="12805" y="12869"/>
                    </a:lnTo>
                    <a:close/>
                  </a:path>
                </a:pathLst>
              </a:custGeom>
              <a:solidFill>
                <a:srgbClr val="D9D5EB"/>
              </a:solidFill>
              <a:ln w="6433" cap="flat">
                <a:noFill/>
                <a:prstDash val="solid"/>
                <a:miter/>
              </a:ln>
            </p:spPr>
            <p:txBody>
              <a:bodyPr rtlCol="0" anchor="ctr"/>
              <a:lstStyle/>
              <a:p>
                <a:endParaRPr lang="en-AU"/>
              </a:p>
            </p:txBody>
          </p:sp>
          <p:sp>
            <p:nvSpPr>
              <p:cNvPr id="573" name="Freeform: Shape 572">
                <a:extLst>
                  <a:ext uri="{FF2B5EF4-FFF2-40B4-BE49-F238E27FC236}">
                    <a16:creationId xmlns:a16="http://schemas.microsoft.com/office/drawing/2014/main" id="{523E51F1-FD4B-B2C5-5946-E78A843E0B24}"/>
                  </a:ext>
                </a:extLst>
              </p:cNvPr>
              <p:cNvSpPr/>
              <p:nvPr/>
            </p:nvSpPr>
            <p:spPr>
              <a:xfrm>
                <a:off x="9440428" y="2502288"/>
                <a:ext cx="33910" cy="32688"/>
              </a:xfrm>
              <a:custGeom>
                <a:avLst/>
                <a:gdLst>
                  <a:gd name="connsiteX0" fmla="*/ 33911 w 33910"/>
                  <a:gd name="connsiteY0" fmla="*/ 32688 h 32688"/>
                  <a:gd name="connsiteX1" fmla="*/ 0 w 33910"/>
                  <a:gd name="connsiteY1" fmla="*/ 32688 h 32688"/>
                  <a:gd name="connsiteX2" fmla="*/ 0 w 33910"/>
                  <a:gd name="connsiteY2" fmla="*/ 16344 h 32688"/>
                  <a:gd name="connsiteX3" fmla="*/ 16988 w 33910"/>
                  <a:gd name="connsiteY3" fmla="*/ 0 h 32688"/>
                  <a:gd name="connsiteX4" fmla="*/ 33911 w 33910"/>
                  <a:gd name="connsiteY4" fmla="*/ 16344 h 32688"/>
                  <a:gd name="connsiteX5" fmla="*/ 33911 w 33910"/>
                  <a:gd name="connsiteY5" fmla="*/ 32688 h 32688"/>
                  <a:gd name="connsiteX6" fmla="*/ 6435 w 33910"/>
                  <a:gd name="connsiteY6" fmla="*/ 26253 h 32688"/>
                  <a:gd name="connsiteX7" fmla="*/ 27476 w 33910"/>
                  <a:gd name="connsiteY7" fmla="*/ 26253 h 32688"/>
                  <a:gd name="connsiteX8" fmla="*/ 27476 w 33910"/>
                  <a:gd name="connsiteY8" fmla="*/ 16344 h 32688"/>
                  <a:gd name="connsiteX9" fmla="*/ 16988 w 33910"/>
                  <a:gd name="connsiteY9" fmla="*/ 6435 h 32688"/>
                  <a:gd name="connsiteX10" fmla="*/ 6435 w 33910"/>
                  <a:gd name="connsiteY10" fmla="*/ 16344 h 32688"/>
                  <a:gd name="connsiteX11" fmla="*/ 6435 w 33910"/>
                  <a:gd name="connsiteY11" fmla="*/ 26253 h 3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10" h="32688">
                    <a:moveTo>
                      <a:pt x="33911" y="32688"/>
                    </a:moveTo>
                    <a:lnTo>
                      <a:pt x="0" y="32688"/>
                    </a:lnTo>
                    <a:lnTo>
                      <a:pt x="0" y="16344"/>
                    </a:lnTo>
                    <a:cubicBezTo>
                      <a:pt x="0" y="7336"/>
                      <a:pt x="7593" y="0"/>
                      <a:pt x="16988" y="0"/>
                    </a:cubicBezTo>
                    <a:cubicBezTo>
                      <a:pt x="26382" y="0"/>
                      <a:pt x="33911" y="7336"/>
                      <a:pt x="33911" y="16344"/>
                    </a:cubicBezTo>
                    <a:lnTo>
                      <a:pt x="33911" y="32688"/>
                    </a:lnTo>
                    <a:close/>
                    <a:moveTo>
                      <a:pt x="6435" y="26253"/>
                    </a:moveTo>
                    <a:lnTo>
                      <a:pt x="27476" y="26253"/>
                    </a:lnTo>
                    <a:lnTo>
                      <a:pt x="27476" y="16344"/>
                    </a:lnTo>
                    <a:cubicBezTo>
                      <a:pt x="27476" y="10875"/>
                      <a:pt x="22779" y="6435"/>
                      <a:pt x="16988" y="6435"/>
                    </a:cubicBezTo>
                    <a:cubicBezTo>
                      <a:pt x="11196" y="6435"/>
                      <a:pt x="6435" y="10875"/>
                      <a:pt x="6435" y="16344"/>
                    </a:cubicBezTo>
                    <a:lnTo>
                      <a:pt x="6435" y="26253"/>
                    </a:lnTo>
                    <a:close/>
                  </a:path>
                </a:pathLst>
              </a:custGeom>
              <a:solidFill>
                <a:srgbClr val="D9D5EB"/>
              </a:solidFill>
              <a:ln w="6433" cap="flat">
                <a:noFill/>
                <a:prstDash val="solid"/>
                <a:miter/>
              </a:ln>
            </p:spPr>
            <p:txBody>
              <a:bodyPr rtlCol="0" anchor="ctr"/>
              <a:lstStyle/>
              <a:p>
                <a:endParaRPr lang="en-AU"/>
              </a:p>
            </p:txBody>
          </p:sp>
          <p:sp>
            <p:nvSpPr>
              <p:cNvPr id="574" name="Freeform: Shape 573">
                <a:extLst>
                  <a:ext uri="{FF2B5EF4-FFF2-40B4-BE49-F238E27FC236}">
                    <a16:creationId xmlns:a16="http://schemas.microsoft.com/office/drawing/2014/main" id="{D99693EF-E12B-F8BF-B1B7-2F35FCDF4635}"/>
                  </a:ext>
                </a:extLst>
              </p:cNvPr>
              <p:cNvSpPr/>
              <p:nvPr/>
            </p:nvSpPr>
            <p:spPr>
              <a:xfrm>
                <a:off x="9361603" y="2673408"/>
                <a:ext cx="102224" cy="32601"/>
              </a:xfrm>
              <a:custGeom>
                <a:avLst/>
                <a:gdLst>
                  <a:gd name="connsiteX0" fmla="*/ 73420 w 102224"/>
                  <a:gd name="connsiteY0" fmla="*/ 32602 h 32601"/>
                  <a:gd name="connsiteX1" fmla="*/ 57333 w 102224"/>
                  <a:gd name="connsiteY1" fmla="*/ 23786 h 32601"/>
                  <a:gd name="connsiteX2" fmla="*/ 51092 w 102224"/>
                  <a:gd name="connsiteY2" fmla="*/ 19475 h 32601"/>
                  <a:gd name="connsiteX3" fmla="*/ 44849 w 102224"/>
                  <a:gd name="connsiteY3" fmla="*/ 23786 h 32601"/>
                  <a:gd name="connsiteX4" fmla="*/ 28763 w 102224"/>
                  <a:gd name="connsiteY4" fmla="*/ 32602 h 32601"/>
                  <a:gd name="connsiteX5" fmla="*/ 12676 w 102224"/>
                  <a:gd name="connsiteY5" fmla="*/ 23786 h 32601"/>
                  <a:gd name="connsiteX6" fmla="*/ 6435 w 102224"/>
                  <a:gd name="connsiteY6" fmla="*/ 19475 h 32601"/>
                  <a:gd name="connsiteX7" fmla="*/ 0 w 102224"/>
                  <a:gd name="connsiteY7" fmla="*/ 13040 h 32601"/>
                  <a:gd name="connsiteX8" fmla="*/ 6435 w 102224"/>
                  <a:gd name="connsiteY8" fmla="*/ 6606 h 32601"/>
                  <a:gd name="connsiteX9" fmla="*/ 22521 w 102224"/>
                  <a:gd name="connsiteY9" fmla="*/ 15421 h 32601"/>
                  <a:gd name="connsiteX10" fmla="*/ 28763 w 102224"/>
                  <a:gd name="connsiteY10" fmla="*/ 19732 h 32601"/>
                  <a:gd name="connsiteX11" fmla="*/ 35005 w 102224"/>
                  <a:gd name="connsiteY11" fmla="*/ 15421 h 32601"/>
                  <a:gd name="connsiteX12" fmla="*/ 51092 w 102224"/>
                  <a:gd name="connsiteY12" fmla="*/ 6606 h 32601"/>
                  <a:gd name="connsiteX13" fmla="*/ 67178 w 102224"/>
                  <a:gd name="connsiteY13" fmla="*/ 15421 h 32601"/>
                  <a:gd name="connsiteX14" fmla="*/ 73420 w 102224"/>
                  <a:gd name="connsiteY14" fmla="*/ 19732 h 32601"/>
                  <a:gd name="connsiteX15" fmla="*/ 90085 w 102224"/>
                  <a:gd name="connsiteY15" fmla="*/ 3453 h 32601"/>
                  <a:gd name="connsiteX16" fmla="*/ 98772 w 102224"/>
                  <a:gd name="connsiteY16" fmla="*/ 750 h 32601"/>
                  <a:gd name="connsiteX17" fmla="*/ 101475 w 102224"/>
                  <a:gd name="connsiteY17" fmla="*/ 9437 h 32601"/>
                  <a:gd name="connsiteX18" fmla="*/ 73420 w 102224"/>
                  <a:gd name="connsiteY18" fmla="*/ 32602 h 3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224" h="32601">
                    <a:moveTo>
                      <a:pt x="73420" y="32602"/>
                    </a:moveTo>
                    <a:cubicBezTo>
                      <a:pt x="64861" y="32602"/>
                      <a:pt x="60357" y="27261"/>
                      <a:pt x="57333" y="23786"/>
                    </a:cubicBezTo>
                    <a:cubicBezTo>
                      <a:pt x="54566" y="20505"/>
                      <a:pt x="53472" y="19475"/>
                      <a:pt x="51092" y="19475"/>
                    </a:cubicBezTo>
                    <a:cubicBezTo>
                      <a:pt x="48710" y="19475"/>
                      <a:pt x="47617" y="20505"/>
                      <a:pt x="44849" y="23786"/>
                    </a:cubicBezTo>
                    <a:cubicBezTo>
                      <a:pt x="41890" y="27325"/>
                      <a:pt x="37321" y="32602"/>
                      <a:pt x="28763" y="32602"/>
                    </a:cubicBezTo>
                    <a:cubicBezTo>
                      <a:pt x="20205" y="32602"/>
                      <a:pt x="15701" y="27261"/>
                      <a:pt x="12676" y="23786"/>
                    </a:cubicBezTo>
                    <a:cubicBezTo>
                      <a:pt x="9910" y="20569"/>
                      <a:pt x="8815" y="19475"/>
                      <a:pt x="6435" y="19475"/>
                    </a:cubicBezTo>
                    <a:cubicBezTo>
                      <a:pt x="2895" y="19475"/>
                      <a:pt x="0" y="16579"/>
                      <a:pt x="0" y="13040"/>
                    </a:cubicBezTo>
                    <a:cubicBezTo>
                      <a:pt x="0" y="9501"/>
                      <a:pt x="2895" y="6606"/>
                      <a:pt x="6435" y="6606"/>
                    </a:cubicBezTo>
                    <a:cubicBezTo>
                      <a:pt x="14992" y="6606"/>
                      <a:pt x="19497" y="11946"/>
                      <a:pt x="22521" y="15421"/>
                    </a:cubicBezTo>
                    <a:cubicBezTo>
                      <a:pt x="25289" y="18703"/>
                      <a:pt x="26382" y="19732"/>
                      <a:pt x="28763" y="19732"/>
                    </a:cubicBezTo>
                    <a:cubicBezTo>
                      <a:pt x="31144" y="19732"/>
                      <a:pt x="32238" y="18703"/>
                      <a:pt x="35005" y="15421"/>
                    </a:cubicBezTo>
                    <a:cubicBezTo>
                      <a:pt x="37965" y="11882"/>
                      <a:pt x="42533" y="6606"/>
                      <a:pt x="51092" y="6606"/>
                    </a:cubicBezTo>
                    <a:cubicBezTo>
                      <a:pt x="59649" y="6606"/>
                      <a:pt x="64153" y="11946"/>
                      <a:pt x="67178" y="15421"/>
                    </a:cubicBezTo>
                    <a:cubicBezTo>
                      <a:pt x="69945" y="18703"/>
                      <a:pt x="71039" y="19732"/>
                      <a:pt x="73420" y="19732"/>
                    </a:cubicBezTo>
                    <a:cubicBezTo>
                      <a:pt x="80240" y="19732"/>
                      <a:pt x="82879" y="17159"/>
                      <a:pt x="90085" y="3453"/>
                    </a:cubicBezTo>
                    <a:cubicBezTo>
                      <a:pt x="91758" y="300"/>
                      <a:pt x="95619" y="-923"/>
                      <a:pt x="98772" y="750"/>
                    </a:cubicBezTo>
                    <a:cubicBezTo>
                      <a:pt x="101925" y="2423"/>
                      <a:pt x="103148" y="6284"/>
                      <a:pt x="101475" y="9437"/>
                    </a:cubicBezTo>
                    <a:cubicBezTo>
                      <a:pt x="95233" y="21341"/>
                      <a:pt x="89378" y="32602"/>
                      <a:pt x="73420" y="32602"/>
                    </a:cubicBezTo>
                    <a:close/>
                  </a:path>
                </a:pathLst>
              </a:custGeom>
              <a:solidFill>
                <a:srgbClr val="D9D5EB"/>
              </a:solidFill>
              <a:ln w="6433" cap="flat">
                <a:noFill/>
                <a:prstDash val="solid"/>
                <a:miter/>
              </a:ln>
            </p:spPr>
            <p:txBody>
              <a:bodyPr rtlCol="0" anchor="ctr"/>
              <a:lstStyle/>
              <a:p>
                <a:endParaRPr lang="en-AU"/>
              </a:p>
            </p:txBody>
          </p:sp>
        </p:grpSp>
        <p:grpSp>
          <p:nvGrpSpPr>
            <p:cNvPr id="575" name="Graphic 3">
              <a:extLst>
                <a:ext uri="{FF2B5EF4-FFF2-40B4-BE49-F238E27FC236}">
                  <a16:creationId xmlns:a16="http://schemas.microsoft.com/office/drawing/2014/main" id="{F031A0C8-8B88-A354-E6A1-1DB5B2E81C3C}"/>
                </a:ext>
              </a:extLst>
            </p:cNvPr>
            <p:cNvGrpSpPr/>
            <p:nvPr/>
          </p:nvGrpSpPr>
          <p:grpSpPr>
            <a:xfrm>
              <a:off x="10852385" y="4452700"/>
              <a:ext cx="205220" cy="232677"/>
              <a:chOff x="9352401" y="4389061"/>
              <a:chExt cx="205220" cy="232677"/>
            </a:xfrm>
            <a:solidFill>
              <a:srgbClr val="D9D5EB"/>
            </a:solidFill>
          </p:grpSpPr>
          <p:sp>
            <p:nvSpPr>
              <p:cNvPr id="576" name="Freeform: Shape 575">
                <a:extLst>
                  <a:ext uri="{FF2B5EF4-FFF2-40B4-BE49-F238E27FC236}">
                    <a16:creationId xmlns:a16="http://schemas.microsoft.com/office/drawing/2014/main" id="{84C8B72C-02F0-D466-AF32-896964C87867}"/>
                  </a:ext>
                </a:extLst>
              </p:cNvPr>
              <p:cNvSpPr/>
              <p:nvPr/>
            </p:nvSpPr>
            <p:spPr>
              <a:xfrm>
                <a:off x="9352465" y="4389061"/>
                <a:ext cx="205137" cy="102568"/>
              </a:xfrm>
              <a:custGeom>
                <a:avLst/>
                <a:gdLst>
                  <a:gd name="connsiteX0" fmla="*/ 205137 w 205137"/>
                  <a:gd name="connsiteY0" fmla="*/ 102569 h 102568"/>
                  <a:gd name="connsiteX1" fmla="*/ 192268 w 205137"/>
                  <a:gd name="connsiteY1" fmla="*/ 102569 h 102568"/>
                  <a:gd name="connsiteX2" fmla="*/ 102569 w 205137"/>
                  <a:gd name="connsiteY2" fmla="*/ 12869 h 102568"/>
                  <a:gd name="connsiteX3" fmla="*/ 12869 w 205137"/>
                  <a:gd name="connsiteY3" fmla="*/ 102569 h 102568"/>
                  <a:gd name="connsiteX4" fmla="*/ 0 w 205137"/>
                  <a:gd name="connsiteY4" fmla="*/ 102569 h 102568"/>
                  <a:gd name="connsiteX5" fmla="*/ 102569 w 205137"/>
                  <a:gd name="connsiteY5" fmla="*/ 0 h 102568"/>
                  <a:gd name="connsiteX6" fmla="*/ 205137 w 205137"/>
                  <a:gd name="connsiteY6" fmla="*/ 102569 h 1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7" h="102568">
                    <a:moveTo>
                      <a:pt x="205137" y="102569"/>
                    </a:moveTo>
                    <a:lnTo>
                      <a:pt x="192268" y="102569"/>
                    </a:lnTo>
                    <a:cubicBezTo>
                      <a:pt x="192268" y="53086"/>
                      <a:pt x="151987" y="12869"/>
                      <a:pt x="102569" y="12869"/>
                    </a:cubicBezTo>
                    <a:cubicBezTo>
                      <a:pt x="53150" y="12869"/>
                      <a:pt x="12869" y="53150"/>
                      <a:pt x="12869" y="102569"/>
                    </a:cubicBezTo>
                    <a:lnTo>
                      <a:pt x="0" y="102569"/>
                    </a:lnTo>
                    <a:cubicBezTo>
                      <a:pt x="0" y="46008"/>
                      <a:pt x="46008" y="0"/>
                      <a:pt x="102569" y="0"/>
                    </a:cubicBezTo>
                    <a:cubicBezTo>
                      <a:pt x="159130" y="0"/>
                      <a:pt x="205137" y="46008"/>
                      <a:pt x="205137" y="102569"/>
                    </a:cubicBezTo>
                    <a:close/>
                  </a:path>
                </a:pathLst>
              </a:custGeom>
              <a:solidFill>
                <a:srgbClr val="D9D5EB"/>
              </a:solidFill>
              <a:ln w="6433" cap="flat">
                <a:noFill/>
                <a:prstDash val="solid"/>
                <a:miter/>
              </a:ln>
            </p:spPr>
            <p:txBody>
              <a:bodyPr rtlCol="0" anchor="ctr"/>
              <a:lstStyle/>
              <a:p>
                <a:endParaRPr lang="en-AU"/>
              </a:p>
            </p:txBody>
          </p:sp>
          <p:sp>
            <p:nvSpPr>
              <p:cNvPr id="577" name="Freeform: Shape 576">
                <a:extLst>
                  <a:ext uri="{FF2B5EF4-FFF2-40B4-BE49-F238E27FC236}">
                    <a16:creationId xmlns:a16="http://schemas.microsoft.com/office/drawing/2014/main" id="{D0D94B4B-9904-62E3-F4EA-1223B6C3A6AD}"/>
                  </a:ext>
                </a:extLst>
              </p:cNvPr>
              <p:cNvSpPr/>
              <p:nvPr/>
            </p:nvSpPr>
            <p:spPr>
              <a:xfrm>
                <a:off x="9414303" y="4553917"/>
                <a:ext cx="81526" cy="67821"/>
              </a:xfrm>
              <a:custGeom>
                <a:avLst/>
                <a:gdLst>
                  <a:gd name="connsiteX0" fmla="*/ 75092 w 81526"/>
                  <a:gd name="connsiteY0" fmla="*/ 67821 h 67821"/>
                  <a:gd name="connsiteX1" fmla="*/ 6435 w 81526"/>
                  <a:gd name="connsiteY1" fmla="*/ 67821 h 67821"/>
                  <a:gd name="connsiteX2" fmla="*/ 0 w 81526"/>
                  <a:gd name="connsiteY2" fmla="*/ 61387 h 67821"/>
                  <a:gd name="connsiteX3" fmla="*/ 0 w 81526"/>
                  <a:gd name="connsiteY3" fmla="*/ 6435 h 67821"/>
                  <a:gd name="connsiteX4" fmla="*/ 6435 w 81526"/>
                  <a:gd name="connsiteY4" fmla="*/ 0 h 67821"/>
                  <a:gd name="connsiteX5" fmla="*/ 75092 w 81526"/>
                  <a:gd name="connsiteY5" fmla="*/ 0 h 67821"/>
                  <a:gd name="connsiteX6" fmla="*/ 81527 w 81526"/>
                  <a:gd name="connsiteY6" fmla="*/ 6435 h 67821"/>
                  <a:gd name="connsiteX7" fmla="*/ 81527 w 81526"/>
                  <a:gd name="connsiteY7" fmla="*/ 61387 h 67821"/>
                  <a:gd name="connsiteX8" fmla="*/ 75092 w 81526"/>
                  <a:gd name="connsiteY8" fmla="*/ 67821 h 67821"/>
                  <a:gd name="connsiteX9" fmla="*/ 12805 w 81526"/>
                  <a:gd name="connsiteY9" fmla="*/ 54952 h 67821"/>
                  <a:gd name="connsiteX10" fmla="*/ 68593 w 81526"/>
                  <a:gd name="connsiteY10" fmla="*/ 54952 h 67821"/>
                  <a:gd name="connsiteX11" fmla="*/ 68593 w 81526"/>
                  <a:gd name="connsiteY11" fmla="*/ 12869 h 67821"/>
                  <a:gd name="connsiteX12" fmla="*/ 12805 w 81526"/>
                  <a:gd name="connsiteY12" fmla="*/ 12869 h 67821"/>
                  <a:gd name="connsiteX13" fmla="*/ 12805 w 81526"/>
                  <a:gd name="connsiteY13" fmla="*/ 54952 h 6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526" h="67821">
                    <a:moveTo>
                      <a:pt x="75092" y="67821"/>
                    </a:moveTo>
                    <a:lnTo>
                      <a:pt x="6435" y="67821"/>
                    </a:lnTo>
                    <a:cubicBezTo>
                      <a:pt x="2895" y="67821"/>
                      <a:pt x="0" y="64926"/>
                      <a:pt x="0" y="61387"/>
                    </a:cubicBezTo>
                    <a:lnTo>
                      <a:pt x="0" y="6435"/>
                    </a:lnTo>
                    <a:cubicBezTo>
                      <a:pt x="0" y="2896"/>
                      <a:pt x="2895" y="0"/>
                      <a:pt x="6435" y="0"/>
                    </a:cubicBezTo>
                    <a:lnTo>
                      <a:pt x="75092" y="0"/>
                    </a:lnTo>
                    <a:cubicBezTo>
                      <a:pt x="78631" y="0"/>
                      <a:pt x="81527" y="2896"/>
                      <a:pt x="81527" y="6435"/>
                    </a:cubicBezTo>
                    <a:lnTo>
                      <a:pt x="81527" y="61387"/>
                    </a:lnTo>
                    <a:cubicBezTo>
                      <a:pt x="81527" y="64926"/>
                      <a:pt x="78631" y="67821"/>
                      <a:pt x="75092" y="67821"/>
                    </a:cubicBezTo>
                    <a:close/>
                    <a:moveTo>
                      <a:pt x="12805" y="54952"/>
                    </a:moveTo>
                    <a:lnTo>
                      <a:pt x="68593" y="54952"/>
                    </a:lnTo>
                    <a:lnTo>
                      <a:pt x="68593" y="12869"/>
                    </a:lnTo>
                    <a:lnTo>
                      <a:pt x="12805" y="12869"/>
                    </a:lnTo>
                    <a:lnTo>
                      <a:pt x="12805" y="54952"/>
                    </a:lnTo>
                    <a:close/>
                  </a:path>
                </a:pathLst>
              </a:custGeom>
              <a:solidFill>
                <a:srgbClr val="D9D5EB"/>
              </a:solidFill>
              <a:ln w="6433" cap="flat">
                <a:noFill/>
                <a:prstDash val="solid"/>
                <a:miter/>
              </a:ln>
            </p:spPr>
            <p:txBody>
              <a:bodyPr rtlCol="0" anchor="ctr"/>
              <a:lstStyle/>
              <a:p>
                <a:endParaRPr lang="en-AU"/>
              </a:p>
            </p:txBody>
          </p:sp>
          <p:sp>
            <p:nvSpPr>
              <p:cNvPr id="578" name="Freeform: Shape 577">
                <a:extLst>
                  <a:ext uri="{FF2B5EF4-FFF2-40B4-BE49-F238E27FC236}">
                    <a16:creationId xmlns:a16="http://schemas.microsoft.com/office/drawing/2014/main" id="{D25B01E4-E953-70C2-F4D0-5E48907B8D64}"/>
                  </a:ext>
                </a:extLst>
              </p:cNvPr>
              <p:cNvSpPr/>
              <p:nvPr/>
            </p:nvSpPr>
            <p:spPr>
              <a:xfrm>
                <a:off x="9352492" y="4485286"/>
                <a:ext cx="81409" cy="60909"/>
              </a:xfrm>
              <a:custGeom>
                <a:avLst/>
                <a:gdLst>
                  <a:gd name="connsiteX0" fmla="*/ 75002 w 81409"/>
                  <a:gd name="connsiteY0" fmla="*/ 60910 h 60909"/>
                  <a:gd name="connsiteX1" fmla="*/ 71334 w 81409"/>
                  <a:gd name="connsiteY1" fmla="*/ 59751 h 60909"/>
                  <a:gd name="connsiteX2" fmla="*/ 2740 w 81409"/>
                  <a:gd name="connsiteY2" fmla="*/ 11684 h 60909"/>
                  <a:gd name="connsiteX3" fmla="*/ 1132 w 81409"/>
                  <a:gd name="connsiteY3" fmla="*/ 2740 h 60909"/>
                  <a:gd name="connsiteX4" fmla="*/ 10076 w 81409"/>
                  <a:gd name="connsiteY4" fmla="*/ 1132 h 60909"/>
                  <a:gd name="connsiteX5" fmla="*/ 78670 w 81409"/>
                  <a:gd name="connsiteY5" fmla="*/ 49199 h 60909"/>
                  <a:gd name="connsiteX6" fmla="*/ 80278 w 81409"/>
                  <a:gd name="connsiteY6" fmla="*/ 58143 h 60909"/>
                  <a:gd name="connsiteX7" fmla="*/ 75002 w 81409"/>
                  <a:gd name="connsiteY7" fmla="*/ 60910 h 6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09" h="60909">
                    <a:moveTo>
                      <a:pt x="75002" y="60910"/>
                    </a:moveTo>
                    <a:cubicBezTo>
                      <a:pt x="73715" y="60910"/>
                      <a:pt x="72427" y="60523"/>
                      <a:pt x="71334" y="59751"/>
                    </a:cubicBezTo>
                    <a:lnTo>
                      <a:pt x="2740" y="11684"/>
                    </a:lnTo>
                    <a:cubicBezTo>
                      <a:pt x="-155" y="9625"/>
                      <a:pt x="-863" y="5636"/>
                      <a:pt x="1132" y="2740"/>
                    </a:cubicBezTo>
                    <a:cubicBezTo>
                      <a:pt x="3190" y="-155"/>
                      <a:pt x="7180" y="-863"/>
                      <a:pt x="10076" y="1132"/>
                    </a:cubicBezTo>
                    <a:lnTo>
                      <a:pt x="78670" y="49199"/>
                    </a:lnTo>
                    <a:cubicBezTo>
                      <a:pt x="81565" y="51258"/>
                      <a:pt x="82273" y="55247"/>
                      <a:pt x="80278" y="58143"/>
                    </a:cubicBezTo>
                    <a:cubicBezTo>
                      <a:pt x="78991" y="59944"/>
                      <a:pt x="77061" y="60910"/>
                      <a:pt x="75002" y="60910"/>
                    </a:cubicBezTo>
                    <a:close/>
                  </a:path>
                </a:pathLst>
              </a:custGeom>
              <a:solidFill>
                <a:srgbClr val="D9D5EB"/>
              </a:solidFill>
              <a:ln w="6433" cap="flat">
                <a:noFill/>
                <a:prstDash val="solid"/>
                <a:miter/>
              </a:ln>
            </p:spPr>
            <p:txBody>
              <a:bodyPr rtlCol="0" anchor="ctr"/>
              <a:lstStyle/>
              <a:p>
                <a:endParaRPr lang="en-AU"/>
              </a:p>
            </p:txBody>
          </p:sp>
          <p:sp>
            <p:nvSpPr>
              <p:cNvPr id="579" name="Freeform: Shape 578">
                <a:extLst>
                  <a:ext uri="{FF2B5EF4-FFF2-40B4-BE49-F238E27FC236}">
                    <a16:creationId xmlns:a16="http://schemas.microsoft.com/office/drawing/2014/main" id="{6D4F7B09-5B7D-2F45-58B3-FDCD79C3FCDD}"/>
                  </a:ext>
                </a:extLst>
              </p:cNvPr>
              <p:cNvSpPr/>
              <p:nvPr/>
            </p:nvSpPr>
            <p:spPr>
              <a:xfrm>
                <a:off x="9475992" y="4485240"/>
                <a:ext cx="81629" cy="60955"/>
              </a:xfrm>
              <a:custGeom>
                <a:avLst/>
                <a:gdLst>
                  <a:gd name="connsiteX0" fmla="*/ 6454 w 81629"/>
                  <a:gd name="connsiteY0" fmla="*/ 60955 h 60955"/>
                  <a:gd name="connsiteX1" fmla="*/ 1177 w 81629"/>
                  <a:gd name="connsiteY1" fmla="*/ 58188 h 60955"/>
                  <a:gd name="connsiteX2" fmla="*/ 2786 w 81629"/>
                  <a:gd name="connsiteY2" fmla="*/ 49244 h 60955"/>
                  <a:gd name="connsiteX3" fmla="*/ 71508 w 81629"/>
                  <a:gd name="connsiteY3" fmla="*/ 1177 h 60955"/>
                  <a:gd name="connsiteX4" fmla="*/ 80453 w 81629"/>
                  <a:gd name="connsiteY4" fmla="*/ 2786 h 60955"/>
                  <a:gd name="connsiteX5" fmla="*/ 78844 w 81629"/>
                  <a:gd name="connsiteY5" fmla="*/ 11730 h 60955"/>
                  <a:gd name="connsiteX6" fmla="*/ 10121 w 81629"/>
                  <a:gd name="connsiteY6" fmla="*/ 59797 h 60955"/>
                  <a:gd name="connsiteX7" fmla="*/ 6454 w 81629"/>
                  <a:gd name="connsiteY7" fmla="*/ 60955 h 6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29" h="60955">
                    <a:moveTo>
                      <a:pt x="6454" y="60955"/>
                    </a:moveTo>
                    <a:cubicBezTo>
                      <a:pt x="4394" y="60955"/>
                      <a:pt x="2400" y="59990"/>
                      <a:pt x="1177" y="58188"/>
                    </a:cubicBezTo>
                    <a:cubicBezTo>
                      <a:pt x="-882" y="55293"/>
                      <a:pt x="-174" y="51239"/>
                      <a:pt x="2786" y="49244"/>
                    </a:cubicBezTo>
                    <a:lnTo>
                      <a:pt x="71508" y="1177"/>
                    </a:lnTo>
                    <a:cubicBezTo>
                      <a:pt x="74404" y="-882"/>
                      <a:pt x="78457" y="-174"/>
                      <a:pt x="80453" y="2786"/>
                    </a:cubicBezTo>
                    <a:cubicBezTo>
                      <a:pt x="82511" y="5681"/>
                      <a:pt x="81804" y="9735"/>
                      <a:pt x="78844" y="11730"/>
                    </a:cubicBezTo>
                    <a:lnTo>
                      <a:pt x="10121" y="59797"/>
                    </a:lnTo>
                    <a:cubicBezTo>
                      <a:pt x="9028" y="60569"/>
                      <a:pt x="7741" y="60955"/>
                      <a:pt x="6454" y="60955"/>
                    </a:cubicBezTo>
                    <a:close/>
                  </a:path>
                </a:pathLst>
              </a:custGeom>
              <a:solidFill>
                <a:srgbClr val="D9D5EB"/>
              </a:solidFill>
              <a:ln w="6433" cap="flat">
                <a:noFill/>
                <a:prstDash val="solid"/>
                <a:miter/>
              </a:ln>
            </p:spPr>
            <p:txBody>
              <a:bodyPr rtlCol="0" anchor="ctr"/>
              <a:lstStyle/>
              <a:p>
                <a:endParaRPr lang="en-AU"/>
              </a:p>
            </p:txBody>
          </p:sp>
          <p:sp>
            <p:nvSpPr>
              <p:cNvPr id="580" name="Freeform: Shape 579">
                <a:extLst>
                  <a:ext uri="{FF2B5EF4-FFF2-40B4-BE49-F238E27FC236}">
                    <a16:creationId xmlns:a16="http://schemas.microsoft.com/office/drawing/2014/main" id="{5F25A90A-82DC-7DAF-0571-F4CBBB7F6CBE}"/>
                  </a:ext>
                </a:extLst>
              </p:cNvPr>
              <p:cNvSpPr/>
              <p:nvPr/>
            </p:nvSpPr>
            <p:spPr>
              <a:xfrm>
                <a:off x="9448535" y="4492080"/>
                <a:ext cx="12869" cy="74706"/>
              </a:xfrm>
              <a:custGeom>
                <a:avLst/>
                <a:gdLst>
                  <a:gd name="connsiteX0" fmla="*/ 6435 w 12869"/>
                  <a:gd name="connsiteY0" fmla="*/ 74707 h 74706"/>
                  <a:gd name="connsiteX1" fmla="*/ 0 w 12869"/>
                  <a:gd name="connsiteY1" fmla="*/ 68272 h 74706"/>
                  <a:gd name="connsiteX2" fmla="*/ 0 w 12869"/>
                  <a:gd name="connsiteY2" fmla="*/ 6435 h 74706"/>
                  <a:gd name="connsiteX3" fmla="*/ 6435 w 12869"/>
                  <a:gd name="connsiteY3" fmla="*/ 0 h 74706"/>
                  <a:gd name="connsiteX4" fmla="*/ 12869 w 12869"/>
                  <a:gd name="connsiteY4" fmla="*/ 6435 h 74706"/>
                  <a:gd name="connsiteX5" fmla="*/ 12869 w 12869"/>
                  <a:gd name="connsiteY5" fmla="*/ 68272 h 74706"/>
                  <a:gd name="connsiteX6" fmla="*/ 6435 w 12869"/>
                  <a:gd name="connsiteY6" fmla="*/ 74707 h 7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9" h="74706">
                    <a:moveTo>
                      <a:pt x="6435" y="74707"/>
                    </a:moveTo>
                    <a:cubicBezTo>
                      <a:pt x="2895" y="74707"/>
                      <a:pt x="0" y="71811"/>
                      <a:pt x="0" y="68272"/>
                    </a:cubicBezTo>
                    <a:lnTo>
                      <a:pt x="0" y="6435"/>
                    </a:lnTo>
                    <a:cubicBezTo>
                      <a:pt x="0" y="2896"/>
                      <a:pt x="2895" y="0"/>
                      <a:pt x="6435" y="0"/>
                    </a:cubicBezTo>
                    <a:cubicBezTo>
                      <a:pt x="9974" y="0"/>
                      <a:pt x="12869" y="2896"/>
                      <a:pt x="12869" y="6435"/>
                    </a:cubicBezTo>
                    <a:lnTo>
                      <a:pt x="12869" y="68272"/>
                    </a:lnTo>
                    <a:cubicBezTo>
                      <a:pt x="12869" y="71811"/>
                      <a:pt x="9974" y="74707"/>
                      <a:pt x="6435" y="74707"/>
                    </a:cubicBezTo>
                    <a:close/>
                  </a:path>
                </a:pathLst>
              </a:custGeom>
              <a:solidFill>
                <a:srgbClr val="D9D5EB"/>
              </a:solidFill>
              <a:ln w="6433" cap="flat">
                <a:noFill/>
                <a:prstDash val="solid"/>
                <a:miter/>
              </a:ln>
            </p:spPr>
            <p:txBody>
              <a:bodyPr rtlCol="0" anchor="ctr"/>
              <a:lstStyle/>
              <a:p>
                <a:endParaRPr lang="en-AU"/>
              </a:p>
            </p:txBody>
          </p:sp>
          <p:sp>
            <p:nvSpPr>
              <p:cNvPr id="581" name="Freeform: Shape 580">
                <a:extLst>
                  <a:ext uri="{FF2B5EF4-FFF2-40B4-BE49-F238E27FC236}">
                    <a16:creationId xmlns:a16="http://schemas.microsoft.com/office/drawing/2014/main" id="{F18F32AC-9682-7EF2-D289-C0822CC86F1A}"/>
                  </a:ext>
                </a:extLst>
              </p:cNvPr>
              <p:cNvSpPr/>
              <p:nvPr/>
            </p:nvSpPr>
            <p:spPr>
              <a:xfrm>
                <a:off x="9352401" y="4485195"/>
                <a:ext cx="205201" cy="12869"/>
              </a:xfrm>
              <a:custGeom>
                <a:avLst/>
                <a:gdLst>
                  <a:gd name="connsiteX0" fmla="*/ 198767 w 205201"/>
                  <a:gd name="connsiteY0" fmla="*/ 12869 h 12869"/>
                  <a:gd name="connsiteX1" fmla="*/ 6435 w 205201"/>
                  <a:gd name="connsiteY1" fmla="*/ 12869 h 12869"/>
                  <a:gd name="connsiteX2" fmla="*/ 0 w 205201"/>
                  <a:gd name="connsiteY2" fmla="*/ 6435 h 12869"/>
                  <a:gd name="connsiteX3" fmla="*/ 6435 w 205201"/>
                  <a:gd name="connsiteY3" fmla="*/ 0 h 12869"/>
                  <a:gd name="connsiteX4" fmla="*/ 198767 w 205201"/>
                  <a:gd name="connsiteY4" fmla="*/ 0 h 12869"/>
                  <a:gd name="connsiteX5" fmla="*/ 205202 w 205201"/>
                  <a:gd name="connsiteY5" fmla="*/ 6435 h 12869"/>
                  <a:gd name="connsiteX6" fmla="*/ 198767 w 205201"/>
                  <a:gd name="connsiteY6" fmla="*/ 12869 h 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01" h="12869">
                    <a:moveTo>
                      <a:pt x="198767" y="12869"/>
                    </a:moveTo>
                    <a:lnTo>
                      <a:pt x="6435" y="12869"/>
                    </a:lnTo>
                    <a:cubicBezTo>
                      <a:pt x="2896" y="12869"/>
                      <a:pt x="0" y="9974"/>
                      <a:pt x="0" y="6435"/>
                    </a:cubicBezTo>
                    <a:cubicBezTo>
                      <a:pt x="0" y="2895"/>
                      <a:pt x="2896" y="0"/>
                      <a:pt x="6435" y="0"/>
                    </a:cubicBezTo>
                    <a:lnTo>
                      <a:pt x="198767" y="0"/>
                    </a:lnTo>
                    <a:cubicBezTo>
                      <a:pt x="202306" y="0"/>
                      <a:pt x="205202" y="2895"/>
                      <a:pt x="205202" y="6435"/>
                    </a:cubicBezTo>
                    <a:cubicBezTo>
                      <a:pt x="205202" y="9974"/>
                      <a:pt x="202306" y="12869"/>
                      <a:pt x="198767" y="12869"/>
                    </a:cubicBezTo>
                    <a:close/>
                  </a:path>
                </a:pathLst>
              </a:custGeom>
              <a:solidFill>
                <a:srgbClr val="D9D5EB"/>
              </a:solidFill>
              <a:ln w="6433" cap="flat">
                <a:noFill/>
                <a:prstDash val="solid"/>
                <a:miter/>
              </a:ln>
            </p:spPr>
            <p:txBody>
              <a:bodyPr rtlCol="0" anchor="ctr"/>
              <a:lstStyle/>
              <a:p>
                <a:endParaRPr lang="en-AU"/>
              </a:p>
            </p:txBody>
          </p:sp>
        </p:grpSp>
        <p:grpSp>
          <p:nvGrpSpPr>
            <p:cNvPr id="589" name="Graphic 3">
              <a:extLst>
                <a:ext uri="{FF2B5EF4-FFF2-40B4-BE49-F238E27FC236}">
                  <a16:creationId xmlns:a16="http://schemas.microsoft.com/office/drawing/2014/main" id="{364AD884-5141-8627-CB05-2A748E84CD89}"/>
                </a:ext>
              </a:extLst>
            </p:cNvPr>
            <p:cNvGrpSpPr/>
            <p:nvPr/>
          </p:nvGrpSpPr>
          <p:grpSpPr>
            <a:xfrm>
              <a:off x="8970954" y="2472946"/>
              <a:ext cx="205220" cy="232613"/>
              <a:chOff x="7470970" y="2409307"/>
              <a:chExt cx="205220" cy="232613"/>
            </a:xfrm>
            <a:solidFill>
              <a:srgbClr val="D9D5EB"/>
            </a:solidFill>
          </p:grpSpPr>
          <p:sp>
            <p:nvSpPr>
              <p:cNvPr id="590" name="Freeform: Shape 589">
                <a:extLst>
                  <a:ext uri="{FF2B5EF4-FFF2-40B4-BE49-F238E27FC236}">
                    <a16:creationId xmlns:a16="http://schemas.microsoft.com/office/drawing/2014/main" id="{6CF12BB2-2FD1-7708-6DBF-3E642BCDB319}"/>
                  </a:ext>
                </a:extLst>
              </p:cNvPr>
              <p:cNvSpPr/>
              <p:nvPr/>
            </p:nvSpPr>
            <p:spPr>
              <a:xfrm>
                <a:off x="7471034" y="2409307"/>
                <a:ext cx="205136" cy="102568"/>
              </a:xfrm>
              <a:custGeom>
                <a:avLst/>
                <a:gdLst>
                  <a:gd name="connsiteX0" fmla="*/ 205136 w 205136"/>
                  <a:gd name="connsiteY0" fmla="*/ 102569 h 102568"/>
                  <a:gd name="connsiteX1" fmla="*/ 192267 w 205136"/>
                  <a:gd name="connsiteY1" fmla="*/ 102569 h 102568"/>
                  <a:gd name="connsiteX2" fmla="*/ 102568 w 205136"/>
                  <a:gd name="connsiteY2" fmla="*/ 12869 h 102568"/>
                  <a:gd name="connsiteX3" fmla="*/ 12869 w 205136"/>
                  <a:gd name="connsiteY3" fmla="*/ 102569 h 102568"/>
                  <a:gd name="connsiteX4" fmla="*/ 0 w 205136"/>
                  <a:gd name="connsiteY4" fmla="*/ 102569 h 102568"/>
                  <a:gd name="connsiteX5" fmla="*/ 102568 w 205136"/>
                  <a:gd name="connsiteY5" fmla="*/ 0 h 102568"/>
                  <a:gd name="connsiteX6" fmla="*/ 205136 w 205136"/>
                  <a:gd name="connsiteY6" fmla="*/ 102569 h 1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36" h="102568">
                    <a:moveTo>
                      <a:pt x="205136" y="102569"/>
                    </a:moveTo>
                    <a:lnTo>
                      <a:pt x="192267" y="102569"/>
                    </a:lnTo>
                    <a:cubicBezTo>
                      <a:pt x="192267" y="53086"/>
                      <a:pt x="151987" y="12869"/>
                      <a:pt x="102568" y="12869"/>
                    </a:cubicBezTo>
                    <a:cubicBezTo>
                      <a:pt x="53150" y="12869"/>
                      <a:pt x="12869" y="53150"/>
                      <a:pt x="12869" y="102569"/>
                    </a:cubicBezTo>
                    <a:lnTo>
                      <a:pt x="0" y="102569"/>
                    </a:lnTo>
                    <a:cubicBezTo>
                      <a:pt x="0" y="46008"/>
                      <a:pt x="46007" y="0"/>
                      <a:pt x="102568" y="0"/>
                    </a:cubicBezTo>
                    <a:cubicBezTo>
                      <a:pt x="159129" y="0"/>
                      <a:pt x="205136" y="46008"/>
                      <a:pt x="205136" y="102569"/>
                    </a:cubicBezTo>
                    <a:close/>
                  </a:path>
                </a:pathLst>
              </a:custGeom>
              <a:solidFill>
                <a:srgbClr val="D9D5EB"/>
              </a:solidFill>
              <a:ln w="6433" cap="flat">
                <a:noFill/>
                <a:prstDash val="solid"/>
                <a:miter/>
              </a:ln>
            </p:spPr>
            <p:txBody>
              <a:bodyPr rtlCol="0" anchor="ctr"/>
              <a:lstStyle/>
              <a:p>
                <a:endParaRPr lang="en-AU"/>
              </a:p>
            </p:txBody>
          </p:sp>
          <p:sp>
            <p:nvSpPr>
              <p:cNvPr id="591" name="Freeform: Shape 590">
                <a:extLst>
                  <a:ext uri="{FF2B5EF4-FFF2-40B4-BE49-F238E27FC236}">
                    <a16:creationId xmlns:a16="http://schemas.microsoft.com/office/drawing/2014/main" id="{86E69294-0427-B911-C218-33DAA116BC7E}"/>
                  </a:ext>
                </a:extLst>
              </p:cNvPr>
              <p:cNvSpPr/>
              <p:nvPr/>
            </p:nvSpPr>
            <p:spPr>
              <a:xfrm>
                <a:off x="7532807" y="2574099"/>
                <a:ext cx="81526" cy="67821"/>
              </a:xfrm>
              <a:custGeom>
                <a:avLst/>
                <a:gdLst>
                  <a:gd name="connsiteX0" fmla="*/ 75092 w 81526"/>
                  <a:gd name="connsiteY0" fmla="*/ 67821 h 67821"/>
                  <a:gd name="connsiteX1" fmla="*/ 6435 w 81526"/>
                  <a:gd name="connsiteY1" fmla="*/ 67821 h 67821"/>
                  <a:gd name="connsiteX2" fmla="*/ 0 w 81526"/>
                  <a:gd name="connsiteY2" fmla="*/ 61387 h 67821"/>
                  <a:gd name="connsiteX3" fmla="*/ 0 w 81526"/>
                  <a:gd name="connsiteY3" fmla="*/ 6435 h 67821"/>
                  <a:gd name="connsiteX4" fmla="*/ 6435 w 81526"/>
                  <a:gd name="connsiteY4" fmla="*/ 0 h 67821"/>
                  <a:gd name="connsiteX5" fmla="*/ 75092 w 81526"/>
                  <a:gd name="connsiteY5" fmla="*/ 0 h 67821"/>
                  <a:gd name="connsiteX6" fmla="*/ 81527 w 81526"/>
                  <a:gd name="connsiteY6" fmla="*/ 6435 h 67821"/>
                  <a:gd name="connsiteX7" fmla="*/ 81527 w 81526"/>
                  <a:gd name="connsiteY7" fmla="*/ 61387 h 67821"/>
                  <a:gd name="connsiteX8" fmla="*/ 75092 w 81526"/>
                  <a:gd name="connsiteY8" fmla="*/ 67821 h 67821"/>
                  <a:gd name="connsiteX9" fmla="*/ 12869 w 81526"/>
                  <a:gd name="connsiteY9" fmla="*/ 54952 h 67821"/>
                  <a:gd name="connsiteX10" fmla="*/ 68657 w 81526"/>
                  <a:gd name="connsiteY10" fmla="*/ 54952 h 67821"/>
                  <a:gd name="connsiteX11" fmla="*/ 68657 w 81526"/>
                  <a:gd name="connsiteY11" fmla="*/ 12869 h 67821"/>
                  <a:gd name="connsiteX12" fmla="*/ 12869 w 81526"/>
                  <a:gd name="connsiteY12" fmla="*/ 12869 h 67821"/>
                  <a:gd name="connsiteX13" fmla="*/ 12869 w 81526"/>
                  <a:gd name="connsiteY13" fmla="*/ 54952 h 6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526" h="67821">
                    <a:moveTo>
                      <a:pt x="75092" y="67821"/>
                    </a:moveTo>
                    <a:lnTo>
                      <a:pt x="6435" y="67821"/>
                    </a:lnTo>
                    <a:cubicBezTo>
                      <a:pt x="2895" y="67821"/>
                      <a:pt x="0" y="64926"/>
                      <a:pt x="0" y="61387"/>
                    </a:cubicBezTo>
                    <a:lnTo>
                      <a:pt x="0" y="6435"/>
                    </a:lnTo>
                    <a:cubicBezTo>
                      <a:pt x="0" y="2896"/>
                      <a:pt x="2895" y="0"/>
                      <a:pt x="6435" y="0"/>
                    </a:cubicBezTo>
                    <a:lnTo>
                      <a:pt x="75092" y="0"/>
                    </a:lnTo>
                    <a:cubicBezTo>
                      <a:pt x="78631" y="0"/>
                      <a:pt x="81527" y="2896"/>
                      <a:pt x="81527" y="6435"/>
                    </a:cubicBezTo>
                    <a:lnTo>
                      <a:pt x="81527" y="61387"/>
                    </a:lnTo>
                    <a:cubicBezTo>
                      <a:pt x="81527" y="64926"/>
                      <a:pt x="78631" y="67821"/>
                      <a:pt x="75092" y="67821"/>
                    </a:cubicBezTo>
                    <a:close/>
                    <a:moveTo>
                      <a:pt x="12869" y="54952"/>
                    </a:moveTo>
                    <a:lnTo>
                      <a:pt x="68657" y="54952"/>
                    </a:lnTo>
                    <a:lnTo>
                      <a:pt x="68657" y="12869"/>
                    </a:lnTo>
                    <a:lnTo>
                      <a:pt x="12869" y="12869"/>
                    </a:lnTo>
                    <a:lnTo>
                      <a:pt x="12869" y="54952"/>
                    </a:lnTo>
                    <a:close/>
                  </a:path>
                </a:pathLst>
              </a:custGeom>
              <a:solidFill>
                <a:srgbClr val="D9D5EB"/>
              </a:solidFill>
              <a:ln w="6433" cap="flat">
                <a:noFill/>
                <a:prstDash val="solid"/>
                <a:miter/>
              </a:ln>
            </p:spPr>
            <p:txBody>
              <a:bodyPr rtlCol="0" anchor="ctr"/>
              <a:lstStyle/>
              <a:p>
                <a:endParaRPr lang="en-AU"/>
              </a:p>
            </p:txBody>
          </p:sp>
          <p:sp>
            <p:nvSpPr>
              <p:cNvPr id="592" name="Freeform: Shape 591">
                <a:extLst>
                  <a:ext uri="{FF2B5EF4-FFF2-40B4-BE49-F238E27FC236}">
                    <a16:creationId xmlns:a16="http://schemas.microsoft.com/office/drawing/2014/main" id="{D62E7548-61BE-5A01-6219-B09A3F39D8AB}"/>
                  </a:ext>
                </a:extLst>
              </p:cNvPr>
              <p:cNvSpPr/>
              <p:nvPr/>
            </p:nvSpPr>
            <p:spPr>
              <a:xfrm>
                <a:off x="7471060" y="2505468"/>
                <a:ext cx="81409" cy="60909"/>
              </a:xfrm>
              <a:custGeom>
                <a:avLst/>
                <a:gdLst>
                  <a:gd name="connsiteX0" fmla="*/ 75001 w 81409"/>
                  <a:gd name="connsiteY0" fmla="*/ 60910 h 60909"/>
                  <a:gd name="connsiteX1" fmla="*/ 71334 w 81409"/>
                  <a:gd name="connsiteY1" fmla="*/ 59751 h 60909"/>
                  <a:gd name="connsiteX2" fmla="*/ 2740 w 81409"/>
                  <a:gd name="connsiteY2" fmla="*/ 11684 h 60909"/>
                  <a:gd name="connsiteX3" fmla="*/ 1131 w 81409"/>
                  <a:gd name="connsiteY3" fmla="*/ 2740 h 60909"/>
                  <a:gd name="connsiteX4" fmla="*/ 10076 w 81409"/>
                  <a:gd name="connsiteY4" fmla="*/ 1132 h 60909"/>
                  <a:gd name="connsiteX5" fmla="*/ 78669 w 81409"/>
                  <a:gd name="connsiteY5" fmla="*/ 49199 h 60909"/>
                  <a:gd name="connsiteX6" fmla="*/ 80278 w 81409"/>
                  <a:gd name="connsiteY6" fmla="*/ 58143 h 60909"/>
                  <a:gd name="connsiteX7" fmla="*/ 75001 w 81409"/>
                  <a:gd name="connsiteY7" fmla="*/ 60910 h 6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09" h="60909">
                    <a:moveTo>
                      <a:pt x="75001" y="60910"/>
                    </a:moveTo>
                    <a:cubicBezTo>
                      <a:pt x="73715" y="60910"/>
                      <a:pt x="72427" y="60524"/>
                      <a:pt x="71334" y="59751"/>
                    </a:cubicBezTo>
                    <a:lnTo>
                      <a:pt x="2740" y="11684"/>
                    </a:lnTo>
                    <a:cubicBezTo>
                      <a:pt x="-155" y="9625"/>
                      <a:pt x="-863" y="5636"/>
                      <a:pt x="1131" y="2740"/>
                    </a:cubicBezTo>
                    <a:cubicBezTo>
                      <a:pt x="3191" y="-155"/>
                      <a:pt x="7180" y="-863"/>
                      <a:pt x="10076" y="1132"/>
                    </a:cubicBezTo>
                    <a:lnTo>
                      <a:pt x="78669" y="49199"/>
                    </a:lnTo>
                    <a:cubicBezTo>
                      <a:pt x="81565" y="51258"/>
                      <a:pt x="82272" y="55247"/>
                      <a:pt x="80278" y="58143"/>
                    </a:cubicBezTo>
                    <a:cubicBezTo>
                      <a:pt x="78991" y="59944"/>
                      <a:pt x="77061" y="60910"/>
                      <a:pt x="75001" y="60910"/>
                    </a:cubicBezTo>
                    <a:close/>
                  </a:path>
                </a:pathLst>
              </a:custGeom>
              <a:solidFill>
                <a:srgbClr val="D9D5EB"/>
              </a:solidFill>
              <a:ln w="6433" cap="flat">
                <a:noFill/>
                <a:prstDash val="solid"/>
                <a:miter/>
              </a:ln>
            </p:spPr>
            <p:txBody>
              <a:bodyPr rtlCol="0" anchor="ctr"/>
              <a:lstStyle/>
              <a:p>
                <a:endParaRPr lang="en-AU"/>
              </a:p>
            </p:txBody>
          </p:sp>
          <p:sp>
            <p:nvSpPr>
              <p:cNvPr id="593" name="Freeform: Shape 592">
                <a:extLst>
                  <a:ext uri="{FF2B5EF4-FFF2-40B4-BE49-F238E27FC236}">
                    <a16:creationId xmlns:a16="http://schemas.microsoft.com/office/drawing/2014/main" id="{4E67E35A-5D56-0EC9-0256-52DB7A46F642}"/>
                  </a:ext>
                </a:extLst>
              </p:cNvPr>
              <p:cNvSpPr/>
              <p:nvPr/>
            </p:nvSpPr>
            <p:spPr>
              <a:xfrm>
                <a:off x="7594560" y="2505422"/>
                <a:ext cx="81629" cy="60955"/>
              </a:xfrm>
              <a:custGeom>
                <a:avLst/>
                <a:gdLst>
                  <a:gd name="connsiteX0" fmla="*/ 6454 w 81629"/>
                  <a:gd name="connsiteY0" fmla="*/ 60955 h 60955"/>
                  <a:gd name="connsiteX1" fmla="*/ 1177 w 81629"/>
                  <a:gd name="connsiteY1" fmla="*/ 58188 h 60955"/>
                  <a:gd name="connsiteX2" fmla="*/ 2786 w 81629"/>
                  <a:gd name="connsiteY2" fmla="*/ 49244 h 60955"/>
                  <a:gd name="connsiteX3" fmla="*/ 71508 w 81629"/>
                  <a:gd name="connsiteY3" fmla="*/ 1177 h 60955"/>
                  <a:gd name="connsiteX4" fmla="*/ 80453 w 81629"/>
                  <a:gd name="connsiteY4" fmla="*/ 2786 h 60955"/>
                  <a:gd name="connsiteX5" fmla="*/ 78844 w 81629"/>
                  <a:gd name="connsiteY5" fmla="*/ 11730 h 60955"/>
                  <a:gd name="connsiteX6" fmla="*/ 10121 w 81629"/>
                  <a:gd name="connsiteY6" fmla="*/ 59797 h 60955"/>
                  <a:gd name="connsiteX7" fmla="*/ 6454 w 81629"/>
                  <a:gd name="connsiteY7" fmla="*/ 60955 h 6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29" h="60955">
                    <a:moveTo>
                      <a:pt x="6454" y="60955"/>
                    </a:moveTo>
                    <a:cubicBezTo>
                      <a:pt x="4394" y="60955"/>
                      <a:pt x="2400" y="59990"/>
                      <a:pt x="1177" y="58188"/>
                    </a:cubicBezTo>
                    <a:cubicBezTo>
                      <a:pt x="-882" y="55293"/>
                      <a:pt x="-174" y="51239"/>
                      <a:pt x="2786" y="49244"/>
                    </a:cubicBezTo>
                    <a:lnTo>
                      <a:pt x="71508" y="1177"/>
                    </a:lnTo>
                    <a:cubicBezTo>
                      <a:pt x="74404" y="-882"/>
                      <a:pt x="78457" y="-174"/>
                      <a:pt x="80453" y="2786"/>
                    </a:cubicBezTo>
                    <a:cubicBezTo>
                      <a:pt x="82511" y="5682"/>
                      <a:pt x="81804" y="9735"/>
                      <a:pt x="78844" y="11730"/>
                    </a:cubicBezTo>
                    <a:lnTo>
                      <a:pt x="10121" y="59797"/>
                    </a:lnTo>
                    <a:cubicBezTo>
                      <a:pt x="9028" y="60569"/>
                      <a:pt x="7741" y="60955"/>
                      <a:pt x="6454" y="60955"/>
                    </a:cubicBezTo>
                    <a:close/>
                  </a:path>
                </a:pathLst>
              </a:custGeom>
              <a:solidFill>
                <a:srgbClr val="D9D5EB"/>
              </a:solidFill>
              <a:ln w="6433" cap="flat">
                <a:noFill/>
                <a:prstDash val="solid"/>
                <a:miter/>
              </a:ln>
            </p:spPr>
            <p:txBody>
              <a:bodyPr rtlCol="0" anchor="ctr"/>
              <a:lstStyle/>
              <a:p>
                <a:endParaRPr lang="en-AU"/>
              </a:p>
            </p:txBody>
          </p:sp>
          <p:sp>
            <p:nvSpPr>
              <p:cNvPr id="594" name="Freeform: Shape 593">
                <a:extLst>
                  <a:ext uri="{FF2B5EF4-FFF2-40B4-BE49-F238E27FC236}">
                    <a16:creationId xmlns:a16="http://schemas.microsoft.com/office/drawing/2014/main" id="{13B37075-DAF1-7451-0C8A-AD6353BB55F8}"/>
                  </a:ext>
                </a:extLst>
              </p:cNvPr>
              <p:cNvSpPr/>
              <p:nvPr/>
            </p:nvSpPr>
            <p:spPr>
              <a:xfrm>
                <a:off x="7567103" y="2512262"/>
                <a:ext cx="12869" cy="74706"/>
              </a:xfrm>
              <a:custGeom>
                <a:avLst/>
                <a:gdLst>
                  <a:gd name="connsiteX0" fmla="*/ 6435 w 12869"/>
                  <a:gd name="connsiteY0" fmla="*/ 74706 h 74706"/>
                  <a:gd name="connsiteX1" fmla="*/ 0 w 12869"/>
                  <a:gd name="connsiteY1" fmla="*/ 68272 h 74706"/>
                  <a:gd name="connsiteX2" fmla="*/ 0 w 12869"/>
                  <a:gd name="connsiteY2" fmla="*/ 6435 h 74706"/>
                  <a:gd name="connsiteX3" fmla="*/ 6435 w 12869"/>
                  <a:gd name="connsiteY3" fmla="*/ 0 h 74706"/>
                  <a:gd name="connsiteX4" fmla="*/ 12869 w 12869"/>
                  <a:gd name="connsiteY4" fmla="*/ 6435 h 74706"/>
                  <a:gd name="connsiteX5" fmla="*/ 12869 w 12869"/>
                  <a:gd name="connsiteY5" fmla="*/ 68272 h 74706"/>
                  <a:gd name="connsiteX6" fmla="*/ 6435 w 12869"/>
                  <a:gd name="connsiteY6" fmla="*/ 74706 h 7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9" h="74706">
                    <a:moveTo>
                      <a:pt x="6435" y="74706"/>
                    </a:moveTo>
                    <a:cubicBezTo>
                      <a:pt x="2895" y="74706"/>
                      <a:pt x="0" y="71811"/>
                      <a:pt x="0" y="68272"/>
                    </a:cubicBezTo>
                    <a:lnTo>
                      <a:pt x="0" y="6435"/>
                    </a:lnTo>
                    <a:cubicBezTo>
                      <a:pt x="0" y="2896"/>
                      <a:pt x="2895" y="0"/>
                      <a:pt x="6435" y="0"/>
                    </a:cubicBezTo>
                    <a:cubicBezTo>
                      <a:pt x="9974" y="0"/>
                      <a:pt x="12869" y="2896"/>
                      <a:pt x="12869" y="6435"/>
                    </a:cubicBezTo>
                    <a:lnTo>
                      <a:pt x="12869" y="68272"/>
                    </a:lnTo>
                    <a:cubicBezTo>
                      <a:pt x="12869" y="71811"/>
                      <a:pt x="9974" y="74706"/>
                      <a:pt x="6435" y="74706"/>
                    </a:cubicBezTo>
                    <a:close/>
                  </a:path>
                </a:pathLst>
              </a:custGeom>
              <a:solidFill>
                <a:srgbClr val="D9D5EB"/>
              </a:solidFill>
              <a:ln w="6433" cap="flat">
                <a:noFill/>
                <a:prstDash val="solid"/>
                <a:miter/>
              </a:ln>
            </p:spPr>
            <p:txBody>
              <a:bodyPr rtlCol="0" anchor="ctr"/>
              <a:lstStyle/>
              <a:p>
                <a:endParaRPr lang="en-AU"/>
              </a:p>
            </p:txBody>
          </p:sp>
          <p:sp>
            <p:nvSpPr>
              <p:cNvPr id="595" name="Freeform: Shape 594">
                <a:extLst>
                  <a:ext uri="{FF2B5EF4-FFF2-40B4-BE49-F238E27FC236}">
                    <a16:creationId xmlns:a16="http://schemas.microsoft.com/office/drawing/2014/main" id="{43984718-A9E7-0CEE-7B0E-C8D79FB13209}"/>
                  </a:ext>
                </a:extLst>
              </p:cNvPr>
              <p:cNvSpPr/>
              <p:nvPr/>
            </p:nvSpPr>
            <p:spPr>
              <a:xfrm>
                <a:off x="7470970" y="2505441"/>
                <a:ext cx="205200" cy="12869"/>
              </a:xfrm>
              <a:custGeom>
                <a:avLst/>
                <a:gdLst>
                  <a:gd name="connsiteX0" fmla="*/ 198766 w 205200"/>
                  <a:gd name="connsiteY0" fmla="*/ 12869 h 12869"/>
                  <a:gd name="connsiteX1" fmla="*/ 6435 w 205200"/>
                  <a:gd name="connsiteY1" fmla="*/ 12869 h 12869"/>
                  <a:gd name="connsiteX2" fmla="*/ 0 w 205200"/>
                  <a:gd name="connsiteY2" fmla="*/ 6435 h 12869"/>
                  <a:gd name="connsiteX3" fmla="*/ 6435 w 205200"/>
                  <a:gd name="connsiteY3" fmla="*/ 0 h 12869"/>
                  <a:gd name="connsiteX4" fmla="*/ 198766 w 205200"/>
                  <a:gd name="connsiteY4" fmla="*/ 0 h 12869"/>
                  <a:gd name="connsiteX5" fmla="*/ 205201 w 205200"/>
                  <a:gd name="connsiteY5" fmla="*/ 6435 h 12869"/>
                  <a:gd name="connsiteX6" fmla="*/ 198766 w 205200"/>
                  <a:gd name="connsiteY6" fmla="*/ 12869 h 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00" h="12869">
                    <a:moveTo>
                      <a:pt x="198766" y="12869"/>
                    </a:moveTo>
                    <a:lnTo>
                      <a:pt x="6435" y="12869"/>
                    </a:lnTo>
                    <a:cubicBezTo>
                      <a:pt x="2895" y="12869"/>
                      <a:pt x="0" y="9974"/>
                      <a:pt x="0" y="6435"/>
                    </a:cubicBezTo>
                    <a:cubicBezTo>
                      <a:pt x="0" y="2896"/>
                      <a:pt x="2895" y="0"/>
                      <a:pt x="6435" y="0"/>
                    </a:cubicBezTo>
                    <a:lnTo>
                      <a:pt x="198766" y="0"/>
                    </a:lnTo>
                    <a:cubicBezTo>
                      <a:pt x="202306" y="0"/>
                      <a:pt x="205201" y="2896"/>
                      <a:pt x="205201" y="6435"/>
                    </a:cubicBezTo>
                    <a:cubicBezTo>
                      <a:pt x="205201" y="9974"/>
                      <a:pt x="202306" y="12869"/>
                      <a:pt x="198766" y="12869"/>
                    </a:cubicBezTo>
                    <a:close/>
                  </a:path>
                </a:pathLst>
              </a:custGeom>
              <a:solidFill>
                <a:srgbClr val="D9D5EB"/>
              </a:solidFill>
              <a:ln w="6433" cap="flat">
                <a:noFill/>
                <a:prstDash val="solid"/>
                <a:miter/>
              </a:ln>
            </p:spPr>
            <p:txBody>
              <a:bodyPr rtlCol="0" anchor="ctr"/>
              <a:lstStyle/>
              <a:p>
                <a:endParaRPr lang="en-AU"/>
              </a:p>
            </p:txBody>
          </p:sp>
        </p:grpSp>
        <p:sp>
          <p:nvSpPr>
            <p:cNvPr id="611" name="Freeform: Shape 610">
              <a:extLst>
                <a:ext uri="{FF2B5EF4-FFF2-40B4-BE49-F238E27FC236}">
                  <a16:creationId xmlns:a16="http://schemas.microsoft.com/office/drawing/2014/main" id="{908C12F3-C764-D750-EDAD-5A964C6D79A4}"/>
                </a:ext>
              </a:extLst>
            </p:cNvPr>
            <p:cNvSpPr/>
            <p:nvPr/>
          </p:nvSpPr>
          <p:spPr>
            <a:xfrm>
              <a:off x="9218366" y="2913271"/>
              <a:ext cx="78033" cy="60164"/>
            </a:xfrm>
            <a:custGeom>
              <a:avLst/>
              <a:gdLst>
                <a:gd name="connsiteX0" fmla="*/ 8108 w 78033"/>
                <a:gd name="connsiteY0" fmla="*/ 21427 h 60164"/>
                <a:gd name="connsiteX1" fmla="*/ 0 w 78033"/>
                <a:gd name="connsiteY1" fmla="*/ 32302 h 60164"/>
                <a:gd name="connsiteX2" fmla="*/ 24967 w 78033"/>
                <a:gd name="connsiteY2" fmla="*/ 39187 h 60164"/>
                <a:gd name="connsiteX3" fmla="*/ 32560 w 78033"/>
                <a:gd name="connsiteY3" fmla="*/ 60164 h 60164"/>
                <a:gd name="connsiteX4" fmla="*/ 39316 w 78033"/>
                <a:gd name="connsiteY4" fmla="*/ 52957 h 60164"/>
                <a:gd name="connsiteX5" fmla="*/ 38479 w 78033"/>
                <a:gd name="connsiteY5" fmla="*/ 38479 h 60164"/>
                <a:gd name="connsiteX6" fmla="*/ 77988 w 78033"/>
                <a:gd name="connsiteY6" fmla="*/ 7915 h 60164"/>
                <a:gd name="connsiteX7" fmla="*/ 77345 w 78033"/>
                <a:gd name="connsiteY7" fmla="*/ 2252 h 60164"/>
                <a:gd name="connsiteX8" fmla="*/ 60615 w 78033"/>
                <a:gd name="connsiteY8" fmla="*/ 0 h 60164"/>
                <a:gd name="connsiteX9" fmla="*/ 8172 w 78033"/>
                <a:gd name="connsiteY9" fmla="*/ 21427 h 6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33" h="60164">
                  <a:moveTo>
                    <a:pt x="8108" y="21427"/>
                  </a:moveTo>
                  <a:cubicBezTo>
                    <a:pt x="5212" y="24709"/>
                    <a:pt x="2510" y="28312"/>
                    <a:pt x="0" y="32302"/>
                  </a:cubicBezTo>
                  <a:cubicBezTo>
                    <a:pt x="7593" y="36034"/>
                    <a:pt x="16988" y="38737"/>
                    <a:pt x="24967" y="39187"/>
                  </a:cubicBezTo>
                  <a:cubicBezTo>
                    <a:pt x="25739" y="51735"/>
                    <a:pt x="24516" y="60164"/>
                    <a:pt x="32560" y="60164"/>
                  </a:cubicBezTo>
                  <a:cubicBezTo>
                    <a:pt x="36485" y="60164"/>
                    <a:pt x="39573" y="56818"/>
                    <a:pt x="39316" y="52957"/>
                  </a:cubicBezTo>
                  <a:cubicBezTo>
                    <a:pt x="38994" y="48131"/>
                    <a:pt x="38737" y="43498"/>
                    <a:pt x="38479" y="38479"/>
                  </a:cubicBezTo>
                  <a:cubicBezTo>
                    <a:pt x="60679" y="34747"/>
                    <a:pt x="77023" y="19433"/>
                    <a:pt x="77988" y="7915"/>
                  </a:cubicBezTo>
                  <a:cubicBezTo>
                    <a:pt x="78117" y="6242"/>
                    <a:pt x="77988" y="4311"/>
                    <a:pt x="77345" y="2252"/>
                  </a:cubicBezTo>
                  <a:cubicBezTo>
                    <a:pt x="72132" y="901"/>
                    <a:pt x="66534" y="193"/>
                    <a:pt x="60615" y="0"/>
                  </a:cubicBezTo>
                  <a:cubicBezTo>
                    <a:pt x="76186" y="11389"/>
                    <a:pt x="37386" y="35455"/>
                    <a:pt x="8172" y="21427"/>
                  </a:cubicBezTo>
                  <a:close/>
                </a:path>
              </a:pathLst>
            </a:custGeom>
            <a:solidFill>
              <a:srgbClr val="D9D5EB"/>
            </a:solidFill>
            <a:ln w="6433" cap="flat">
              <a:noFill/>
              <a:prstDash val="solid"/>
              <a:miter/>
            </a:ln>
          </p:spPr>
          <p:txBody>
            <a:bodyPr rtlCol="0" anchor="ctr"/>
            <a:lstStyle/>
            <a:p>
              <a:endParaRPr lang="en-AU"/>
            </a:p>
          </p:txBody>
        </p:sp>
        <p:sp>
          <p:nvSpPr>
            <p:cNvPr id="612" name="Freeform: Shape 611">
              <a:extLst>
                <a:ext uri="{FF2B5EF4-FFF2-40B4-BE49-F238E27FC236}">
                  <a16:creationId xmlns:a16="http://schemas.microsoft.com/office/drawing/2014/main" id="{DD493E43-69AB-3A14-7A5F-C896C7DD5116}"/>
                </a:ext>
              </a:extLst>
            </p:cNvPr>
            <p:cNvSpPr/>
            <p:nvPr/>
          </p:nvSpPr>
          <p:spPr>
            <a:xfrm>
              <a:off x="9297916" y="2923880"/>
              <a:ext cx="48371" cy="49434"/>
            </a:xfrm>
            <a:custGeom>
              <a:avLst/>
              <a:gdLst>
                <a:gd name="connsiteX0" fmla="*/ 2042 w 48371"/>
                <a:gd name="connsiteY0" fmla="*/ 11526 h 49434"/>
                <a:gd name="connsiteX1" fmla="*/ 38912 w 48371"/>
                <a:gd name="connsiteY1" fmla="*/ 28256 h 49434"/>
                <a:gd name="connsiteX2" fmla="*/ 46440 w 48371"/>
                <a:gd name="connsiteY2" fmla="*/ 49426 h 49434"/>
                <a:gd name="connsiteX3" fmla="*/ 48371 w 48371"/>
                <a:gd name="connsiteY3" fmla="*/ 48976 h 49434"/>
                <a:gd name="connsiteX4" fmla="*/ 29968 w 48371"/>
                <a:gd name="connsiteY4" fmla="*/ 12941 h 49434"/>
                <a:gd name="connsiteX5" fmla="*/ 11694 w 48371"/>
                <a:gd name="connsiteY5" fmla="*/ 2131 h 49434"/>
                <a:gd name="connsiteX6" fmla="*/ 1977 w 48371"/>
                <a:gd name="connsiteY6" fmla="*/ 11526 h 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71" h="49434">
                  <a:moveTo>
                    <a:pt x="2042" y="11526"/>
                  </a:moveTo>
                  <a:cubicBezTo>
                    <a:pt x="10857" y="20599"/>
                    <a:pt x="23533" y="27033"/>
                    <a:pt x="38912" y="28256"/>
                  </a:cubicBezTo>
                  <a:cubicBezTo>
                    <a:pt x="39362" y="40868"/>
                    <a:pt x="37947" y="49748"/>
                    <a:pt x="46440" y="49426"/>
                  </a:cubicBezTo>
                  <a:cubicBezTo>
                    <a:pt x="47148" y="49426"/>
                    <a:pt x="47728" y="49169"/>
                    <a:pt x="48371" y="48976"/>
                  </a:cubicBezTo>
                  <a:cubicBezTo>
                    <a:pt x="43352" y="34047"/>
                    <a:pt x="37304" y="22143"/>
                    <a:pt x="29968" y="12941"/>
                  </a:cubicBezTo>
                  <a:cubicBezTo>
                    <a:pt x="23340" y="11011"/>
                    <a:pt x="17034" y="7536"/>
                    <a:pt x="11694" y="2131"/>
                  </a:cubicBezTo>
                  <a:cubicBezTo>
                    <a:pt x="5516" y="-4239"/>
                    <a:pt x="-4200" y="5091"/>
                    <a:pt x="1977" y="11526"/>
                  </a:cubicBezTo>
                  <a:close/>
                </a:path>
              </a:pathLst>
            </a:custGeom>
            <a:solidFill>
              <a:srgbClr val="D9D5EB"/>
            </a:solidFill>
            <a:ln w="6433" cap="flat">
              <a:noFill/>
              <a:prstDash val="solid"/>
              <a:miter/>
            </a:ln>
          </p:spPr>
          <p:txBody>
            <a:bodyPr rtlCol="0" anchor="ctr"/>
            <a:lstStyle/>
            <a:p>
              <a:endParaRPr lang="en-AU"/>
            </a:p>
          </p:txBody>
        </p:sp>
        <p:sp>
          <p:nvSpPr>
            <p:cNvPr id="613" name="Freeform: Shape 612">
              <a:extLst>
                <a:ext uri="{FF2B5EF4-FFF2-40B4-BE49-F238E27FC236}">
                  <a16:creationId xmlns:a16="http://schemas.microsoft.com/office/drawing/2014/main" id="{543CCB55-4158-837B-1293-00897999BB80}"/>
                </a:ext>
              </a:extLst>
            </p:cNvPr>
            <p:cNvSpPr/>
            <p:nvPr/>
          </p:nvSpPr>
          <p:spPr>
            <a:xfrm>
              <a:off x="9203949" y="3090736"/>
              <a:ext cx="92452" cy="152761"/>
            </a:xfrm>
            <a:custGeom>
              <a:avLst/>
              <a:gdLst>
                <a:gd name="connsiteX0" fmla="*/ 11522 w 92452"/>
                <a:gd name="connsiteY0" fmla="*/ 106368 h 152761"/>
                <a:gd name="connsiteX1" fmla="*/ 1998 w 92452"/>
                <a:gd name="connsiteY1" fmla="*/ 106432 h 152761"/>
                <a:gd name="connsiteX2" fmla="*/ 39384 w 92452"/>
                <a:gd name="connsiteY2" fmla="*/ 131784 h 152761"/>
                <a:gd name="connsiteX3" fmla="*/ 46977 w 92452"/>
                <a:gd name="connsiteY3" fmla="*/ 152761 h 152761"/>
                <a:gd name="connsiteX4" fmla="*/ 53733 w 92452"/>
                <a:gd name="connsiteY4" fmla="*/ 145555 h 152761"/>
                <a:gd name="connsiteX5" fmla="*/ 52896 w 92452"/>
                <a:gd name="connsiteY5" fmla="*/ 131077 h 152761"/>
                <a:gd name="connsiteX6" fmla="*/ 92405 w 92452"/>
                <a:gd name="connsiteY6" fmla="*/ 100512 h 152761"/>
                <a:gd name="connsiteX7" fmla="*/ 58045 w 92452"/>
                <a:gd name="connsiteY7" fmla="*/ 74066 h 152761"/>
                <a:gd name="connsiteX8" fmla="*/ 36424 w 92452"/>
                <a:gd name="connsiteY8" fmla="*/ 72972 h 152761"/>
                <a:gd name="connsiteX9" fmla="*/ 20080 w 92452"/>
                <a:gd name="connsiteY9" fmla="*/ 56628 h 152761"/>
                <a:gd name="connsiteX10" fmla="*/ 59910 w 92452"/>
                <a:gd name="connsiteY10" fmla="*/ 39897 h 152761"/>
                <a:gd name="connsiteX11" fmla="*/ 70142 w 92452"/>
                <a:gd name="connsiteY11" fmla="*/ 34106 h 152761"/>
                <a:gd name="connsiteX12" fmla="*/ 70142 w 92452"/>
                <a:gd name="connsiteY12" fmla="*/ 29988 h 152761"/>
                <a:gd name="connsiteX13" fmla="*/ 49358 w 92452"/>
                <a:gd name="connsiteY13" fmla="*/ 23360 h 152761"/>
                <a:gd name="connsiteX14" fmla="*/ 40799 w 92452"/>
                <a:gd name="connsiteY14" fmla="*/ 67 h 152761"/>
                <a:gd name="connsiteX15" fmla="*/ 34943 w 92452"/>
                <a:gd name="connsiteY15" fmla="*/ 7595 h 152761"/>
                <a:gd name="connsiteX16" fmla="*/ 35844 w 92452"/>
                <a:gd name="connsiteY16" fmla="*/ 24197 h 152761"/>
                <a:gd name="connsiteX17" fmla="*/ 35266 w 92452"/>
                <a:gd name="connsiteY17" fmla="*/ 86420 h 152761"/>
                <a:gd name="connsiteX18" fmla="*/ 56886 w 92452"/>
                <a:gd name="connsiteY18" fmla="*/ 87514 h 152761"/>
                <a:gd name="connsiteX19" fmla="*/ 11586 w 92452"/>
                <a:gd name="connsiteY19" fmla="*/ 106303 h 1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2" h="152761">
                  <a:moveTo>
                    <a:pt x="11522" y="106368"/>
                  </a:moveTo>
                  <a:cubicBezTo>
                    <a:pt x="8884" y="103729"/>
                    <a:pt x="4572" y="103794"/>
                    <a:pt x="1998" y="106432"/>
                  </a:cubicBezTo>
                  <a:cubicBezTo>
                    <a:pt x="-7718" y="116341"/>
                    <a:pt x="20144" y="130755"/>
                    <a:pt x="39384" y="131784"/>
                  </a:cubicBezTo>
                  <a:cubicBezTo>
                    <a:pt x="40156" y="144332"/>
                    <a:pt x="38934" y="152761"/>
                    <a:pt x="46977" y="152761"/>
                  </a:cubicBezTo>
                  <a:cubicBezTo>
                    <a:pt x="50902" y="152761"/>
                    <a:pt x="53991" y="149416"/>
                    <a:pt x="53733" y="145555"/>
                  </a:cubicBezTo>
                  <a:cubicBezTo>
                    <a:pt x="53412" y="140729"/>
                    <a:pt x="53154" y="136096"/>
                    <a:pt x="52896" y="131077"/>
                  </a:cubicBezTo>
                  <a:cubicBezTo>
                    <a:pt x="75097" y="127345"/>
                    <a:pt x="91440" y="112030"/>
                    <a:pt x="92405" y="100512"/>
                  </a:cubicBezTo>
                  <a:cubicBezTo>
                    <a:pt x="93178" y="91504"/>
                    <a:pt x="84555" y="76318"/>
                    <a:pt x="58045" y="74066"/>
                  </a:cubicBezTo>
                  <a:cubicBezTo>
                    <a:pt x="50902" y="73486"/>
                    <a:pt x="42730" y="73551"/>
                    <a:pt x="36424" y="72972"/>
                  </a:cubicBezTo>
                  <a:cubicBezTo>
                    <a:pt x="18986" y="71492"/>
                    <a:pt x="20015" y="57207"/>
                    <a:pt x="20080" y="56628"/>
                  </a:cubicBezTo>
                  <a:cubicBezTo>
                    <a:pt x="21817" y="36101"/>
                    <a:pt x="46269" y="33141"/>
                    <a:pt x="59910" y="39897"/>
                  </a:cubicBezTo>
                  <a:cubicBezTo>
                    <a:pt x="64350" y="42600"/>
                    <a:pt x="70142" y="39383"/>
                    <a:pt x="70142" y="34106"/>
                  </a:cubicBezTo>
                  <a:lnTo>
                    <a:pt x="70142" y="29988"/>
                  </a:lnTo>
                  <a:cubicBezTo>
                    <a:pt x="63385" y="26513"/>
                    <a:pt x="58559" y="24133"/>
                    <a:pt x="49358" y="23360"/>
                  </a:cubicBezTo>
                  <a:cubicBezTo>
                    <a:pt x="49229" y="10041"/>
                    <a:pt x="49550" y="-963"/>
                    <a:pt x="40799" y="67"/>
                  </a:cubicBezTo>
                  <a:cubicBezTo>
                    <a:pt x="37067" y="517"/>
                    <a:pt x="34493" y="3928"/>
                    <a:pt x="34943" y="7595"/>
                  </a:cubicBezTo>
                  <a:cubicBezTo>
                    <a:pt x="35780" y="14352"/>
                    <a:pt x="35780" y="17505"/>
                    <a:pt x="35844" y="24197"/>
                  </a:cubicBezTo>
                  <a:cubicBezTo>
                    <a:pt x="-2506" y="31983"/>
                    <a:pt x="-3665" y="83074"/>
                    <a:pt x="35266" y="86420"/>
                  </a:cubicBezTo>
                  <a:cubicBezTo>
                    <a:pt x="42344" y="86999"/>
                    <a:pt x="50194" y="86935"/>
                    <a:pt x="56886" y="87514"/>
                  </a:cubicBezTo>
                  <a:cubicBezTo>
                    <a:pt x="113254" y="92340"/>
                    <a:pt x="46012" y="140085"/>
                    <a:pt x="11586" y="106303"/>
                  </a:cubicBezTo>
                  <a:close/>
                </a:path>
              </a:pathLst>
            </a:custGeom>
            <a:solidFill>
              <a:srgbClr val="D9D5EB"/>
            </a:solidFill>
            <a:ln w="6433" cap="flat">
              <a:noFill/>
              <a:prstDash val="solid"/>
              <a:miter/>
            </a:ln>
          </p:spPr>
          <p:txBody>
            <a:bodyPr rtlCol="0" anchor="ctr"/>
            <a:lstStyle/>
            <a:p>
              <a:endParaRPr lang="en-AU"/>
            </a:p>
          </p:txBody>
        </p:sp>
        <p:sp>
          <p:nvSpPr>
            <p:cNvPr id="614" name="Freeform: Shape 613">
              <a:extLst>
                <a:ext uri="{FF2B5EF4-FFF2-40B4-BE49-F238E27FC236}">
                  <a16:creationId xmlns:a16="http://schemas.microsoft.com/office/drawing/2014/main" id="{833ECC3C-8DCC-40C8-C9C1-DBD1E3E60B62}"/>
                </a:ext>
              </a:extLst>
            </p:cNvPr>
            <p:cNvSpPr/>
            <p:nvPr/>
          </p:nvSpPr>
          <p:spPr>
            <a:xfrm>
              <a:off x="9297916" y="3194072"/>
              <a:ext cx="73659" cy="49434"/>
            </a:xfrm>
            <a:custGeom>
              <a:avLst/>
              <a:gdLst>
                <a:gd name="connsiteX0" fmla="*/ 2042 w 73659"/>
                <a:gd name="connsiteY0" fmla="*/ 11526 h 49434"/>
                <a:gd name="connsiteX1" fmla="*/ 38912 w 73659"/>
                <a:gd name="connsiteY1" fmla="*/ 28256 h 49434"/>
                <a:gd name="connsiteX2" fmla="*/ 46440 w 73659"/>
                <a:gd name="connsiteY2" fmla="*/ 49426 h 49434"/>
                <a:gd name="connsiteX3" fmla="*/ 52875 w 73659"/>
                <a:gd name="connsiteY3" fmla="*/ 42412 h 49434"/>
                <a:gd name="connsiteX4" fmla="*/ 52361 w 73659"/>
                <a:gd name="connsiteY4" fmla="*/ 27870 h 49434"/>
                <a:gd name="connsiteX5" fmla="*/ 73660 w 73659"/>
                <a:gd name="connsiteY5" fmla="*/ 20663 h 49434"/>
                <a:gd name="connsiteX6" fmla="*/ 73144 w 73659"/>
                <a:gd name="connsiteY6" fmla="*/ 4898 h 49434"/>
                <a:gd name="connsiteX7" fmla="*/ 11694 w 73659"/>
                <a:gd name="connsiteY7" fmla="*/ 2131 h 49434"/>
                <a:gd name="connsiteX8" fmla="*/ 1977 w 73659"/>
                <a:gd name="connsiteY8" fmla="*/ 11526 h 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9" h="49434">
                  <a:moveTo>
                    <a:pt x="2042" y="11526"/>
                  </a:moveTo>
                  <a:cubicBezTo>
                    <a:pt x="10857" y="20599"/>
                    <a:pt x="23533" y="27033"/>
                    <a:pt x="38912" y="28256"/>
                  </a:cubicBezTo>
                  <a:cubicBezTo>
                    <a:pt x="39362" y="40868"/>
                    <a:pt x="37947" y="49748"/>
                    <a:pt x="46440" y="49426"/>
                  </a:cubicBezTo>
                  <a:cubicBezTo>
                    <a:pt x="50173" y="49297"/>
                    <a:pt x="53068" y="46144"/>
                    <a:pt x="52875" y="42412"/>
                  </a:cubicBezTo>
                  <a:cubicBezTo>
                    <a:pt x="52683" y="37715"/>
                    <a:pt x="52554" y="32760"/>
                    <a:pt x="52361" y="27870"/>
                  </a:cubicBezTo>
                  <a:cubicBezTo>
                    <a:pt x="60597" y="26647"/>
                    <a:pt x="67740" y="24009"/>
                    <a:pt x="73660" y="20663"/>
                  </a:cubicBezTo>
                  <a:cubicBezTo>
                    <a:pt x="73467" y="15322"/>
                    <a:pt x="73338" y="10110"/>
                    <a:pt x="73144" y="4898"/>
                  </a:cubicBezTo>
                  <a:cubicBezTo>
                    <a:pt x="59825" y="16609"/>
                    <a:pt x="29710" y="20727"/>
                    <a:pt x="11694" y="2131"/>
                  </a:cubicBezTo>
                  <a:cubicBezTo>
                    <a:pt x="5516" y="-4239"/>
                    <a:pt x="-4200" y="5091"/>
                    <a:pt x="1977" y="11526"/>
                  </a:cubicBezTo>
                  <a:close/>
                </a:path>
              </a:pathLst>
            </a:custGeom>
            <a:solidFill>
              <a:srgbClr val="D9D5EB"/>
            </a:solidFill>
            <a:ln w="6433" cap="flat">
              <a:noFill/>
              <a:prstDash val="solid"/>
              <a:miter/>
            </a:ln>
          </p:spPr>
          <p:txBody>
            <a:bodyPr rtlCol="0" anchor="ctr"/>
            <a:lstStyle/>
            <a:p>
              <a:endParaRPr lang="en-AU"/>
            </a:p>
          </p:txBody>
        </p:sp>
        <p:sp>
          <p:nvSpPr>
            <p:cNvPr id="615" name="Freeform: Shape 614">
              <a:extLst>
                <a:ext uri="{FF2B5EF4-FFF2-40B4-BE49-F238E27FC236}">
                  <a16:creationId xmlns:a16="http://schemas.microsoft.com/office/drawing/2014/main" id="{906F4C78-E5AB-151A-19BB-0EA34E8F9B10}"/>
                </a:ext>
              </a:extLst>
            </p:cNvPr>
            <p:cNvSpPr/>
            <p:nvPr/>
          </p:nvSpPr>
          <p:spPr>
            <a:xfrm>
              <a:off x="9308129" y="3090689"/>
              <a:ext cx="62416" cy="93095"/>
            </a:xfrm>
            <a:custGeom>
              <a:avLst/>
              <a:gdLst>
                <a:gd name="connsiteX0" fmla="*/ 0 w 62416"/>
                <a:gd name="connsiteY0" fmla="*/ 53779 h 93095"/>
                <a:gd name="connsiteX1" fmla="*/ 62417 w 62416"/>
                <a:gd name="connsiteY1" fmla="*/ 93095 h 93095"/>
                <a:gd name="connsiteX2" fmla="*/ 61838 w 62416"/>
                <a:gd name="connsiteY2" fmla="*/ 78875 h 93095"/>
                <a:gd name="connsiteX3" fmla="*/ 13449 w 62416"/>
                <a:gd name="connsiteY3" fmla="*/ 53779 h 93095"/>
                <a:gd name="connsiteX4" fmla="*/ 55789 w 62416"/>
                <a:gd name="connsiteY4" fmla="*/ 43098 h 93095"/>
                <a:gd name="connsiteX5" fmla="*/ 59714 w 62416"/>
                <a:gd name="connsiteY5" fmla="*/ 45543 h 93095"/>
                <a:gd name="connsiteX6" fmla="*/ 60293 w 62416"/>
                <a:gd name="connsiteY6" fmla="*/ 45801 h 93095"/>
                <a:gd name="connsiteX7" fmla="*/ 59393 w 62416"/>
                <a:gd name="connsiteY7" fmla="*/ 29456 h 93095"/>
                <a:gd name="connsiteX8" fmla="*/ 41375 w 62416"/>
                <a:gd name="connsiteY8" fmla="*/ 23537 h 93095"/>
                <a:gd name="connsiteX9" fmla="*/ 33396 w 62416"/>
                <a:gd name="connsiteY9" fmla="*/ 50 h 93095"/>
                <a:gd name="connsiteX10" fmla="*/ 27347 w 62416"/>
                <a:gd name="connsiteY10" fmla="*/ 7450 h 93095"/>
                <a:gd name="connsiteX11" fmla="*/ 27863 w 62416"/>
                <a:gd name="connsiteY11" fmla="*/ 24051 h 93095"/>
                <a:gd name="connsiteX12" fmla="*/ 0 w 62416"/>
                <a:gd name="connsiteY12" fmla="*/ 53779 h 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416" h="93095">
                  <a:moveTo>
                    <a:pt x="0" y="53779"/>
                  </a:moveTo>
                  <a:cubicBezTo>
                    <a:pt x="0" y="90972"/>
                    <a:pt x="44464" y="86403"/>
                    <a:pt x="62417" y="93095"/>
                  </a:cubicBezTo>
                  <a:cubicBezTo>
                    <a:pt x="62224" y="88269"/>
                    <a:pt x="62030" y="83572"/>
                    <a:pt x="61838" y="78875"/>
                  </a:cubicBezTo>
                  <a:cubicBezTo>
                    <a:pt x="41246" y="73470"/>
                    <a:pt x="13449" y="75850"/>
                    <a:pt x="13449" y="53779"/>
                  </a:cubicBezTo>
                  <a:cubicBezTo>
                    <a:pt x="13449" y="38851"/>
                    <a:pt x="34941" y="29843"/>
                    <a:pt x="55789" y="43098"/>
                  </a:cubicBezTo>
                  <a:cubicBezTo>
                    <a:pt x="57075" y="43934"/>
                    <a:pt x="58427" y="44771"/>
                    <a:pt x="59714" y="45543"/>
                  </a:cubicBezTo>
                  <a:cubicBezTo>
                    <a:pt x="59907" y="45672"/>
                    <a:pt x="60100" y="45736"/>
                    <a:pt x="60293" y="45801"/>
                  </a:cubicBezTo>
                  <a:cubicBezTo>
                    <a:pt x="59972" y="40267"/>
                    <a:pt x="59714" y="34797"/>
                    <a:pt x="59393" y="29456"/>
                  </a:cubicBezTo>
                  <a:cubicBezTo>
                    <a:pt x="54888" y="26754"/>
                    <a:pt x="49804" y="24437"/>
                    <a:pt x="41375" y="23537"/>
                  </a:cubicBezTo>
                  <a:cubicBezTo>
                    <a:pt x="41568" y="10539"/>
                    <a:pt x="42276" y="-851"/>
                    <a:pt x="33396" y="50"/>
                  </a:cubicBezTo>
                  <a:cubicBezTo>
                    <a:pt x="29665" y="436"/>
                    <a:pt x="26962" y="3718"/>
                    <a:pt x="27347" y="7450"/>
                  </a:cubicBezTo>
                  <a:cubicBezTo>
                    <a:pt x="28056" y="14206"/>
                    <a:pt x="27927" y="17359"/>
                    <a:pt x="27863" y="24051"/>
                  </a:cubicBezTo>
                  <a:cubicBezTo>
                    <a:pt x="9331" y="27333"/>
                    <a:pt x="0" y="39623"/>
                    <a:pt x="0" y="53779"/>
                  </a:cubicBezTo>
                  <a:close/>
                </a:path>
              </a:pathLst>
            </a:custGeom>
            <a:solidFill>
              <a:srgbClr val="D9D5EB"/>
            </a:solidFill>
            <a:ln w="6433" cap="flat">
              <a:noFill/>
              <a:prstDash val="solid"/>
              <a:miter/>
            </a:ln>
          </p:spPr>
          <p:txBody>
            <a:bodyPr rtlCol="0" anchor="ctr"/>
            <a:lstStyle/>
            <a:p>
              <a:endParaRPr lang="en-AU"/>
            </a:p>
          </p:txBody>
        </p:sp>
        <p:sp>
          <p:nvSpPr>
            <p:cNvPr id="616" name="Freeform: Shape 615">
              <a:extLst>
                <a:ext uri="{FF2B5EF4-FFF2-40B4-BE49-F238E27FC236}">
                  <a16:creationId xmlns:a16="http://schemas.microsoft.com/office/drawing/2014/main" id="{6B0D334D-0139-24D2-381E-87233A3366B8}"/>
                </a:ext>
              </a:extLst>
            </p:cNvPr>
            <p:cNvSpPr/>
            <p:nvPr/>
          </p:nvSpPr>
          <p:spPr>
            <a:xfrm>
              <a:off x="9259915" y="2956632"/>
              <a:ext cx="91198" cy="151857"/>
            </a:xfrm>
            <a:custGeom>
              <a:avLst/>
              <a:gdLst>
                <a:gd name="connsiteX0" fmla="*/ 11151 w 91198"/>
                <a:gd name="connsiteY0" fmla="*/ 108561 h 151857"/>
                <a:gd name="connsiteX1" fmla="*/ 2528 w 91198"/>
                <a:gd name="connsiteY1" fmla="*/ 118985 h 151857"/>
                <a:gd name="connsiteX2" fmla="*/ 41008 w 91198"/>
                <a:gd name="connsiteY2" fmla="*/ 131533 h 151857"/>
                <a:gd name="connsiteX3" fmla="*/ 50788 w 91198"/>
                <a:gd name="connsiteY3" fmla="*/ 151738 h 151857"/>
                <a:gd name="connsiteX4" fmla="*/ 56451 w 91198"/>
                <a:gd name="connsiteY4" fmla="*/ 144016 h 151857"/>
                <a:gd name="connsiteX5" fmla="*/ 54392 w 91198"/>
                <a:gd name="connsiteY5" fmla="*/ 129602 h 151857"/>
                <a:gd name="connsiteX6" fmla="*/ 91198 w 91198"/>
                <a:gd name="connsiteY6" fmla="*/ 95820 h 151857"/>
                <a:gd name="connsiteX7" fmla="*/ 54713 w 91198"/>
                <a:gd name="connsiteY7" fmla="*/ 72398 h 151857"/>
                <a:gd name="connsiteX8" fmla="*/ 15398 w 91198"/>
                <a:gd name="connsiteY8" fmla="*/ 58242 h 151857"/>
                <a:gd name="connsiteX9" fmla="*/ 53620 w 91198"/>
                <a:gd name="connsiteY9" fmla="*/ 38166 h 151857"/>
                <a:gd name="connsiteX10" fmla="*/ 63336 w 91198"/>
                <a:gd name="connsiteY10" fmla="*/ 32117 h 151857"/>
                <a:gd name="connsiteX11" fmla="*/ 63336 w 91198"/>
                <a:gd name="connsiteY11" fmla="*/ 27613 h 151857"/>
                <a:gd name="connsiteX12" fmla="*/ 41715 w 91198"/>
                <a:gd name="connsiteY12" fmla="*/ 22658 h 151857"/>
                <a:gd name="connsiteX13" fmla="*/ 31228 w 91198"/>
                <a:gd name="connsiteY13" fmla="*/ 201 h 151857"/>
                <a:gd name="connsiteX14" fmla="*/ 26015 w 91198"/>
                <a:gd name="connsiteY14" fmla="*/ 8245 h 151857"/>
                <a:gd name="connsiteX15" fmla="*/ 28331 w 91198"/>
                <a:gd name="connsiteY15" fmla="*/ 24589 h 151857"/>
                <a:gd name="connsiteX16" fmla="*/ 33029 w 91198"/>
                <a:gd name="connsiteY16" fmla="*/ 86748 h 151857"/>
                <a:gd name="connsiteX17" fmla="*/ 44097 w 91198"/>
                <a:gd name="connsiteY17" fmla="*/ 86362 h 151857"/>
                <a:gd name="connsiteX18" fmla="*/ 11087 w 91198"/>
                <a:gd name="connsiteY18" fmla="*/ 108561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857">
                  <a:moveTo>
                    <a:pt x="11151" y="108561"/>
                  </a:moveTo>
                  <a:cubicBezTo>
                    <a:pt x="4266" y="102899"/>
                    <a:pt x="-4356" y="113258"/>
                    <a:pt x="2528" y="118985"/>
                  </a:cubicBezTo>
                  <a:cubicBezTo>
                    <a:pt x="12502" y="127222"/>
                    <a:pt x="25951" y="132048"/>
                    <a:pt x="41008" y="131533"/>
                  </a:cubicBezTo>
                  <a:cubicBezTo>
                    <a:pt x="42809" y="143759"/>
                    <a:pt x="42424" y="153025"/>
                    <a:pt x="50788" y="151738"/>
                  </a:cubicBezTo>
                  <a:cubicBezTo>
                    <a:pt x="54457" y="151159"/>
                    <a:pt x="57030" y="147748"/>
                    <a:pt x="56451" y="144016"/>
                  </a:cubicBezTo>
                  <a:cubicBezTo>
                    <a:pt x="55743" y="139254"/>
                    <a:pt x="55100" y="134622"/>
                    <a:pt x="54392" y="129602"/>
                  </a:cubicBezTo>
                  <a:cubicBezTo>
                    <a:pt x="76141" y="123940"/>
                    <a:pt x="91198" y="107338"/>
                    <a:pt x="91198" y="95820"/>
                  </a:cubicBezTo>
                  <a:cubicBezTo>
                    <a:pt x="91198" y="86748"/>
                    <a:pt x="81289" y="72398"/>
                    <a:pt x="54713" y="72398"/>
                  </a:cubicBezTo>
                  <a:cubicBezTo>
                    <a:pt x="39657" y="72398"/>
                    <a:pt x="15398" y="77803"/>
                    <a:pt x="15398" y="58242"/>
                  </a:cubicBezTo>
                  <a:cubicBezTo>
                    <a:pt x="15398" y="37651"/>
                    <a:pt x="39592" y="32632"/>
                    <a:pt x="53620" y="38166"/>
                  </a:cubicBezTo>
                  <a:cubicBezTo>
                    <a:pt x="58124" y="40354"/>
                    <a:pt x="63336" y="37136"/>
                    <a:pt x="63336" y="32117"/>
                  </a:cubicBezTo>
                  <a:lnTo>
                    <a:pt x="63336" y="27613"/>
                  </a:lnTo>
                  <a:cubicBezTo>
                    <a:pt x="56580" y="24846"/>
                    <a:pt x="51367" y="22594"/>
                    <a:pt x="41715" y="22658"/>
                  </a:cubicBezTo>
                  <a:cubicBezTo>
                    <a:pt x="40493" y="9725"/>
                    <a:pt x="39914" y="-1665"/>
                    <a:pt x="31228" y="201"/>
                  </a:cubicBezTo>
                  <a:cubicBezTo>
                    <a:pt x="27559" y="973"/>
                    <a:pt x="25243" y="4577"/>
                    <a:pt x="26015" y="8245"/>
                  </a:cubicBezTo>
                  <a:cubicBezTo>
                    <a:pt x="27431" y="14872"/>
                    <a:pt x="27688" y="18025"/>
                    <a:pt x="28331" y="24589"/>
                  </a:cubicBezTo>
                  <a:cubicBezTo>
                    <a:pt x="-9054" y="35463"/>
                    <a:pt x="-6158" y="86748"/>
                    <a:pt x="33029" y="86748"/>
                  </a:cubicBezTo>
                  <a:cubicBezTo>
                    <a:pt x="36632" y="86748"/>
                    <a:pt x="40364" y="86555"/>
                    <a:pt x="44097" y="86362"/>
                  </a:cubicBezTo>
                  <a:cubicBezTo>
                    <a:pt x="118739" y="82308"/>
                    <a:pt x="48923" y="139834"/>
                    <a:pt x="11087" y="108561"/>
                  </a:cubicBezTo>
                  <a:close/>
                </a:path>
              </a:pathLst>
            </a:custGeom>
            <a:solidFill>
              <a:srgbClr val="D9D5EB"/>
            </a:solidFill>
            <a:ln w="6433" cap="flat">
              <a:noFill/>
              <a:prstDash val="solid"/>
              <a:miter/>
            </a:ln>
          </p:spPr>
          <p:txBody>
            <a:bodyPr rtlCol="0" anchor="ctr"/>
            <a:lstStyle/>
            <a:p>
              <a:endParaRPr lang="en-AU"/>
            </a:p>
          </p:txBody>
        </p:sp>
        <p:sp>
          <p:nvSpPr>
            <p:cNvPr id="617" name="Freeform: Shape 616">
              <a:extLst>
                <a:ext uri="{FF2B5EF4-FFF2-40B4-BE49-F238E27FC236}">
                  <a16:creationId xmlns:a16="http://schemas.microsoft.com/office/drawing/2014/main" id="{B8F84E51-8B65-BE3D-9EF2-4B7A45B5634E}"/>
                </a:ext>
              </a:extLst>
            </p:cNvPr>
            <p:cNvSpPr/>
            <p:nvPr/>
          </p:nvSpPr>
          <p:spPr>
            <a:xfrm>
              <a:off x="9203949" y="3360928"/>
              <a:ext cx="92452" cy="152761"/>
            </a:xfrm>
            <a:custGeom>
              <a:avLst/>
              <a:gdLst>
                <a:gd name="connsiteX0" fmla="*/ 11522 w 92452"/>
                <a:gd name="connsiteY0" fmla="*/ 106367 h 152761"/>
                <a:gd name="connsiteX1" fmla="*/ 1998 w 92452"/>
                <a:gd name="connsiteY1" fmla="*/ 106432 h 152761"/>
                <a:gd name="connsiteX2" fmla="*/ 39384 w 92452"/>
                <a:gd name="connsiteY2" fmla="*/ 131784 h 152761"/>
                <a:gd name="connsiteX3" fmla="*/ 46977 w 92452"/>
                <a:gd name="connsiteY3" fmla="*/ 152761 h 152761"/>
                <a:gd name="connsiteX4" fmla="*/ 53733 w 92452"/>
                <a:gd name="connsiteY4" fmla="*/ 145555 h 152761"/>
                <a:gd name="connsiteX5" fmla="*/ 52896 w 92452"/>
                <a:gd name="connsiteY5" fmla="*/ 131077 h 152761"/>
                <a:gd name="connsiteX6" fmla="*/ 92405 w 92452"/>
                <a:gd name="connsiteY6" fmla="*/ 100512 h 152761"/>
                <a:gd name="connsiteX7" fmla="*/ 58045 w 92452"/>
                <a:gd name="connsiteY7" fmla="*/ 74066 h 152761"/>
                <a:gd name="connsiteX8" fmla="*/ 36424 w 92452"/>
                <a:gd name="connsiteY8" fmla="*/ 72972 h 152761"/>
                <a:gd name="connsiteX9" fmla="*/ 20080 w 92452"/>
                <a:gd name="connsiteY9" fmla="*/ 56628 h 152761"/>
                <a:gd name="connsiteX10" fmla="*/ 59910 w 92452"/>
                <a:gd name="connsiteY10" fmla="*/ 39897 h 152761"/>
                <a:gd name="connsiteX11" fmla="*/ 70142 w 92452"/>
                <a:gd name="connsiteY11" fmla="*/ 34106 h 152761"/>
                <a:gd name="connsiteX12" fmla="*/ 70142 w 92452"/>
                <a:gd name="connsiteY12" fmla="*/ 29988 h 152761"/>
                <a:gd name="connsiteX13" fmla="*/ 49358 w 92452"/>
                <a:gd name="connsiteY13" fmla="*/ 23360 h 152761"/>
                <a:gd name="connsiteX14" fmla="*/ 40799 w 92452"/>
                <a:gd name="connsiteY14" fmla="*/ 67 h 152761"/>
                <a:gd name="connsiteX15" fmla="*/ 34943 w 92452"/>
                <a:gd name="connsiteY15" fmla="*/ 7595 h 152761"/>
                <a:gd name="connsiteX16" fmla="*/ 35844 w 92452"/>
                <a:gd name="connsiteY16" fmla="*/ 24197 h 152761"/>
                <a:gd name="connsiteX17" fmla="*/ 35266 w 92452"/>
                <a:gd name="connsiteY17" fmla="*/ 86420 h 152761"/>
                <a:gd name="connsiteX18" fmla="*/ 56886 w 92452"/>
                <a:gd name="connsiteY18" fmla="*/ 87514 h 152761"/>
                <a:gd name="connsiteX19" fmla="*/ 11586 w 92452"/>
                <a:gd name="connsiteY19" fmla="*/ 106303 h 1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2" h="152761">
                  <a:moveTo>
                    <a:pt x="11522" y="106367"/>
                  </a:moveTo>
                  <a:cubicBezTo>
                    <a:pt x="8884" y="103729"/>
                    <a:pt x="4572" y="103794"/>
                    <a:pt x="1998" y="106432"/>
                  </a:cubicBezTo>
                  <a:cubicBezTo>
                    <a:pt x="-7718" y="116341"/>
                    <a:pt x="20144" y="130755"/>
                    <a:pt x="39384" y="131784"/>
                  </a:cubicBezTo>
                  <a:cubicBezTo>
                    <a:pt x="40156" y="144332"/>
                    <a:pt x="38934" y="152761"/>
                    <a:pt x="46977" y="152761"/>
                  </a:cubicBezTo>
                  <a:cubicBezTo>
                    <a:pt x="50902" y="152761"/>
                    <a:pt x="53991" y="149415"/>
                    <a:pt x="53733" y="145555"/>
                  </a:cubicBezTo>
                  <a:cubicBezTo>
                    <a:pt x="53412" y="140729"/>
                    <a:pt x="53154" y="136096"/>
                    <a:pt x="52896" y="131077"/>
                  </a:cubicBezTo>
                  <a:cubicBezTo>
                    <a:pt x="75097" y="127345"/>
                    <a:pt x="91440" y="112030"/>
                    <a:pt x="92405" y="100512"/>
                  </a:cubicBezTo>
                  <a:cubicBezTo>
                    <a:pt x="93178" y="91503"/>
                    <a:pt x="84555" y="76318"/>
                    <a:pt x="58045" y="74066"/>
                  </a:cubicBezTo>
                  <a:cubicBezTo>
                    <a:pt x="50902" y="73486"/>
                    <a:pt x="42730" y="73551"/>
                    <a:pt x="36424" y="72972"/>
                  </a:cubicBezTo>
                  <a:cubicBezTo>
                    <a:pt x="18986" y="71492"/>
                    <a:pt x="20015" y="57207"/>
                    <a:pt x="20080" y="56628"/>
                  </a:cubicBezTo>
                  <a:cubicBezTo>
                    <a:pt x="21817" y="36101"/>
                    <a:pt x="46269" y="33141"/>
                    <a:pt x="59910" y="39897"/>
                  </a:cubicBezTo>
                  <a:cubicBezTo>
                    <a:pt x="64350" y="42600"/>
                    <a:pt x="70142" y="39383"/>
                    <a:pt x="70142" y="34106"/>
                  </a:cubicBezTo>
                  <a:lnTo>
                    <a:pt x="70142" y="29988"/>
                  </a:lnTo>
                  <a:cubicBezTo>
                    <a:pt x="63385" y="26513"/>
                    <a:pt x="58559" y="24132"/>
                    <a:pt x="49358" y="23360"/>
                  </a:cubicBezTo>
                  <a:cubicBezTo>
                    <a:pt x="49229" y="10041"/>
                    <a:pt x="49550" y="-963"/>
                    <a:pt x="40799" y="67"/>
                  </a:cubicBezTo>
                  <a:cubicBezTo>
                    <a:pt x="37067" y="517"/>
                    <a:pt x="34493" y="3928"/>
                    <a:pt x="34943" y="7595"/>
                  </a:cubicBezTo>
                  <a:cubicBezTo>
                    <a:pt x="35780" y="14352"/>
                    <a:pt x="35780" y="17505"/>
                    <a:pt x="35844" y="24197"/>
                  </a:cubicBezTo>
                  <a:cubicBezTo>
                    <a:pt x="-2506" y="31983"/>
                    <a:pt x="-3665" y="83074"/>
                    <a:pt x="35266" y="86420"/>
                  </a:cubicBezTo>
                  <a:cubicBezTo>
                    <a:pt x="42344" y="86999"/>
                    <a:pt x="50194" y="86935"/>
                    <a:pt x="56886" y="87514"/>
                  </a:cubicBezTo>
                  <a:cubicBezTo>
                    <a:pt x="113254" y="92340"/>
                    <a:pt x="46012" y="140085"/>
                    <a:pt x="11586" y="106303"/>
                  </a:cubicBezTo>
                  <a:close/>
                </a:path>
              </a:pathLst>
            </a:custGeom>
            <a:solidFill>
              <a:srgbClr val="D9D5EB"/>
            </a:solidFill>
            <a:ln w="6433" cap="flat">
              <a:noFill/>
              <a:prstDash val="solid"/>
              <a:miter/>
            </a:ln>
          </p:spPr>
          <p:txBody>
            <a:bodyPr rtlCol="0" anchor="ctr"/>
            <a:lstStyle/>
            <a:p>
              <a:endParaRPr lang="en-AU"/>
            </a:p>
          </p:txBody>
        </p:sp>
        <p:sp>
          <p:nvSpPr>
            <p:cNvPr id="618" name="Freeform: Shape 617">
              <a:extLst>
                <a:ext uri="{FF2B5EF4-FFF2-40B4-BE49-F238E27FC236}">
                  <a16:creationId xmlns:a16="http://schemas.microsoft.com/office/drawing/2014/main" id="{27C7FC40-060D-21E0-78C3-D8CEDC6CF1CD}"/>
                </a:ext>
              </a:extLst>
            </p:cNvPr>
            <p:cNvSpPr/>
            <p:nvPr/>
          </p:nvSpPr>
          <p:spPr>
            <a:xfrm>
              <a:off x="9308065" y="3360816"/>
              <a:ext cx="57268" cy="89363"/>
            </a:xfrm>
            <a:custGeom>
              <a:avLst/>
              <a:gdLst>
                <a:gd name="connsiteX0" fmla="*/ 64 w 57268"/>
                <a:gd name="connsiteY0" fmla="*/ 53780 h 89363"/>
                <a:gd name="connsiteX1" fmla="*/ 45107 w 57268"/>
                <a:gd name="connsiteY1" fmla="*/ 89363 h 89363"/>
                <a:gd name="connsiteX2" fmla="*/ 48324 w 57268"/>
                <a:gd name="connsiteY2" fmla="*/ 76172 h 89363"/>
                <a:gd name="connsiteX3" fmla="*/ 13513 w 57268"/>
                <a:gd name="connsiteY3" fmla="*/ 53780 h 89363"/>
                <a:gd name="connsiteX4" fmla="*/ 55017 w 57268"/>
                <a:gd name="connsiteY4" fmla="*/ 42648 h 89363"/>
                <a:gd name="connsiteX5" fmla="*/ 57269 w 57268"/>
                <a:gd name="connsiteY5" fmla="*/ 28234 h 89363"/>
                <a:gd name="connsiteX6" fmla="*/ 41375 w 57268"/>
                <a:gd name="connsiteY6" fmla="*/ 23537 h 89363"/>
                <a:gd name="connsiteX7" fmla="*/ 33396 w 57268"/>
                <a:gd name="connsiteY7" fmla="*/ 50 h 89363"/>
                <a:gd name="connsiteX8" fmla="*/ 27347 w 57268"/>
                <a:gd name="connsiteY8" fmla="*/ 7450 h 89363"/>
                <a:gd name="connsiteX9" fmla="*/ 27863 w 57268"/>
                <a:gd name="connsiteY9" fmla="*/ 24051 h 89363"/>
                <a:gd name="connsiteX10" fmla="*/ 0 w 57268"/>
                <a:gd name="connsiteY10" fmla="*/ 53780 h 8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268" h="89363">
                  <a:moveTo>
                    <a:pt x="64" y="53780"/>
                  </a:moveTo>
                  <a:cubicBezTo>
                    <a:pt x="64" y="81706"/>
                    <a:pt x="25031" y="86082"/>
                    <a:pt x="45107" y="89363"/>
                  </a:cubicBezTo>
                  <a:cubicBezTo>
                    <a:pt x="46201" y="84988"/>
                    <a:pt x="47295" y="80612"/>
                    <a:pt x="48324" y="76172"/>
                  </a:cubicBezTo>
                  <a:cubicBezTo>
                    <a:pt x="30887" y="73341"/>
                    <a:pt x="13513" y="71217"/>
                    <a:pt x="13513" y="53780"/>
                  </a:cubicBezTo>
                  <a:cubicBezTo>
                    <a:pt x="13513" y="39044"/>
                    <a:pt x="34491" y="30100"/>
                    <a:pt x="55017" y="42648"/>
                  </a:cubicBezTo>
                  <a:cubicBezTo>
                    <a:pt x="55853" y="37886"/>
                    <a:pt x="56561" y="33060"/>
                    <a:pt x="57269" y="28234"/>
                  </a:cubicBezTo>
                  <a:cubicBezTo>
                    <a:pt x="53279" y="26046"/>
                    <a:pt x="48582" y="24244"/>
                    <a:pt x="41375" y="23537"/>
                  </a:cubicBezTo>
                  <a:cubicBezTo>
                    <a:pt x="41568" y="10539"/>
                    <a:pt x="42276" y="-851"/>
                    <a:pt x="33396" y="50"/>
                  </a:cubicBezTo>
                  <a:cubicBezTo>
                    <a:pt x="29665" y="436"/>
                    <a:pt x="26962" y="3718"/>
                    <a:pt x="27347" y="7450"/>
                  </a:cubicBezTo>
                  <a:cubicBezTo>
                    <a:pt x="28056" y="14206"/>
                    <a:pt x="27927" y="17359"/>
                    <a:pt x="27863" y="24051"/>
                  </a:cubicBezTo>
                  <a:cubicBezTo>
                    <a:pt x="9331" y="27333"/>
                    <a:pt x="0" y="39623"/>
                    <a:pt x="0" y="53780"/>
                  </a:cubicBezTo>
                  <a:close/>
                </a:path>
              </a:pathLst>
            </a:custGeom>
            <a:solidFill>
              <a:srgbClr val="D9D5EB"/>
            </a:solidFill>
            <a:ln w="6433" cap="flat">
              <a:noFill/>
              <a:prstDash val="solid"/>
              <a:miter/>
            </a:ln>
          </p:spPr>
          <p:txBody>
            <a:bodyPr rtlCol="0" anchor="ctr"/>
            <a:lstStyle/>
            <a:p>
              <a:endParaRPr lang="en-AU"/>
            </a:p>
          </p:txBody>
        </p:sp>
        <p:sp>
          <p:nvSpPr>
            <p:cNvPr id="619" name="Freeform: Shape 618">
              <a:extLst>
                <a:ext uri="{FF2B5EF4-FFF2-40B4-BE49-F238E27FC236}">
                  <a16:creationId xmlns:a16="http://schemas.microsoft.com/office/drawing/2014/main" id="{D9CD7CDA-6602-C633-51FA-AFAD7A5427F5}"/>
                </a:ext>
              </a:extLst>
            </p:cNvPr>
            <p:cNvSpPr/>
            <p:nvPr/>
          </p:nvSpPr>
          <p:spPr>
            <a:xfrm>
              <a:off x="9297916" y="3464263"/>
              <a:ext cx="46955" cy="36170"/>
            </a:xfrm>
            <a:custGeom>
              <a:avLst/>
              <a:gdLst>
                <a:gd name="connsiteX0" fmla="*/ 2042 w 46955"/>
                <a:gd name="connsiteY0" fmla="*/ 11462 h 36170"/>
                <a:gd name="connsiteX1" fmla="*/ 38912 w 46955"/>
                <a:gd name="connsiteY1" fmla="*/ 28192 h 36170"/>
                <a:gd name="connsiteX2" fmla="*/ 39041 w 46955"/>
                <a:gd name="connsiteY2" fmla="*/ 36171 h 36170"/>
                <a:gd name="connsiteX3" fmla="*/ 45476 w 46955"/>
                <a:gd name="connsiteY3" fmla="*/ 19505 h 36170"/>
                <a:gd name="connsiteX4" fmla="*/ 46956 w 46955"/>
                <a:gd name="connsiteY4" fmla="*/ 14743 h 36170"/>
                <a:gd name="connsiteX5" fmla="*/ 11694 w 46955"/>
                <a:gd name="connsiteY5" fmla="*/ 2131 h 36170"/>
                <a:gd name="connsiteX6" fmla="*/ 1977 w 46955"/>
                <a:gd name="connsiteY6" fmla="*/ 11526 h 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55" h="36170">
                  <a:moveTo>
                    <a:pt x="2042" y="11462"/>
                  </a:moveTo>
                  <a:cubicBezTo>
                    <a:pt x="10857" y="20534"/>
                    <a:pt x="23533" y="26969"/>
                    <a:pt x="38912" y="28192"/>
                  </a:cubicBezTo>
                  <a:cubicBezTo>
                    <a:pt x="39041" y="31087"/>
                    <a:pt x="39041" y="33725"/>
                    <a:pt x="39041" y="36171"/>
                  </a:cubicBezTo>
                  <a:cubicBezTo>
                    <a:pt x="41422" y="30508"/>
                    <a:pt x="43674" y="24910"/>
                    <a:pt x="45476" y="19505"/>
                  </a:cubicBezTo>
                  <a:cubicBezTo>
                    <a:pt x="45990" y="17896"/>
                    <a:pt x="46440" y="16352"/>
                    <a:pt x="46956" y="14743"/>
                  </a:cubicBezTo>
                  <a:cubicBezTo>
                    <a:pt x="34730" y="15580"/>
                    <a:pt x="21474" y="12169"/>
                    <a:pt x="11694" y="2131"/>
                  </a:cubicBezTo>
                  <a:cubicBezTo>
                    <a:pt x="5516" y="-4239"/>
                    <a:pt x="-4200" y="5091"/>
                    <a:pt x="1977" y="11526"/>
                  </a:cubicBezTo>
                  <a:close/>
                </a:path>
              </a:pathLst>
            </a:custGeom>
            <a:solidFill>
              <a:srgbClr val="D9D5EB"/>
            </a:solidFill>
            <a:ln w="6433" cap="flat">
              <a:noFill/>
              <a:prstDash val="solid"/>
              <a:miter/>
            </a:ln>
          </p:spPr>
          <p:txBody>
            <a:bodyPr rtlCol="0" anchor="ctr"/>
            <a:lstStyle/>
            <a:p>
              <a:endParaRPr lang="en-AU"/>
            </a:p>
          </p:txBody>
        </p:sp>
        <p:sp>
          <p:nvSpPr>
            <p:cNvPr id="620" name="Freeform: Shape 619">
              <a:extLst>
                <a:ext uri="{FF2B5EF4-FFF2-40B4-BE49-F238E27FC236}">
                  <a16:creationId xmlns:a16="http://schemas.microsoft.com/office/drawing/2014/main" id="{070752B2-560C-818C-5DCC-13198010B853}"/>
                </a:ext>
              </a:extLst>
            </p:cNvPr>
            <p:cNvSpPr/>
            <p:nvPr/>
          </p:nvSpPr>
          <p:spPr>
            <a:xfrm>
              <a:off x="9259915" y="3226759"/>
              <a:ext cx="91198" cy="151921"/>
            </a:xfrm>
            <a:custGeom>
              <a:avLst/>
              <a:gdLst>
                <a:gd name="connsiteX0" fmla="*/ 11151 w 91198"/>
                <a:gd name="connsiteY0" fmla="*/ 108625 h 151921"/>
                <a:gd name="connsiteX1" fmla="*/ 2528 w 91198"/>
                <a:gd name="connsiteY1" fmla="*/ 119050 h 151921"/>
                <a:gd name="connsiteX2" fmla="*/ 41008 w 91198"/>
                <a:gd name="connsiteY2" fmla="*/ 131597 h 151921"/>
                <a:gd name="connsiteX3" fmla="*/ 50788 w 91198"/>
                <a:gd name="connsiteY3" fmla="*/ 151802 h 151921"/>
                <a:gd name="connsiteX4" fmla="*/ 56451 w 91198"/>
                <a:gd name="connsiteY4" fmla="*/ 144080 h 151921"/>
                <a:gd name="connsiteX5" fmla="*/ 54392 w 91198"/>
                <a:gd name="connsiteY5" fmla="*/ 129667 h 151921"/>
                <a:gd name="connsiteX6" fmla="*/ 91198 w 91198"/>
                <a:gd name="connsiteY6" fmla="*/ 95885 h 151921"/>
                <a:gd name="connsiteX7" fmla="*/ 54713 w 91198"/>
                <a:gd name="connsiteY7" fmla="*/ 72463 h 151921"/>
                <a:gd name="connsiteX8" fmla="*/ 15398 w 91198"/>
                <a:gd name="connsiteY8" fmla="*/ 58306 h 151921"/>
                <a:gd name="connsiteX9" fmla="*/ 53620 w 91198"/>
                <a:gd name="connsiteY9" fmla="*/ 38230 h 151921"/>
                <a:gd name="connsiteX10" fmla="*/ 63336 w 91198"/>
                <a:gd name="connsiteY10" fmla="*/ 32182 h 151921"/>
                <a:gd name="connsiteX11" fmla="*/ 63336 w 91198"/>
                <a:gd name="connsiteY11" fmla="*/ 27677 h 151921"/>
                <a:gd name="connsiteX12" fmla="*/ 41715 w 91198"/>
                <a:gd name="connsiteY12" fmla="*/ 22658 h 151921"/>
                <a:gd name="connsiteX13" fmla="*/ 31228 w 91198"/>
                <a:gd name="connsiteY13" fmla="*/ 201 h 151921"/>
                <a:gd name="connsiteX14" fmla="*/ 26015 w 91198"/>
                <a:gd name="connsiteY14" fmla="*/ 8245 h 151921"/>
                <a:gd name="connsiteX15" fmla="*/ 28331 w 91198"/>
                <a:gd name="connsiteY15" fmla="*/ 24589 h 151921"/>
                <a:gd name="connsiteX16" fmla="*/ 33029 w 91198"/>
                <a:gd name="connsiteY16" fmla="*/ 86748 h 151921"/>
                <a:gd name="connsiteX17" fmla="*/ 44097 w 91198"/>
                <a:gd name="connsiteY17" fmla="*/ 86362 h 151921"/>
                <a:gd name="connsiteX18" fmla="*/ 11087 w 91198"/>
                <a:gd name="connsiteY18" fmla="*/ 108561 h 1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921">
                  <a:moveTo>
                    <a:pt x="11151" y="108625"/>
                  </a:moveTo>
                  <a:cubicBezTo>
                    <a:pt x="4266" y="102963"/>
                    <a:pt x="-4356" y="113323"/>
                    <a:pt x="2528" y="119050"/>
                  </a:cubicBezTo>
                  <a:cubicBezTo>
                    <a:pt x="12502" y="127286"/>
                    <a:pt x="25951" y="132112"/>
                    <a:pt x="41008" y="131597"/>
                  </a:cubicBezTo>
                  <a:cubicBezTo>
                    <a:pt x="42809" y="143823"/>
                    <a:pt x="42424" y="153089"/>
                    <a:pt x="50788" y="151802"/>
                  </a:cubicBezTo>
                  <a:cubicBezTo>
                    <a:pt x="54457" y="151223"/>
                    <a:pt x="57030" y="147813"/>
                    <a:pt x="56451" y="144080"/>
                  </a:cubicBezTo>
                  <a:cubicBezTo>
                    <a:pt x="55743" y="139319"/>
                    <a:pt x="55100" y="134686"/>
                    <a:pt x="54392" y="129667"/>
                  </a:cubicBezTo>
                  <a:cubicBezTo>
                    <a:pt x="76141" y="124069"/>
                    <a:pt x="91198" y="107403"/>
                    <a:pt x="91198" y="95885"/>
                  </a:cubicBezTo>
                  <a:cubicBezTo>
                    <a:pt x="91198" y="86812"/>
                    <a:pt x="81289" y="72463"/>
                    <a:pt x="54713" y="72463"/>
                  </a:cubicBezTo>
                  <a:cubicBezTo>
                    <a:pt x="39657" y="72463"/>
                    <a:pt x="15398" y="77868"/>
                    <a:pt x="15398" y="58306"/>
                  </a:cubicBezTo>
                  <a:cubicBezTo>
                    <a:pt x="15398" y="37715"/>
                    <a:pt x="39592" y="32696"/>
                    <a:pt x="53620" y="38230"/>
                  </a:cubicBezTo>
                  <a:cubicBezTo>
                    <a:pt x="58124" y="40418"/>
                    <a:pt x="63336" y="37201"/>
                    <a:pt x="63336" y="32182"/>
                  </a:cubicBezTo>
                  <a:lnTo>
                    <a:pt x="63336" y="27677"/>
                  </a:lnTo>
                  <a:cubicBezTo>
                    <a:pt x="56580" y="24910"/>
                    <a:pt x="51367" y="22658"/>
                    <a:pt x="41715" y="22658"/>
                  </a:cubicBezTo>
                  <a:cubicBezTo>
                    <a:pt x="40493" y="9725"/>
                    <a:pt x="39914" y="-1665"/>
                    <a:pt x="31228" y="201"/>
                  </a:cubicBezTo>
                  <a:cubicBezTo>
                    <a:pt x="27559" y="973"/>
                    <a:pt x="25243" y="4577"/>
                    <a:pt x="26015" y="8245"/>
                  </a:cubicBezTo>
                  <a:cubicBezTo>
                    <a:pt x="27431" y="14872"/>
                    <a:pt x="27688" y="18025"/>
                    <a:pt x="28331" y="24589"/>
                  </a:cubicBezTo>
                  <a:cubicBezTo>
                    <a:pt x="-9054" y="35463"/>
                    <a:pt x="-6158" y="86748"/>
                    <a:pt x="33029" y="86748"/>
                  </a:cubicBezTo>
                  <a:cubicBezTo>
                    <a:pt x="36632" y="86748"/>
                    <a:pt x="40364" y="86555"/>
                    <a:pt x="44097" y="86362"/>
                  </a:cubicBezTo>
                  <a:cubicBezTo>
                    <a:pt x="118739" y="82308"/>
                    <a:pt x="48923" y="139834"/>
                    <a:pt x="11087" y="108561"/>
                  </a:cubicBezTo>
                  <a:close/>
                </a:path>
              </a:pathLst>
            </a:custGeom>
            <a:solidFill>
              <a:srgbClr val="D9D5EB"/>
            </a:solidFill>
            <a:ln w="6433" cap="flat">
              <a:noFill/>
              <a:prstDash val="solid"/>
              <a:miter/>
            </a:ln>
          </p:spPr>
          <p:txBody>
            <a:bodyPr rtlCol="0" anchor="ctr"/>
            <a:lstStyle/>
            <a:p>
              <a:endParaRPr lang="en-AU"/>
            </a:p>
          </p:txBody>
        </p:sp>
        <p:sp>
          <p:nvSpPr>
            <p:cNvPr id="621" name="Freeform: Shape 620">
              <a:extLst>
                <a:ext uri="{FF2B5EF4-FFF2-40B4-BE49-F238E27FC236}">
                  <a16:creationId xmlns:a16="http://schemas.microsoft.com/office/drawing/2014/main" id="{F7DCE104-24B8-26B8-1910-2B4F359969C2}"/>
                </a:ext>
              </a:extLst>
            </p:cNvPr>
            <p:cNvSpPr/>
            <p:nvPr/>
          </p:nvSpPr>
          <p:spPr>
            <a:xfrm>
              <a:off x="9210558" y="3631119"/>
              <a:ext cx="49311" cy="85519"/>
            </a:xfrm>
            <a:custGeom>
              <a:avLst/>
              <a:gdLst>
                <a:gd name="connsiteX0" fmla="*/ 22994 w 49311"/>
                <a:gd name="connsiteY0" fmla="*/ 85519 h 85519"/>
                <a:gd name="connsiteX1" fmla="*/ 28271 w 49311"/>
                <a:gd name="connsiteY1" fmla="*/ 72779 h 85519"/>
                <a:gd name="connsiteX2" fmla="*/ 13407 w 49311"/>
                <a:gd name="connsiteY2" fmla="*/ 56628 h 85519"/>
                <a:gd name="connsiteX3" fmla="*/ 43586 w 49311"/>
                <a:gd name="connsiteY3" fmla="*/ 37066 h 85519"/>
                <a:gd name="connsiteX4" fmla="*/ 49312 w 49311"/>
                <a:gd name="connsiteY4" fmla="*/ 24326 h 85519"/>
                <a:gd name="connsiteX5" fmla="*/ 42749 w 49311"/>
                <a:gd name="connsiteY5" fmla="*/ 23360 h 85519"/>
                <a:gd name="connsiteX6" fmla="*/ 34190 w 49311"/>
                <a:gd name="connsiteY6" fmla="*/ 67 h 85519"/>
                <a:gd name="connsiteX7" fmla="*/ 28335 w 49311"/>
                <a:gd name="connsiteY7" fmla="*/ 7595 h 85519"/>
                <a:gd name="connsiteX8" fmla="*/ 29236 w 49311"/>
                <a:gd name="connsiteY8" fmla="*/ 24197 h 85519"/>
                <a:gd name="connsiteX9" fmla="*/ 23059 w 49311"/>
                <a:gd name="connsiteY9" fmla="*/ 85455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11" h="85519">
                  <a:moveTo>
                    <a:pt x="22994" y="85519"/>
                  </a:moveTo>
                  <a:cubicBezTo>
                    <a:pt x="24667" y="81272"/>
                    <a:pt x="26534" y="77025"/>
                    <a:pt x="28271" y="72779"/>
                  </a:cubicBezTo>
                  <a:cubicBezTo>
                    <a:pt x="12441" y="70591"/>
                    <a:pt x="13342" y="57207"/>
                    <a:pt x="13407" y="56628"/>
                  </a:cubicBezTo>
                  <a:cubicBezTo>
                    <a:pt x="14758" y="40412"/>
                    <a:pt x="30394" y="35200"/>
                    <a:pt x="43586" y="37066"/>
                  </a:cubicBezTo>
                  <a:cubicBezTo>
                    <a:pt x="45451" y="32819"/>
                    <a:pt x="47382" y="28572"/>
                    <a:pt x="49312" y="24326"/>
                  </a:cubicBezTo>
                  <a:cubicBezTo>
                    <a:pt x="47317" y="23875"/>
                    <a:pt x="45194" y="23553"/>
                    <a:pt x="42749" y="23360"/>
                  </a:cubicBezTo>
                  <a:cubicBezTo>
                    <a:pt x="42620" y="10041"/>
                    <a:pt x="42942" y="-963"/>
                    <a:pt x="34190" y="67"/>
                  </a:cubicBezTo>
                  <a:cubicBezTo>
                    <a:pt x="30459" y="517"/>
                    <a:pt x="27885" y="3928"/>
                    <a:pt x="28335" y="7595"/>
                  </a:cubicBezTo>
                  <a:cubicBezTo>
                    <a:pt x="29171" y="14352"/>
                    <a:pt x="29171" y="17505"/>
                    <a:pt x="29236" y="24197"/>
                  </a:cubicBezTo>
                  <a:cubicBezTo>
                    <a:pt x="-7120" y="31532"/>
                    <a:pt x="-10016" y="77862"/>
                    <a:pt x="23059" y="85455"/>
                  </a:cubicBezTo>
                  <a:close/>
                </a:path>
              </a:pathLst>
            </a:custGeom>
            <a:solidFill>
              <a:srgbClr val="D9D5EB"/>
            </a:solidFill>
            <a:ln w="6433" cap="flat">
              <a:noFill/>
              <a:prstDash val="solid"/>
              <a:miter/>
            </a:ln>
          </p:spPr>
          <p:txBody>
            <a:bodyPr rtlCol="0" anchor="ctr"/>
            <a:lstStyle/>
            <a:p>
              <a:endParaRPr lang="en-AU"/>
            </a:p>
          </p:txBody>
        </p:sp>
        <p:sp>
          <p:nvSpPr>
            <p:cNvPr id="622" name="Freeform: Shape 621">
              <a:extLst>
                <a:ext uri="{FF2B5EF4-FFF2-40B4-BE49-F238E27FC236}">
                  <a16:creationId xmlns:a16="http://schemas.microsoft.com/office/drawing/2014/main" id="{06F90B3A-80C5-E8E5-45D6-B3A38548FB3A}"/>
                </a:ext>
              </a:extLst>
            </p:cNvPr>
            <p:cNvSpPr/>
            <p:nvPr/>
          </p:nvSpPr>
          <p:spPr>
            <a:xfrm>
              <a:off x="9261746" y="3497080"/>
              <a:ext cx="61441" cy="86747"/>
            </a:xfrm>
            <a:custGeom>
              <a:avLst/>
              <a:gdLst>
                <a:gd name="connsiteX0" fmla="*/ 31198 w 61441"/>
                <a:gd name="connsiteY0" fmla="*/ 86619 h 86747"/>
                <a:gd name="connsiteX1" fmla="*/ 32935 w 61441"/>
                <a:gd name="connsiteY1" fmla="*/ 86619 h 86747"/>
                <a:gd name="connsiteX2" fmla="*/ 34030 w 61441"/>
                <a:gd name="connsiteY2" fmla="*/ 84431 h 86747"/>
                <a:gd name="connsiteX3" fmla="*/ 40013 w 61441"/>
                <a:gd name="connsiteY3" fmla="*/ 72913 h 86747"/>
                <a:gd name="connsiteX4" fmla="*/ 13503 w 61441"/>
                <a:gd name="connsiteY4" fmla="*/ 58242 h 86747"/>
                <a:gd name="connsiteX5" fmla="*/ 51725 w 61441"/>
                <a:gd name="connsiteY5" fmla="*/ 38166 h 86747"/>
                <a:gd name="connsiteX6" fmla="*/ 58932 w 61441"/>
                <a:gd name="connsiteY6" fmla="*/ 37329 h 86747"/>
                <a:gd name="connsiteX7" fmla="*/ 61441 w 61441"/>
                <a:gd name="connsiteY7" fmla="*/ 32503 h 86747"/>
                <a:gd name="connsiteX8" fmla="*/ 61441 w 61441"/>
                <a:gd name="connsiteY8" fmla="*/ 32117 h 86747"/>
                <a:gd name="connsiteX9" fmla="*/ 61441 w 61441"/>
                <a:gd name="connsiteY9" fmla="*/ 27613 h 86747"/>
                <a:gd name="connsiteX10" fmla="*/ 39821 w 61441"/>
                <a:gd name="connsiteY10" fmla="*/ 22658 h 86747"/>
                <a:gd name="connsiteX11" fmla="*/ 29332 w 61441"/>
                <a:gd name="connsiteY11" fmla="*/ 201 h 86747"/>
                <a:gd name="connsiteX12" fmla="*/ 24120 w 61441"/>
                <a:gd name="connsiteY12" fmla="*/ 8245 h 86747"/>
                <a:gd name="connsiteX13" fmla="*/ 26436 w 61441"/>
                <a:gd name="connsiteY13" fmla="*/ 24589 h 86747"/>
                <a:gd name="connsiteX14" fmla="*/ 31134 w 61441"/>
                <a:gd name="connsiteY14" fmla="*/ 86748 h 8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41" h="86747">
                  <a:moveTo>
                    <a:pt x="31198" y="86619"/>
                  </a:moveTo>
                  <a:cubicBezTo>
                    <a:pt x="31778" y="86619"/>
                    <a:pt x="32357" y="86619"/>
                    <a:pt x="32935" y="86619"/>
                  </a:cubicBezTo>
                  <a:cubicBezTo>
                    <a:pt x="33322" y="85911"/>
                    <a:pt x="33643" y="85139"/>
                    <a:pt x="34030" y="84431"/>
                  </a:cubicBezTo>
                  <a:cubicBezTo>
                    <a:pt x="35960" y="80635"/>
                    <a:pt x="38019" y="76774"/>
                    <a:pt x="40013" y="72913"/>
                  </a:cubicBezTo>
                  <a:cubicBezTo>
                    <a:pt x="26952" y="73492"/>
                    <a:pt x="13503" y="72784"/>
                    <a:pt x="13503" y="58242"/>
                  </a:cubicBezTo>
                  <a:cubicBezTo>
                    <a:pt x="13503" y="37651"/>
                    <a:pt x="37697" y="32632"/>
                    <a:pt x="51725" y="38166"/>
                  </a:cubicBezTo>
                  <a:cubicBezTo>
                    <a:pt x="54235" y="39388"/>
                    <a:pt x="57001" y="38874"/>
                    <a:pt x="58932" y="37329"/>
                  </a:cubicBezTo>
                  <a:cubicBezTo>
                    <a:pt x="59768" y="35721"/>
                    <a:pt x="60605" y="34112"/>
                    <a:pt x="61441" y="32503"/>
                  </a:cubicBezTo>
                  <a:cubicBezTo>
                    <a:pt x="61441" y="32375"/>
                    <a:pt x="61441" y="32246"/>
                    <a:pt x="61441" y="32117"/>
                  </a:cubicBezTo>
                  <a:lnTo>
                    <a:pt x="61441" y="27613"/>
                  </a:lnTo>
                  <a:cubicBezTo>
                    <a:pt x="54685" y="24846"/>
                    <a:pt x="49473" y="22594"/>
                    <a:pt x="39821" y="22658"/>
                  </a:cubicBezTo>
                  <a:cubicBezTo>
                    <a:pt x="38598" y="9725"/>
                    <a:pt x="38019" y="-1665"/>
                    <a:pt x="29332" y="201"/>
                  </a:cubicBezTo>
                  <a:cubicBezTo>
                    <a:pt x="25664" y="974"/>
                    <a:pt x="23348" y="4577"/>
                    <a:pt x="24120" y="8245"/>
                  </a:cubicBezTo>
                  <a:cubicBezTo>
                    <a:pt x="25535" y="14872"/>
                    <a:pt x="25793" y="18025"/>
                    <a:pt x="26436" y="24589"/>
                  </a:cubicBezTo>
                  <a:cubicBezTo>
                    <a:pt x="-10949" y="35463"/>
                    <a:pt x="-8053" y="86748"/>
                    <a:pt x="31134" y="86748"/>
                  </a:cubicBezTo>
                  <a:close/>
                </a:path>
              </a:pathLst>
            </a:custGeom>
            <a:solidFill>
              <a:srgbClr val="D9D5EB"/>
            </a:solidFill>
            <a:ln w="6433" cap="flat">
              <a:noFill/>
              <a:prstDash val="solid"/>
              <a:miter/>
            </a:ln>
          </p:spPr>
          <p:txBody>
            <a:bodyPr rtlCol="0" anchor="ctr"/>
            <a:lstStyle/>
            <a:p>
              <a:endParaRPr lang="en-AU"/>
            </a:p>
          </p:txBody>
        </p:sp>
        <p:sp>
          <p:nvSpPr>
            <p:cNvPr id="623" name="Freeform: Shape 622">
              <a:extLst>
                <a:ext uri="{FF2B5EF4-FFF2-40B4-BE49-F238E27FC236}">
                  <a16:creationId xmlns:a16="http://schemas.microsoft.com/office/drawing/2014/main" id="{49B84BAD-100C-5723-A6DC-8B437615C49D}"/>
                </a:ext>
              </a:extLst>
            </p:cNvPr>
            <p:cNvSpPr/>
            <p:nvPr/>
          </p:nvSpPr>
          <p:spPr>
            <a:xfrm>
              <a:off x="9167082" y="3167569"/>
              <a:ext cx="28490" cy="51155"/>
            </a:xfrm>
            <a:custGeom>
              <a:avLst/>
              <a:gdLst>
                <a:gd name="connsiteX0" fmla="*/ 7721 w 28490"/>
                <a:gd name="connsiteY0" fmla="*/ 0 h 51155"/>
                <a:gd name="connsiteX1" fmla="*/ 5919 w 28490"/>
                <a:gd name="connsiteY1" fmla="*/ 13255 h 51155"/>
                <a:gd name="connsiteX2" fmla="*/ 2638 w 28490"/>
                <a:gd name="connsiteY2" fmla="*/ 35519 h 51155"/>
                <a:gd name="connsiteX3" fmla="*/ 0 w 28490"/>
                <a:gd name="connsiteY3" fmla="*/ 51156 h 51155"/>
                <a:gd name="connsiteX4" fmla="*/ 28441 w 28490"/>
                <a:gd name="connsiteY4" fmla="*/ 23744 h 51155"/>
                <a:gd name="connsiteX5" fmla="*/ 7721 w 28490"/>
                <a:gd name="connsiteY5" fmla="*/ 0 h 5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90" h="51155">
                  <a:moveTo>
                    <a:pt x="7721" y="0"/>
                  </a:moveTo>
                  <a:cubicBezTo>
                    <a:pt x="7142" y="4376"/>
                    <a:pt x="6563" y="8815"/>
                    <a:pt x="5919" y="13255"/>
                  </a:cubicBezTo>
                  <a:cubicBezTo>
                    <a:pt x="20205" y="18339"/>
                    <a:pt x="15186" y="28827"/>
                    <a:pt x="2638" y="35519"/>
                  </a:cubicBezTo>
                  <a:cubicBezTo>
                    <a:pt x="1802" y="40731"/>
                    <a:pt x="901" y="45944"/>
                    <a:pt x="0" y="51156"/>
                  </a:cubicBezTo>
                  <a:cubicBezTo>
                    <a:pt x="16280" y="45107"/>
                    <a:pt x="27604" y="33138"/>
                    <a:pt x="28441" y="23744"/>
                  </a:cubicBezTo>
                  <a:cubicBezTo>
                    <a:pt x="29085" y="16473"/>
                    <a:pt x="23615" y="5341"/>
                    <a:pt x="7721" y="0"/>
                  </a:cubicBezTo>
                  <a:close/>
                </a:path>
              </a:pathLst>
            </a:custGeom>
            <a:solidFill>
              <a:srgbClr val="D9D5EB"/>
            </a:solidFill>
            <a:ln w="6433" cap="flat">
              <a:noFill/>
              <a:prstDash val="solid"/>
              <a:miter/>
            </a:ln>
          </p:spPr>
          <p:txBody>
            <a:bodyPr rtlCol="0" anchor="ctr"/>
            <a:lstStyle/>
            <a:p>
              <a:endParaRPr lang="en-AU"/>
            </a:p>
          </p:txBody>
        </p:sp>
        <p:sp>
          <p:nvSpPr>
            <p:cNvPr id="624" name="Freeform: Shape 623">
              <a:extLst>
                <a:ext uri="{FF2B5EF4-FFF2-40B4-BE49-F238E27FC236}">
                  <a16:creationId xmlns:a16="http://schemas.microsoft.com/office/drawing/2014/main" id="{32CA547A-41CE-9604-9199-F8662C7E431B}"/>
                </a:ext>
              </a:extLst>
            </p:cNvPr>
            <p:cNvSpPr/>
            <p:nvPr/>
          </p:nvSpPr>
          <p:spPr>
            <a:xfrm>
              <a:off x="9184520" y="3026714"/>
              <a:ext cx="67895" cy="81655"/>
            </a:xfrm>
            <a:custGeom>
              <a:avLst/>
              <a:gdLst>
                <a:gd name="connsiteX0" fmla="*/ 33074 w 67895"/>
                <a:gd name="connsiteY0" fmla="*/ 17052 h 81655"/>
                <a:gd name="connsiteX1" fmla="*/ 54437 w 67895"/>
                <a:gd name="connsiteY1" fmla="*/ 30179 h 81655"/>
                <a:gd name="connsiteX2" fmla="*/ 1609 w 67895"/>
                <a:gd name="connsiteY2" fmla="*/ 43691 h 81655"/>
                <a:gd name="connsiteX3" fmla="*/ 0 w 67895"/>
                <a:gd name="connsiteY3" fmla="*/ 57268 h 81655"/>
                <a:gd name="connsiteX4" fmla="*/ 13127 w 67895"/>
                <a:gd name="connsiteY4" fmla="*/ 60228 h 81655"/>
                <a:gd name="connsiteX5" fmla="*/ 19883 w 67895"/>
                <a:gd name="connsiteY5" fmla="*/ 81656 h 81655"/>
                <a:gd name="connsiteX6" fmla="*/ 26640 w 67895"/>
                <a:gd name="connsiteY6" fmla="*/ 74835 h 81655"/>
                <a:gd name="connsiteX7" fmla="*/ 26640 w 67895"/>
                <a:gd name="connsiteY7" fmla="*/ 60293 h 81655"/>
                <a:gd name="connsiteX8" fmla="*/ 60807 w 67895"/>
                <a:gd name="connsiteY8" fmla="*/ 14993 h 81655"/>
                <a:gd name="connsiteX9" fmla="*/ 7915 w 67895"/>
                <a:gd name="connsiteY9" fmla="*/ 0 h 81655"/>
                <a:gd name="connsiteX10" fmla="*/ 5727 w 67895"/>
                <a:gd name="connsiteY10" fmla="*/ 13448 h 81655"/>
                <a:gd name="connsiteX11" fmla="*/ 11647 w 67895"/>
                <a:gd name="connsiteY11" fmla="*/ 14800 h 81655"/>
                <a:gd name="connsiteX12" fmla="*/ 33139 w 67895"/>
                <a:gd name="connsiteY12" fmla="*/ 17116 h 8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95" h="81655">
                  <a:moveTo>
                    <a:pt x="33074" y="17052"/>
                  </a:moveTo>
                  <a:cubicBezTo>
                    <a:pt x="51349" y="19690"/>
                    <a:pt x="54566" y="28634"/>
                    <a:pt x="54437" y="30179"/>
                  </a:cubicBezTo>
                  <a:cubicBezTo>
                    <a:pt x="52957" y="40281"/>
                    <a:pt x="24838" y="53343"/>
                    <a:pt x="1609" y="43691"/>
                  </a:cubicBezTo>
                  <a:cubicBezTo>
                    <a:pt x="1030" y="48196"/>
                    <a:pt x="514" y="52700"/>
                    <a:pt x="0" y="57268"/>
                  </a:cubicBezTo>
                  <a:cubicBezTo>
                    <a:pt x="4118" y="58620"/>
                    <a:pt x="8430" y="59714"/>
                    <a:pt x="13127" y="60228"/>
                  </a:cubicBezTo>
                  <a:cubicBezTo>
                    <a:pt x="13127" y="72390"/>
                    <a:pt x="11325" y="81656"/>
                    <a:pt x="19883" y="81656"/>
                  </a:cubicBezTo>
                  <a:cubicBezTo>
                    <a:pt x="23616" y="81656"/>
                    <a:pt x="26704" y="78567"/>
                    <a:pt x="26640" y="74835"/>
                  </a:cubicBezTo>
                  <a:cubicBezTo>
                    <a:pt x="26640" y="69559"/>
                    <a:pt x="26640" y="65248"/>
                    <a:pt x="26640" y="60293"/>
                  </a:cubicBezTo>
                  <a:cubicBezTo>
                    <a:pt x="52764" y="57397"/>
                    <a:pt x="81528" y="35326"/>
                    <a:pt x="60807" y="14993"/>
                  </a:cubicBezTo>
                  <a:cubicBezTo>
                    <a:pt x="46072" y="579"/>
                    <a:pt x="21556" y="4182"/>
                    <a:pt x="7915" y="0"/>
                  </a:cubicBezTo>
                  <a:cubicBezTo>
                    <a:pt x="7142" y="4440"/>
                    <a:pt x="6435" y="8880"/>
                    <a:pt x="5727" y="13448"/>
                  </a:cubicBezTo>
                  <a:cubicBezTo>
                    <a:pt x="7593" y="14028"/>
                    <a:pt x="9523" y="14478"/>
                    <a:pt x="11647" y="14800"/>
                  </a:cubicBezTo>
                  <a:cubicBezTo>
                    <a:pt x="18790" y="15829"/>
                    <a:pt x="26318" y="16151"/>
                    <a:pt x="33139" y="17116"/>
                  </a:cubicBezTo>
                  <a:close/>
                </a:path>
              </a:pathLst>
            </a:custGeom>
            <a:solidFill>
              <a:srgbClr val="D9D5EB"/>
            </a:solidFill>
            <a:ln w="6433" cap="flat">
              <a:noFill/>
              <a:prstDash val="solid"/>
              <a:miter/>
            </a:ln>
          </p:spPr>
          <p:txBody>
            <a:bodyPr rtlCol="0" anchor="ctr"/>
            <a:lstStyle/>
            <a:p>
              <a:endParaRPr lang="en-AU"/>
            </a:p>
          </p:txBody>
        </p:sp>
        <p:sp>
          <p:nvSpPr>
            <p:cNvPr id="625" name="Freeform: Shape 624">
              <a:extLst>
                <a:ext uri="{FF2B5EF4-FFF2-40B4-BE49-F238E27FC236}">
                  <a16:creationId xmlns:a16="http://schemas.microsoft.com/office/drawing/2014/main" id="{27F2AF47-EE8C-A657-422F-4ACE914F278E}"/>
                </a:ext>
              </a:extLst>
            </p:cNvPr>
            <p:cNvSpPr/>
            <p:nvPr/>
          </p:nvSpPr>
          <p:spPr>
            <a:xfrm>
              <a:off x="9199449" y="2957605"/>
              <a:ext cx="35840" cy="39977"/>
            </a:xfrm>
            <a:custGeom>
              <a:avLst/>
              <a:gdLst>
                <a:gd name="connsiteX0" fmla="*/ 23808 w 35840"/>
                <a:gd name="connsiteY0" fmla="*/ 38737 h 39977"/>
                <a:gd name="connsiteX1" fmla="*/ 34232 w 35840"/>
                <a:gd name="connsiteY1" fmla="*/ 35069 h 39977"/>
                <a:gd name="connsiteX2" fmla="*/ 35841 w 35840"/>
                <a:gd name="connsiteY2" fmla="*/ 30179 h 39977"/>
                <a:gd name="connsiteX3" fmla="*/ 14349 w 35840"/>
                <a:gd name="connsiteY3" fmla="*/ 21685 h 39977"/>
                <a:gd name="connsiteX4" fmla="*/ 14349 w 35840"/>
                <a:gd name="connsiteY4" fmla="*/ 4247 h 39977"/>
                <a:gd name="connsiteX5" fmla="*/ 12418 w 35840"/>
                <a:gd name="connsiteY5" fmla="*/ 0 h 39977"/>
                <a:gd name="connsiteX6" fmla="*/ 0 w 35840"/>
                <a:gd name="connsiteY6" fmla="*/ 35584 h 39977"/>
                <a:gd name="connsiteX7" fmla="*/ 23872 w 35840"/>
                <a:gd name="connsiteY7" fmla="*/ 38801 h 3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0" h="39977">
                  <a:moveTo>
                    <a:pt x="23808" y="38737"/>
                  </a:moveTo>
                  <a:cubicBezTo>
                    <a:pt x="27604" y="41439"/>
                    <a:pt x="32945" y="39509"/>
                    <a:pt x="34232" y="35069"/>
                  </a:cubicBezTo>
                  <a:lnTo>
                    <a:pt x="35841" y="30179"/>
                  </a:lnTo>
                  <a:cubicBezTo>
                    <a:pt x="29084" y="26189"/>
                    <a:pt x="24387" y="23100"/>
                    <a:pt x="14349" y="21685"/>
                  </a:cubicBezTo>
                  <a:cubicBezTo>
                    <a:pt x="14670" y="15057"/>
                    <a:pt x="14799" y="11261"/>
                    <a:pt x="14349" y="4247"/>
                  </a:cubicBezTo>
                  <a:cubicBezTo>
                    <a:pt x="14220" y="2381"/>
                    <a:pt x="13448" y="965"/>
                    <a:pt x="12418" y="0"/>
                  </a:cubicBezTo>
                  <a:cubicBezTo>
                    <a:pt x="7464" y="10424"/>
                    <a:pt x="3410" y="22328"/>
                    <a:pt x="0" y="35584"/>
                  </a:cubicBezTo>
                  <a:cubicBezTo>
                    <a:pt x="8107" y="33653"/>
                    <a:pt x="17373" y="35133"/>
                    <a:pt x="23872" y="38801"/>
                  </a:cubicBezTo>
                  <a:close/>
                </a:path>
              </a:pathLst>
            </a:custGeom>
            <a:solidFill>
              <a:srgbClr val="D9D5EB"/>
            </a:solidFill>
            <a:ln w="6433" cap="flat">
              <a:noFill/>
              <a:prstDash val="solid"/>
              <a:miter/>
            </a:ln>
          </p:spPr>
          <p:txBody>
            <a:bodyPr rtlCol="0" anchor="ctr"/>
            <a:lstStyle/>
            <a:p>
              <a:endParaRPr lang="en-AU"/>
            </a:p>
          </p:txBody>
        </p:sp>
        <p:sp>
          <p:nvSpPr>
            <p:cNvPr id="626" name="Freeform: Shape 625">
              <a:extLst>
                <a:ext uri="{FF2B5EF4-FFF2-40B4-BE49-F238E27FC236}">
                  <a16:creationId xmlns:a16="http://schemas.microsoft.com/office/drawing/2014/main" id="{39F9D9F9-CA5F-0FFC-4219-6AEC2DB62974}"/>
                </a:ext>
              </a:extLst>
            </p:cNvPr>
            <p:cNvSpPr/>
            <p:nvPr/>
          </p:nvSpPr>
          <p:spPr>
            <a:xfrm>
              <a:off x="9103131" y="3360863"/>
              <a:ext cx="92374" cy="152782"/>
            </a:xfrm>
            <a:custGeom>
              <a:avLst/>
              <a:gdLst>
                <a:gd name="connsiteX0" fmla="*/ 59704 w 92374"/>
                <a:gd name="connsiteY0" fmla="*/ 39897 h 152782"/>
                <a:gd name="connsiteX1" fmla="*/ 69999 w 92374"/>
                <a:gd name="connsiteY1" fmla="*/ 35264 h 152782"/>
                <a:gd name="connsiteX2" fmla="*/ 69999 w 92374"/>
                <a:gd name="connsiteY2" fmla="*/ 29988 h 152782"/>
                <a:gd name="connsiteX3" fmla="*/ 49344 w 92374"/>
                <a:gd name="connsiteY3" fmla="*/ 23360 h 152782"/>
                <a:gd name="connsiteX4" fmla="*/ 40787 w 92374"/>
                <a:gd name="connsiteY4" fmla="*/ 67 h 152782"/>
                <a:gd name="connsiteX5" fmla="*/ 34931 w 92374"/>
                <a:gd name="connsiteY5" fmla="*/ 7595 h 152782"/>
                <a:gd name="connsiteX6" fmla="*/ 35832 w 92374"/>
                <a:gd name="connsiteY6" fmla="*/ 24197 h 152782"/>
                <a:gd name="connsiteX7" fmla="*/ 35252 w 92374"/>
                <a:gd name="connsiteY7" fmla="*/ 86420 h 152782"/>
                <a:gd name="connsiteX8" fmla="*/ 56873 w 92374"/>
                <a:gd name="connsiteY8" fmla="*/ 87514 h 152782"/>
                <a:gd name="connsiteX9" fmla="*/ 11573 w 92374"/>
                <a:gd name="connsiteY9" fmla="*/ 106303 h 152782"/>
                <a:gd name="connsiteX10" fmla="*/ 2114 w 92374"/>
                <a:gd name="connsiteY10" fmla="*/ 115955 h 152782"/>
                <a:gd name="connsiteX11" fmla="*/ 39370 w 92374"/>
                <a:gd name="connsiteY11" fmla="*/ 131784 h 152782"/>
                <a:gd name="connsiteX12" fmla="*/ 47414 w 92374"/>
                <a:gd name="connsiteY12" fmla="*/ 152762 h 152782"/>
                <a:gd name="connsiteX13" fmla="*/ 52819 w 92374"/>
                <a:gd name="connsiteY13" fmla="*/ 131077 h 152782"/>
                <a:gd name="connsiteX14" fmla="*/ 92327 w 92374"/>
                <a:gd name="connsiteY14" fmla="*/ 100512 h 152782"/>
                <a:gd name="connsiteX15" fmla="*/ 57967 w 92374"/>
                <a:gd name="connsiteY15" fmla="*/ 74066 h 152782"/>
                <a:gd name="connsiteX16" fmla="*/ 22640 w 92374"/>
                <a:gd name="connsiteY16" fmla="*/ 66151 h 152782"/>
                <a:gd name="connsiteX17" fmla="*/ 59704 w 92374"/>
                <a:gd name="connsiteY17" fmla="*/ 39833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59704" y="39897"/>
                  </a:moveTo>
                  <a:cubicBezTo>
                    <a:pt x="63758" y="42471"/>
                    <a:pt x="69163" y="40090"/>
                    <a:pt x="69999" y="35264"/>
                  </a:cubicBezTo>
                  <a:lnTo>
                    <a:pt x="69999" y="29988"/>
                  </a:lnTo>
                  <a:cubicBezTo>
                    <a:pt x="63371" y="26513"/>
                    <a:pt x="58545" y="24133"/>
                    <a:pt x="49344" y="23360"/>
                  </a:cubicBezTo>
                  <a:cubicBezTo>
                    <a:pt x="49216" y="10041"/>
                    <a:pt x="49538" y="-963"/>
                    <a:pt x="40787" y="67"/>
                  </a:cubicBezTo>
                  <a:cubicBezTo>
                    <a:pt x="37054" y="517"/>
                    <a:pt x="34480" y="3928"/>
                    <a:pt x="34931" y="7595"/>
                  </a:cubicBezTo>
                  <a:cubicBezTo>
                    <a:pt x="35767" y="14352"/>
                    <a:pt x="35767" y="17505"/>
                    <a:pt x="35832" y="24197"/>
                  </a:cubicBezTo>
                  <a:cubicBezTo>
                    <a:pt x="-2712" y="31983"/>
                    <a:pt x="-3484" y="83138"/>
                    <a:pt x="35252" y="86420"/>
                  </a:cubicBezTo>
                  <a:cubicBezTo>
                    <a:pt x="42266" y="86999"/>
                    <a:pt x="50181" y="86935"/>
                    <a:pt x="56873" y="87514"/>
                  </a:cubicBezTo>
                  <a:cubicBezTo>
                    <a:pt x="113305" y="92340"/>
                    <a:pt x="45998" y="140085"/>
                    <a:pt x="11573" y="106303"/>
                  </a:cubicBezTo>
                  <a:cubicBezTo>
                    <a:pt x="5203" y="100062"/>
                    <a:pt x="-4256" y="109714"/>
                    <a:pt x="2114" y="115955"/>
                  </a:cubicBezTo>
                  <a:cubicBezTo>
                    <a:pt x="11380" y="125028"/>
                    <a:pt x="24378" y="130948"/>
                    <a:pt x="39370" y="131784"/>
                  </a:cubicBezTo>
                  <a:cubicBezTo>
                    <a:pt x="40142" y="144139"/>
                    <a:pt x="38920" y="153276"/>
                    <a:pt x="47414" y="152762"/>
                  </a:cubicBezTo>
                  <a:cubicBezTo>
                    <a:pt x="55586" y="152182"/>
                    <a:pt x="53656" y="144075"/>
                    <a:pt x="52819" y="131077"/>
                  </a:cubicBezTo>
                  <a:cubicBezTo>
                    <a:pt x="75019" y="127345"/>
                    <a:pt x="91363" y="112030"/>
                    <a:pt x="92327" y="100512"/>
                  </a:cubicBezTo>
                  <a:cubicBezTo>
                    <a:pt x="93100" y="91503"/>
                    <a:pt x="84413" y="76318"/>
                    <a:pt x="57967" y="74066"/>
                  </a:cubicBezTo>
                  <a:cubicBezTo>
                    <a:pt x="41172" y="72650"/>
                    <a:pt x="28817" y="75288"/>
                    <a:pt x="22640" y="66151"/>
                  </a:cubicBezTo>
                  <a:cubicBezTo>
                    <a:pt x="11508" y="49742"/>
                    <a:pt x="34995" y="27800"/>
                    <a:pt x="59704" y="39833"/>
                  </a:cubicBezTo>
                  <a:close/>
                </a:path>
              </a:pathLst>
            </a:custGeom>
            <a:solidFill>
              <a:srgbClr val="D9D5EB"/>
            </a:solidFill>
            <a:ln w="6433" cap="flat">
              <a:noFill/>
              <a:prstDash val="solid"/>
              <a:miter/>
            </a:ln>
          </p:spPr>
          <p:txBody>
            <a:bodyPr rtlCol="0" anchor="ctr"/>
            <a:lstStyle/>
            <a:p>
              <a:endParaRPr lang="en-AU"/>
            </a:p>
          </p:txBody>
        </p:sp>
        <p:sp>
          <p:nvSpPr>
            <p:cNvPr id="627" name="Freeform: Shape 626">
              <a:extLst>
                <a:ext uri="{FF2B5EF4-FFF2-40B4-BE49-F238E27FC236}">
                  <a16:creationId xmlns:a16="http://schemas.microsoft.com/office/drawing/2014/main" id="{E98C6543-3097-1ECD-7AD6-5CD35ED33EBF}"/>
                </a:ext>
              </a:extLst>
            </p:cNvPr>
            <p:cNvSpPr/>
            <p:nvPr/>
          </p:nvSpPr>
          <p:spPr>
            <a:xfrm>
              <a:off x="9034335" y="3436280"/>
              <a:ext cx="66317" cy="77353"/>
            </a:xfrm>
            <a:custGeom>
              <a:avLst/>
              <a:gdLst>
                <a:gd name="connsiteX0" fmla="*/ 52700 w 66317"/>
                <a:gd name="connsiteY0" fmla="*/ 22972 h 77353"/>
                <a:gd name="connsiteX1" fmla="*/ 4890 w 66317"/>
                <a:gd name="connsiteY1" fmla="*/ 41375 h 77353"/>
                <a:gd name="connsiteX2" fmla="*/ 0 w 66317"/>
                <a:gd name="connsiteY2" fmla="*/ 53987 h 77353"/>
                <a:gd name="connsiteX3" fmla="*/ 12033 w 66317"/>
                <a:gd name="connsiteY3" fmla="*/ 56175 h 77353"/>
                <a:gd name="connsiteX4" fmla="*/ 19561 w 66317"/>
                <a:gd name="connsiteY4" fmla="*/ 77345 h 77353"/>
                <a:gd name="connsiteX5" fmla="*/ 25996 w 66317"/>
                <a:gd name="connsiteY5" fmla="*/ 70331 h 77353"/>
                <a:gd name="connsiteX6" fmla="*/ 25481 w 66317"/>
                <a:gd name="connsiteY6" fmla="*/ 55789 h 77353"/>
                <a:gd name="connsiteX7" fmla="*/ 65955 w 66317"/>
                <a:gd name="connsiteY7" fmla="*/ 20205 h 77353"/>
                <a:gd name="connsiteX8" fmla="*/ 26961 w 66317"/>
                <a:gd name="connsiteY8" fmla="*/ 0 h 77353"/>
                <a:gd name="connsiteX9" fmla="*/ 18596 w 66317"/>
                <a:gd name="connsiteY9" fmla="*/ 12226 h 77353"/>
                <a:gd name="connsiteX10" fmla="*/ 52635 w 66317"/>
                <a:gd name="connsiteY10" fmla="*/ 23036 h 7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7" h="77353">
                  <a:moveTo>
                    <a:pt x="52700" y="22972"/>
                  </a:moveTo>
                  <a:cubicBezTo>
                    <a:pt x="49804" y="36485"/>
                    <a:pt x="26060" y="46651"/>
                    <a:pt x="4890" y="41375"/>
                  </a:cubicBezTo>
                  <a:cubicBezTo>
                    <a:pt x="3346" y="45557"/>
                    <a:pt x="1802" y="49804"/>
                    <a:pt x="0" y="53987"/>
                  </a:cubicBezTo>
                  <a:cubicBezTo>
                    <a:pt x="3796" y="55081"/>
                    <a:pt x="7786" y="55853"/>
                    <a:pt x="12033" y="56175"/>
                  </a:cubicBezTo>
                  <a:cubicBezTo>
                    <a:pt x="12483" y="68787"/>
                    <a:pt x="11067" y="77666"/>
                    <a:pt x="19561" y="77345"/>
                  </a:cubicBezTo>
                  <a:cubicBezTo>
                    <a:pt x="23293" y="77216"/>
                    <a:pt x="26189" y="74063"/>
                    <a:pt x="25996" y="70331"/>
                  </a:cubicBezTo>
                  <a:cubicBezTo>
                    <a:pt x="25803" y="65634"/>
                    <a:pt x="25674" y="60679"/>
                    <a:pt x="25481" y="55789"/>
                  </a:cubicBezTo>
                  <a:cubicBezTo>
                    <a:pt x="53600" y="51735"/>
                    <a:pt x="68915" y="31272"/>
                    <a:pt x="65955" y="20205"/>
                  </a:cubicBezTo>
                  <a:cubicBezTo>
                    <a:pt x="61708" y="4697"/>
                    <a:pt x="43627" y="2703"/>
                    <a:pt x="26961" y="0"/>
                  </a:cubicBezTo>
                  <a:cubicBezTo>
                    <a:pt x="24001" y="3925"/>
                    <a:pt x="21234" y="7979"/>
                    <a:pt x="18596" y="12226"/>
                  </a:cubicBezTo>
                  <a:cubicBezTo>
                    <a:pt x="34168" y="15315"/>
                    <a:pt x="49611" y="15894"/>
                    <a:pt x="52635" y="23036"/>
                  </a:cubicBezTo>
                  <a:close/>
                </a:path>
              </a:pathLst>
            </a:custGeom>
            <a:solidFill>
              <a:srgbClr val="D9D5EB"/>
            </a:solidFill>
            <a:ln w="6433" cap="flat">
              <a:noFill/>
              <a:prstDash val="solid"/>
              <a:miter/>
            </a:ln>
          </p:spPr>
          <p:txBody>
            <a:bodyPr rtlCol="0" anchor="ctr"/>
            <a:lstStyle/>
            <a:p>
              <a:endParaRPr lang="en-AU"/>
            </a:p>
          </p:txBody>
        </p:sp>
        <p:sp>
          <p:nvSpPr>
            <p:cNvPr id="628" name="Freeform: Shape 627">
              <a:extLst>
                <a:ext uri="{FF2B5EF4-FFF2-40B4-BE49-F238E27FC236}">
                  <a16:creationId xmlns:a16="http://schemas.microsoft.com/office/drawing/2014/main" id="{39586DC5-5CD5-4A21-63E0-D64CC8F6C83B}"/>
                </a:ext>
              </a:extLst>
            </p:cNvPr>
            <p:cNvSpPr/>
            <p:nvPr/>
          </p:nvSpPr>
          <p:spPr>
            <a:xfrm>
              <a:off x="9159356" y="3225856"/>
              <a:ext cx="92931" cy="152704"/>
            </a:xfrm>
            <a:custGeom>
              <a:avLst/>
              <a:gdLst>
                <a:gd name="connsiteX0" fmla="*/ 36683 w 92931"/>
                <a:gd name="connsiteY0" fmla="*/ 85784 h 152704"/>
                <a:gd name="connsiteX1" fmla="*/ 58174 w 92931"/>
                <a:gd name="connsiteY1" fmla="*/ 88101 h 152704"/>
                <a:gd name="connsiteX2" fmla="*/ 79537 w 92931"/>
                <a:gd name="connsiteY2" fmla="*/ 101228 h 152704"/>
                <a:gd name="connsiteX3" fmla="*/ 11845 w 92931"/>
                <a:gd name="connsiteY3" fmla="*/ 104316 h 152704"/>
                <a:gd name="connsiteX4" fmla="*/ 1871 w 92931"/>
                <a:gd name="connsiteY4" fmla="*/ 113389 h 152704"/>
                <a:gd name="connsiteX5" fmla="*/ 38162 w 92931"/>
                <a:gd name="connsiteY5" fmla="*/ 131277 h 152704"/>
                <a:gd name="connsiteX6" fmla="*/ 44919 w 92931"/>
                <a:gd name="connsiteY6" fmla="*/ 152705 h 152704"/>
                <a:gd name="connsiteX7" fmla="*/ 51675 w 92931"/>
                <a:gd name="connsiteY7" fmla="*/ 145884 h 152704"/>
                <a:gd name="connsiteX8" fmla="*/ 51675 w 92931"/>
                <a:gd name="connsiteY8" fmla="*/ 131342 h 152704"/>
                <a:gd name="connsiteX9" fmla="*/ 85843 w 92931"/>
                <a:gd name="connsiteY9" fmla="*/ 86042 h 152704"/>
                <a:gd name="connsiteX10" fmla="*/ 23234 w 92931"/>
                <a:gd name="connsiteY10" fmla="*/ 55220 h 152704"/>
                <a:gd name="connsiteX11" fmla="*/ 63837 w 92931"/>
                <a:gd name="connsiteY11" fmla="*/ 40742 h 152704"/>
                <a:gd name="connsiteX12" fmla="*/ 74261 w 92931"/>
                <a:gd name="connsiteY12" fmla="*/ 37074 h 152704"/>
                <a:gd name="connsiteX13" fmla="*/ 75869 w 92931"/>
                <a:gd name="connsiteY13" fmla="*/ 32184 h 152704"/>
                <a:gd name="connsiteX14" fmla="*/ 54378 w 92931"/>
                <a:gd name="connsiteY14" fmla="*/ 23690 h 152704"/>
                <a:gd name="connsiteX15" fmla="*/ 54378 w 92931"/>
                <a:gd name="connsiteY15" fmla="*/ 6252 h 152704"/>
                <a:gd name="connsiteX16" fmla="*/ 40929 w 92931"/>
                <a:gd name="connsiteY16" fmla="*/ 7153 h 152704"/>
                <a:gd name="connsiteX17" fmla="*/ 40929 w 92931"/>
                <a:gd name="connsiteY17" fmla="*/ 23754 h 152704"/>
                <a:gd name="connsiteX18" fmla="*/ 36747 w 92931"/>
                <a:gd name="connsiteY18" fmla="*/ 85849 h 1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04">
                  <a:moveTo>
                    <a:pt x="36683" y="85784"/>
                  </a:moveTo>
                  <a:cubicBezTo>
                    <a:pt x="43825" y="86814"/>
                    <a:pt x="51354" y="87136"/>
                    <a:pt x="58174" y="88101"/>
                  </a:cubicBezTo>
                  <a:cubicBezTo>
                    <a:pt x="76448" y="90739"/>
                    <a:pt x="79666" y="99683"/>
                    <a:pt x="79537" y="101228"/>
                  </a:cubicBezTo>
                  <a:cubicBezTo>
                    <a:pt x="77736" y="113646"/>
                    <a:pt x="35717" y="130505"/>
                    <a:pt x="11845" y="104316"/>
                  </a:cubicBezTo>
                  <a:cubicBezTo>
                    <a:pt x="5860" y="97688"/>
                    <a:pt x="-4177" y="106761"/>
                    <a:pt x="1871" y="113389"/>
                  </a:cubicBezTo>
                  <a:cubicBezTo>
                    <a:pt x="10364" y="122719"/>
                    <a:pt x="22783" y="129540"/>
                    <a:pt x="38162" y="131277"/>
                  </a:cubicBezTo>
                  <a:cubicBezTo>
                    <a:pt x="38162" y="143439"/>
                    <a:pt x="36361" y="152705"/>
                    <a:pt x="44919" y="152705"/>
                  </a:cubicBezTo>
                  <a:cubicBezTo>
                    <a:pt x="48651" y="152705"/>
                    <a:pt x="51739" y="149616"/>
                    <a:pt x="51675" y="145884"/>
                  </a:cubicBezTo>
                  <a:cubicBezTo>
                    <a:pt x="51675" y="140608"/>
                    <a:pt x="51675" y="136296"/>
                    <a:pt x="51675" y="131342"/>
                  </a:cubicBezTo>
                  <a:cubicBezTo>
                    <a:pt x="77800" y="128446"/>
                    <a:pt x="106563" y="106375"/>
                    <a:pt x="85843" y="86042"/>
                  </a:cubicBezTo>
                  <a:cubicBezTo>
                    <a:pt x="63708" y="64292"/>
                    <a:pt x="19180" y="83661"/>
                    <a:pt x="23234" y="55220"/>
                  </a:cubicBezTo>
                  <a:cubicBezTo>
                    <a:pt x="26130" y="34822"/>
                    <a:pt x="50710" y="33342"/>
                    <a:pt x="63837" y="40742"/>
                  </a:cubicBezTo>
                  <a:cubicBezTo>
                    <a:pt x="67633" y="43444"/>
                    <a:pt x="72974" y="41514"/>
                    <a:pt x="74261" y="37074"/>
                  </a:cubicBezTo>
                  <a:lnTo>
                    <a:pt x="75869" y="32184"/>
                  </a:lnTo>
                  <a:cubicBezTo>
                    <a:pt x="69113" y="28194"/>
                    <a:pt x="64416" y="25105"/>
                    <a:pt x="54378" y="23690"/>
                  </a:cubicBezTo>
                  <a:cubicBezTo>
                    <a:pt x="54699" y="17062"/>
                    <a:pt x="54828" y="13266"/>
                    <a:pt x="54378" y="6252"/>
                  </a:cubicBezTo>
                  <a:cubicBezTo>
                    <a:pt x="53798" y="-2692"/>
                    <a:pt x="40286" y="-1727"/>
                    <a:pt x="40929" y="7153"/>
                  </a:cubicBezTo>
                  <a:cubicBezTo>
                    <a:pt x="41380" y="13909"/>
                    <a:pt x="41187" y="17126"/>
                    <a:pt x="40929" y="23754"/>
                  </a:cubicBezTo>
                  <a:cubicBezTo>
                    <a:pt x="2193" y="29288"/>
                    <a:pt x="-1925" y="80315"/>
                    <a:pt x="36747" y="85849"/>
                  </a:cubicBezTo>
                  <a:close/>
                </a:path>
              </a:pathLst>
            </a:custGeom>
            <a:solidFill>
              <a:srgbClr val="D9D5EB"/>
            </a:solidFill>
            <a:ln w="6433" cap="flat">
              <a:noFill/>
              <a:prstDash val="solid"/>
              <a:miter/>
            </a:ln>
          </p:spPr>
          <p:txBody>
            <a:bodyPr rtlCol="0" anchor="ctr"/>
            <a:lstStyle/>
            <a:p>
              <a:endParaRPr lang="en-AU"/>
            </a:p>
          </p:txBody>
        </p:sp>
        <p:sp>
          <p:nvSpPr>
            <p:cNvPr id="629" name="Freeform: Shape 628">
              <a:extLst>
                <a:ext uri="{FF2B5EF4-FFF2-40B4-BE49-F238E27FC236}">
                  <a16:creationId xmlns:a16="http://schemas.microsoft.com/office/drawing/2014/main" id="{5175C4E5-6891-6632-45A3-02FAD64C1630}"/>
                </a:ext>
              </a:extLst>
            </p:cNvPr>
            <p:cNvSpPr/>
            <p:nvPr/>
          </p:nvSpPr>
          <p:spPr>
            <a:xfrm>
              <a:off x="9109427" y="3371033"/>
              <a:ext cx="4763" cy="7078"/>
            </a:xfrm>
            <a:custGeom>
              <a:avLst/>
              <a:gdLst>
                <a:gd name="connsiteX0" fmla="*/ 0 w 4763"/>
                <a:gd name="connsiteY0" fmla="*/ 7078 h 7078"/>
                <a:gd name="connsiteX1" fmla="*/ 4762 w 4763"/>
                <a:gd name="connsiteY1" fmla="*/ 644 h 7078"/>
                <a:gd name="connsiteX2" fmla="*/ 4762 w 4763"/>
                <a:gd name="connsiteY2" fmla="*/ 0 h 7078"/>
                <a:gd name="connsiteX3" fmla="*/ 3604 w 4763"/>
                <a:gd name="connsiteY3" fmla="*/ 1930 h 7078"/>
                <a:gd name="connsiteX4" fmla="*/ 0 w 4763"/>
                <a:gd name="connsiteY4" fmla="*/ 7078 h 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 h="7078">
                  <a:moveTo>
                    <a:pt x="0" y="7078"/>
                  </a:moveTo>
                  <a:cubicBezTo>
                    <a:pt x="2767" y="6242"/>
                    <a:pt x="4826" y="3732"/>
                    <a:pt x="4762" y="644"/>
                  </a:cubicBezTo>
                  <a:cubicBezTo>
                    <a:pt x="4762" y="386"/>
                    <a:pt x="4762" y="257"/>
                    <a:pt x="4762" y="0"/>
                  </a:cubicBezTo>
                  <a:cubicBezTo>
                    <a:pt x="4376" y="644"/>
                    <a:pt x="3989" y="1287"/>
                    <a:pt x="3604" y="1930"/>
                  </a:cubicBezTo>
                  <a:cubicBezTo>
                    <a:pt x="2445" y="3732"/>
                    <a:pt x="1223" y="5341"/>
                    <a:pt x="0" y="7078"/>
                  </a:cubicBezTo>
                  <a:close/>
                </a:path>
              </a:pathLst>
            </a:custGeom>
            <a:solidFill>
              <a:srgbClr val="D9D5EB"/>
            </a:solidFill>
            <a:ln w="6433" cap="flat">
              <a:noFill/>
              <a:prstDash val="solid"/>
              <a:miter/>
            </a:ln>
          </p:spPr>
          <p:txBody>
            <a:bodyPr rtlCol="0" anchor="ctr"/>
            <a:lstStyle/>
            <a:p>
              <a:endParaRPr lang="en-AU"/>
            </a:p>
          </p:txBody>
        </p:sp>
        <p:sp>
          <p:nvSpPr>
            <p:cNvPr id="630" name="Freeform: Shape 629">
              <a:extLst>
                <a:ext uri="{FF2B5EF4-FFF2-40B4-BE49-F238E27FC236}">
                  <a16:creationId xmlns:a16="http://schemas.microsoft.com/office/drawing/2014/main" id="{8F382F13-BCEA-6B04-76FA-2300F3DF426B}"/>
                </a:ext>
              </a:extLst>
            </p:cNvPr>
            <p:cNvSpPr/>
            <p:nvPr/>
          </p:nvSpPr>
          <p:spPr>
            <a:xfrm>
              <a:off x="9123455" y="3308359"/>
              <a:ext cx="32115" cy="46973"/>
            </a:xfrm>
            <a:custGeom>
              <a:avLst/>
              <a:gdLst>
                <a:gd name="connsiteX0" fmla="*/ 8944 w 32115"/>
                <a:gd name="connsiteY0" fmla="*/ 29085 h 46973"/>
                <a:gd name="connsiteX1" fmla="*/ 0 w 32115"/>
                <a:gd name="connsiteY1" fmla="*/ 46973 h 46973"/>
                <a:gd name="connsiteX2" fmla="*/ 31980 w 32115"/>
                <a:gd name="connsiteY2" fmla="*/ 20591 h 46973"/>
                <a:gd name="connsiteX3" fmla="*/ 20784 w 32115"/>
                <a:gd name="connsiteY3" fmla="*/ 0 h 46973"/>
                <a:gd name="connsiteX4" fmla="*/ 16022 w 32115"/>
                <a:gd name="connsiteY4" fmla="*/ 12548 h 46973"/>
                <a:gd name="connsiteX5" fmla="*/ 8944 w 32115"/>
                <a:gd name="connsiteY5" fmla="*/ 29085 h 4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15" h="46973">
                  <a:moveTo>
                    <a:pt x="8944" y="29085"/>
                  </a:moveTo>
                  <a:cubicBezTo>
                    <a:pt x="6113" y="35198"/>
                    <a:pt x="3153" y="41182"/>
                    <a:pt x="0" y="46973"/>
                  </a:cubicBezTo>
                  <a:cubicBezTo>
                    <a:pt x="17695" y="42211"/>
                    <a:pt x="30565" y="30307"/>
                    <a:pt x="31980" y="20591"/>
                  </a:cubicBezTo>
                  <a:cubicBezTo>
                    <a:pt x="32817" y="14864"/>
                    <a:pt x="29857" y="6370"/>
                    <a:pt x="20784" y="0"/>
                  </a:cubicBezTo>
                  <a:cubicBezTo>
                    <a:pt x="19240" y="4247"/>
                    <a:pt x="17695" y="8429"/>
                    <a:pt x="16022" y="12548"/>
                  </a:cubicBezTo>
                  <a:cubicBezTo>
                    <a:pt x="20977" y="17695"/>
                    <a:pt x="17181" y="24259"/>
                    <a:pt x="8944" y="29085"/>
                  </a:cubicBezTo>
                  <a:close/>
                </a:path>
              </a:pathLst>
            </a:custGeom>
            <a:solidFill>
              <a:srgbClr val="D9D5EB"/>
            </a:solidFill>
            <a:ln w="6433" cap="flat">
              <a:noFill/>
              <a:prstDash val="solid"/>
              <a:miter/>
            </a:ln>
          </p:spPr>
          <p:txBody>
            <a:bodyPr rtlCol="0" anchor="ctr"/>
            <a:lstStyle/>
            <a:p>
              <a:endParaRPr lang="en-AU"/>
            </a:p>
          </p:txBody>
        </p:sp>
        <p:sp>
          <p:nvSpPr>
            <p:cNvPr id="631" name="Freeform: Shape 630">
              <a:extLst>
                <a:ext uri="{FF2B5EF4-FFF2-40B4-BE49-F238E27FC236}">
                  <a16:creationId xmlns:a16="http://schemas.microsoft.com/office/drawing/2014/main" id="{43435357-03A0-2490-A06B-529F9F1A034B}"/>
                </a:ext>
              </a:extLst>
            </p:cNvPr>
            <p:cNvSpPr/>
            <p:nvPr/>
          </p:nvSpPr>
          <p:spPr>
            <a:xfrm>
              <a:off x="8913617" y="3702997"/>
              <a:ext cx="92452" cy="80819"/>
            </a:xfrm>
            <a:custGeom>
              <a:avLst/>
              <a:gdLst>
                <a:gd name="connsiteX0" fmla="*/ 57916 w 92452"/>
                <a:gd name="connsiteY0" fmla="*/ 2188 h 80819"/>
                <a:gd name="connsiteX1" fmla="*/ 36296 w 92452"/>
                <a:gd name="connsiteY1" fmla="*/ 1094 h 80819"/>
                <a:gd name="connsiteX2" fmla="*/ 30697 w 92452"/>
                <a:gd name="connsiteY2" fmla="*/ 0 h 80819"/>
                <a:gd name="connsiteX3" fmla="*/ 20981 w 92452"/>
                <a:gd name="connsiteY3" fmla="*/ 10360 h 80819"/>
                <a:gd name="connsiteX4" fmla="*/ 35201 w 92452"/>
                <a:gd name="connsiteY4" fmla="*/ 14542 h 80819"/>
                <a:gd name="connsiteX5" fmla="*/ 56822 w 92452"/>
                <a:gd name="connsiteY5" fmla="*/ 15636 h 80819"/>
                <a:gd name="connsiteX6" fmla="*/ 11522 w 92452"/>
                <a:gd name="connsiteY6" fmla="*/ 34426 h 80819"/>
                <a:gd name="connsiteX7" fmla="*/ 1998 w 92452"/>
                <a:gd name="connsiteY7" fmla="*/ 34490 h 80819"/>
                <a:gd name="connsiteX8" fmla="*/ 39384 w 92452"/>
                <a:gd name="connsiteY8" fmla="*/ 59842 h 80819"/>
                <a:gd name="connsiteX9" fmla="*/ 46977 w 92452"/>
                <a:gd name="connsiteY9" fmla="*/ 80819 h 80819"/>
                <a:gd name="connsiteX10" fmla="*/ 53733 w 92452"/>
                <a:gd name="connsiteY10" fmla="*/ 73613 h 80819"/>
                <a:gd name="connsiteX11" fmla="*/ 52897 w 92452"/>
                <a:gd name="connsiteY11" fmla="*/ 59135 h 80819"/>
                <a:gd name="connsiteX12" fmla="*/ 92406 w 92452"/>
                <a:gd name="connsiteY12" fmla="*/ 28570 h 80819"/>
                <a:gd name="connsiteX13" fmla="*/ 58045 w 92452"/>
                <a:gd name="connsiteY13" fmla="*/ 2124 h 8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452" h="80819">
                  <a:moveTo>
                    <a:pt x="57916" y="2188"/>
                  </a:moveTo>
                  <a:cubicBezTo>
                    <a:pt x="50774" y="1609"/>
                    <a:pt x="42601" y="1673"/>
                    <a:pt x="36296" y="1094"/>
                  </a:cubicBezTo>
                  <a:cubicBezTo>
                    <a:pt x="34172" y="901"/>
                    <a:pt x="32306" y="515"/>
                    <a:pt x="30697" y="0"/>
                  </a:cubicBezTo>
                  <a:cubicBezTo>
                    <a:pt x="27609" y="3603"/>
                    <a:pt x="24327" y="7014"/>
                    <a:pt x="20981" y="10360"/>
                  </a:cubicBezTo>
                  <a:cubicBezTo>
                    <a:pt x="24906" y="12548"/>
                    <a:pt x="29603" y="14092"/>
                    <a:pt x="35201" y="14542"/>
                  </a:cubicBezTo>
                  <a:cubicBezTo>
                    <a:pt x="42279" y="15122"/>
                    <a:pt x="50130" y="15057"/>
                    <a:pt x="56822" y="15636"/>
                  </a:cubicBezTo>
                  <a:cubicBezTo>
                    <a:pt x="113189" y="20462"/>
                    <a:pt x="45948" y="68208"/>
                    <a:pt x="11522" y="34426"/>
                  </a:cubicBezTo>
                  <a:cubicBezTo>
                    <a:pt x="8884" y="31787"/>
                    <a:pt x="4572" y="31852"/>
                    <a:pt x="1998" y="34490"/>
                  </a:cubicBezTo>
                  <a:cubicBezTo>
                    <a:pt x="-7718" y="44399"/>
                    <a:pt x="20144" y="58813"/>
                    <a:pt x="39384" y="59842"/>
                  </a:cubicBezTo>
                  <a:cubicBezTo>
                    <a:pt x="40156" y="72390"/>
                    <a:pt x="38933" y="80819"/>
                    <a:pt x="46977" y="80819"/>
                  </a:cubicBezTo>
                  <a:cubicBezTo>
                    <a:pt x="50902" y="80819"/>
                    <a:pt x="53991" y="77473"/>
                    <a:pt x="53733" y="73613"/>
                  </a:cubicBezTo>
                  <a:cubicBezTo>
                    <a:pt x="53411" y="68787"/>
                    <a:pt x="53154" y="64154"/>
                    <a:pt x="52897" y="59135"/>
                  </a:cubicBezTo>
                  <a:cubicBezTo>
                    <a:pt x="75097" y="55403"/>
                    <a:pt x="91440" y="40088"/>
                    <a:pt x="92406" y="28570"/>
                  </a:cubicBezTo>
                  <a:cubicBezTo>
                    <a:pt x="93178" y="19561"/>
                    <a:pt x="84491" y="4376"/>
                    <a:pt x="58045" y="2124"/>
                  </a:cubicBezTo>
                  <a:close/>
                </a:path>
              </a:pathLst>
            </a:custGeom>
            <a:solidFill>
              <a:srgbClr val="D9D5EB"/>
            </a:solidFill>
            <a:ln w="6433" cap="flat">
              <a:noFill/>
              <a:prstDash val="solid"/>
              <a:miter/>
            </a:ln>
          </p:spPr>
          <p:txBody>
            <a:bodyPr rtlCol="0" anchor="ctr"/>
            <a:lstStyle/>
            <a:p>
              <a:endParaRPr lang="en-AU"/>
            </a:p>
          </p:txBody>
        </p:sp>
        <p:sp>
          <p:nvSpPr>
            <p:cNvPr id="632" name="Freeform: Shape 631">
              <a:extLst>
                <a:ext uri="{FF2B5EF4-FFF2-40B4-BE49-F238E27FC236}">
                  <a16:creationId xmlns:a16="http://schemas.microsoft.com/office/drawing/2014/main" id="{6A615C92-822E-CE92-660F-6D39C6C8AC62}"/>
                </a:ext>
              </a:extLst>
            </p:cNvPr>
            <p:cNvSpPr/>
            <p:nvPr/>
          </p:nvSpPr>
          <p:spPr>
            <a:xfrm>
              <a:off x="9103131" y="3631055"/>
              <a:ext cx="92374" cy="152782"/>
            </a:xfrm>
            <a:custGeom>
              <a:avLst/>
              <a:gdLst>
                <a:gd name="connsiteX0" fmla="*/ 59704 w 92374"/>
                <a:gd name="connsiteY0" fmla="*/ 39897 h 152782"/>
                <a:gd name="connsiteX1" fmla="*/ 69999 w 92374"/>
                <a:gd name="connsiteY1" fmla="*/ 35264 h 152782"/>
                <a:gd name="connsiteX2" fmla="*/ 69999 w 92374"/>
                <a:gd name="connsiteY2" fmla="*/ 29988 h 152782"/>
                <a:gd name="connsiteX3" fmla="*/ 49344 w 92374"/>
                <a:gd name="connsiteY3" fmla="*/ 23360 h 152782"/>
                <a:gd name="connsiteX4" fmla="*/ 40787 w 92374"/>
                <a:gd name="connsiteY4" fmla="*/ 67 h 152782"/>
                <a:gd name="connsiteX5" fmla="*/ 34931 w 92374"/>
                <a:gd name="connsiteY5" fmla="*/ 7595 h 152782"/>
                <a:gd name="connsiteX6" fmla="*/ 35832 w 92374"/>
                <a:gd name="connsiteY6" fmla="*/ 24197 h 152782"/>
                <a:gd name="connsiteX7" fmla="*/ 35252 w 92374"/>
                <a:gd name="connsiteY7" fmla="*/ 86420 h 152782"/>
                <a:gd name="connsiteX8" fmla="*/ 56873 w 92374"/>
                <a:gd name="connsiteY8" fmla="*/ 87514 h 152782"/>
                <a:gd name="connsiteX9" fmla="*/ 11573 w 92374"/>
                <a:gd name="connsiteY9" fmla="*/ 106303 h 152782"/>
                <a:gd name="connsiteX10" fmla="*/ 2114 w 92374"/>
                <a:gd name="connsiteY10" fmla="*/ 115955 h 152782"/>
                <a:gd name="connsiteX11" fmla="*/ 39370 w 92374"/>
                <a:gd name="connsiteY11" fmla="*/ 131784 h 152782"/>
                <a:gd name="connsiteX12" fmla="*/ 47414 w 92374"/>
                <a:gd name="connsiteY12" fmla="*/ 152761 h 152782"/>
                <a:gd name="connsiteX13" fmla="*/ 52819 w 92374"/>
                <a:gd name="connsiteY13" fmla="*/ 131077 h 152782"/>
                <a:gd name="connsiteX14" fmla="*/ 92327 w 92374"/>
                <a:gd name="connsiteY14" fmla="*/ 100512 h 152782"/>
                <a:gd name="connsiteX15" fmla="*/ 57967 w 92374"/>
                <a:gd name="connsiteY15" fmla="*/ 74066 h 152782"/>
                <a:gd name="connsiteX16" fmla="*/ 22640 w 92374"/>
                <a:gd name="connsiteY16" fmla="*/ 66151 h 152782"/>
                <a:gd name="connsiteX17" fmla="*/ 59704 w 92374"/>
                <a:gd name="connsiteY17" fmla="*/ 39833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59704" y="39897"/>
                  </a:moveTo>
                  <a:cubicBezTo>
                    <a:pt x="63758" y="42471"/>
                    <a:pt x="69163" y="40090"/>
                    <a:pt x="69999" y="35264"/>
                  </a:cubicBezTo>
                  <a:lnTo>
                    <a:pt x="69999" y="29988"/>
                  </a:lnTo>
                  <a:cubicBezTo>
                    <a:pt x="63371" y="26513"/>
                    <a:pt x="58545" y="24132"/>
                    <a:pt x="49344" y="23360"/>
                  </a:cubicBezTo>
                  <a:cubicBezTo>
                    <a:pt x="49216" y="10041"/>
                    <a:pt x="49538" y="-963"/>
                    <a:pt x="40787" y="67"/>
                  </a:cubicBezTo>
                  <a:cubicBezTo>
                    <a:pt x="37054" y="517"/>
                    <a:pt x="34480" y="3927"/>
                    <a:pt x="34931" y="7595"/>
                  </a:cubicBezTo>
                  <a:cubicBezTo>
                    <a:pt x="35767" y="14352"/>
                    <a:pt x="35767" y="17505"/>
                    <a:pt x="35832" y="24197"/>
                  </a:cubicBezTo>
                  <a:cubicBezTo>
                    <a:pt x="-2712" y="31983"/>
                    <a:pt x="-3484" y="83138"/>
                    <a:pt x="35252" y="86420"/>
                  </a:cubicBezTo>
                  <a:cubicBezTo>
                    <a:pt x="42266" y="86999"/>
                    <a:pt x="50181" y="86935"/>
                    <a:pt x="56873" y="87514"/>
                  </a:cubicBezTo>
                  <a:cubicBezTo>
                    <a:pt x="113305" y="92340"/>
                    <a:pt x="45998" y="140085"/>
                    <a:pt x="11573" y="106303"/>
                  </a:cubicBezTo>
                  <a:cubicBezTo>
                    <a:pt x="5203" y="100061"/>
                    <a:pt x="-4256" y="109713"/>
                    <a:pt x="2114" y="115955"/>
                  </a:cubicBezTo>
                  <a:cubicBezTo>
                    <a:pt x="11380" y="125028"/>
                    <a:pt x="24378" y="130948"/>
                    <a:pt x="39370" y="131784"/>
                  </a:cubicBezTo>
                  <a:cubicBezTo>
                    <a:pt x="40142" y="144139"/>
                    <a:pt x="38920" y="153276"/>
                    <a:pt x="47414" y="152761"/>
                  </a:cubicBezTo>
                  <a:cubicBezTo>
                    <a:pt x="55586" y="152182"/>
                    <a:pt x="53656" y="144075"/>
                    <a:pt x="52819" y="131077"/>
                  </a:cubicBezTo>
                  <a:cubicBezTo>
                    <a:pt x="75019" y="127345"/>
                    <a:pt x="91363" y="112030"/>
                    <a:pt x="92327" y="100512"/>
                  </a:cubicBezTo>
                  <a:cubicBezTo>
                    <a:pt x="93100" y="91503"/>
                    <a:pt x="84413" y="76317"/>
                    <a:pt x="57967" y="74066"/>
                  </a:cubicBezTo>
                  <a:cubicBezTo>
                    <a:pt x="41172" y="72650"/>
                    <a:pt x="28817" y="75288"/>
                    <a:pt x="22640" y="66151"/>
                  </a:cubicBezTo>
                  <a:cubicBezTo>
                    <a:pt x="11508" y="49742"/>
                    <a:pt x="34995" y="27800"/>
                    <a:pt x="59704" y="39833"/>
                  </a:cubicBezTo>
                  <a:close/>
                </a:path>
              </a:pathLst>
            </a:custGeom>
            <a:solidFill>
              <a:srgbClr val="D9D5EB"/>
            </a:solidFill>
            <a:ln w="6433" cap="flat">
              <a:noFill/>
              <a:prstDash val="solid"/>
              <a:miter/>
            </a:ln>
          </p:spPr>
          <p:txBody>
            <a:bodyPr rtlCol="0" anchor="ctr"/>
            <a:lstStyle/>
            <a:p>
              <a:endParaRPr lang="en-AU"/>
            </a:p>
          </p:txBody>
        </p:sp>
        <p:sp>
          <p:nvSpPr>
            <p:cNvPr id="633" name="Freeform: Shape 632">
              <a:extLst>
                <a:ext uri="{FF2B5EF4-FFF2-40B4-BE49-F238E27FC236}">
                  <a16:creationId xmlns:a16="http://schemas.microsoft.com/office/drawing/2014/main" id="{ED9623EC-9029-FC79-D534-BCB803BB044E}"/>
                </a:ext>
              </a:extLst>
            </p:cNvPr>
            <p:cNvSpPr/>
            <p:nvPr/>
          </p:nvSpPr>
          <p:spPr>
            <a:xfrm>
              <a:off x="9007584" y="3631007"/>
              <a:ext cx="93132" cy="152817"/>
            </a:xfrm>
            <a:custGeom>
              <a:avLst/>
              <a:gdLst>
                <a:gd name="connsiteX0" fmla="*/ 65938 w 93132"/>
                <a:gd name="connsiteY0" fmla="*/ 43098 h 152817"/>
                <a:gd name="connsiteX1" fmla="*/ 69863 w 93132"/>
                <a:gd name="connsiteY1" fmla="*/ 45543 h 152817"/>
                <a:gd name="connsiteX2" fmla="*/ 76684 w 93132"/>
                <a:gd name="connsiteY2" fmla="*/ 33896 h 152817"/>
                <a:gd name="connsiteX3" fmla="*/ 51524 w 93132"/>
                <a:gd name="connsiteY3" fmla="*/ 23537 h 152817"/>
                <a:gd name="connsiteX4" fmla="*/ 43545 w 93132"/>
                <a:gd name="connsiteY4" fmla="*/ 50 h 152817"/>
                <a:gd name="connsiteX5" fmla="*/ 37496 w 93132"/>
                <a:gd name="connsiteY5" fmla="*/ 7450 h 152817"/>
                <a:gd name="connsiteX6" fmla="*/ 38011 w 93132"/>
                <a:gd name="connsiteY6" fmla="*/ 24051 h 152817"/>
                <a:gd name="connsiteX7" fmla="*/ 10149 w 93132"/>
                <a:gd name="connsiteY7" fmla="*/ 53780 h 152817"/>
                <a:gd name="connsiteX8" fmla="*/ 79515 w 93132"/>
                <a:gd name="connsiteY8" fmla="*/ 98436 h 152817"/>
                <a:gd name="connsiteX9" fmla="*/ 11694 w 93132"/>
                <a:gd name="connsiteY9" fmla="*/ 105514 h 152817"/>
                <a:gd name="connsiteX10" fmla="*/ 1977 w 93132"/>
                <a:gd name="connsiteY10" fmla="*/ 114909 h 152817"/>
                <a:gd name="connsiteX11" fmla="*/ 38848 w 93132"/>
                <a:gd name="connsiteY11" fmla="*/ 131639 h 152817"/>
                <a:gd name="connsiteX12" fmla="*/ 46376 w 93132"/>
                <a:gd name="connsiteY12" fmla="*/ 152809 h 152817"/>
                <a:gd name="connsiteX13" fmla="*/ 52811 w 93132"/>
                <a:gd name="connsiteY13" fmla="*/ 145795 h 152817"/>
                <a:gd name="connsiteX14" fmla="*/ 52296 w 93132"/>
                <a:gd name="connsiteY14" fmla="*/ 131253 h 152817"/>
                <a:gd name="connsiteX15" fmla="*/ 92771 w 93132"/>
                <a:gd name="connsiteY15" fmla="*/ 95669 h 152817"/>
                <a:gd name="connsiteX16" fmla="*/ 23598 w 93132"/>
                <a:gd name="connsiteY16" fmla="*/ 53780 h 152817"/>
                <a:gd name="connsiteX17" fmla="*/ 65938 w 93132"/>
                <a:gd name="connsiteY17" fmla="*/ 43098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65938" y="43098"/>
                  </a:moveTo>
                  <a:cubicBezTo>
                    <a:pt x="67224" y="43935"/>
                    <a:pt x="68576" y="44771"/>
                    <a:pt x="69863" y="45543"/>
                  </a:cubicBezTo>
                  <a:cubicBezTo>
                    <a:pt x="77585" y="50047"/>
                    <a:pt x="84405" y="38401"/>
                    <a:pt x="76684" y="33896"/>
                  </a:cubicBezTo>
                  <a:cubicBezTo>
                    <a:pt x="69477" y="29714"/>
                    <a:pt x="64522" y="24888"/>
                    <a:pt x="51524" y="23537"/>
                  </a:cubicBezTo>
                  <a:cubicBezTo>
                    <a:pt x="51717" y="10539"/>
                    <a:pt x="52425" y="-851"/>
                    <a:pt x="43545" y="50"/>
                  </a:cubicBezTo>
                  <a:cubicBezTo>
                    <a:pt x="39813" y="436"/>
                    <a:pt x="37110" y="3718"/>
                    <a:pt x="37496" y="7450"/>
                  </a:cubicBezTo>
                  <a:cubicBezTo>
                    <a:pt x="38205" y="14206"/>
                    <a:pt x="38076" y="17359"/>
                    <a:pt x="38011" y="24051"/>
                  </a:cubicBezTo>
                  <a:cubicBezTo>
                    <a:pt x="19480" y="27333"/>
                    <a:pt x="10149" y="39623"/>
                    <a:pt x="10149" y="53780"/>
                  </a:cubicBezTo>
                  <a:cubicBezTo>
                    <a:pt x="10149" y="98050"/>
                    <a:pt x="73080" y="83186"/>
                    <a:pt x="79515" y="98436"/>
                  </a:cubicBezTo>
                  <a:cubicBezTo>
                    <a:pt x="75590" y="116582"/>
                    <a:pt x="34215" y="128743"/>
                    <a:pt x="11694" y="105514"/>
                  </a:cubicBezTo>
                  <a:cubicBezTo>
                    <a:pt x="5516" y="99144"/>
                    <a:pt x="-4200" y="108474"/>
                    <a:pt x="1977" y="114909"/>
                  </a:cubicBezTo>
                  <a:cubicBezTo>
                    <a:pt x="10793" y="123982"/>
                    <a:pt x="23469" y="130416"/>
                    <a:pt x="38848" y="131639"/>
                  </a:cubicBezTo>
                  <a:cubicBezTo>
                    <a:pt x="39298" y="144251"/>
                    <a:pt x="37883" y="153131"/>
                    <a:pt x="46376" y="152809"/>
                  </a:cubicBezTo>
                  <a:cubicBezTo>
                    <a:pt x="50109" y="152680"/>
                    <a:pt x="53004" y="149527"/>
                    <a:pt x="52811" y="145795"/>
                  </a:cubicBezTo>
                  <a:cubicBezTo>
                    <a:pt x="52618" y="141098"/>
                    <a:pt x="52489" y="136143"/>
                    <a:pt x="52296" y="131253"/>
                  </a:cubicBezTo>
                  <a:cubicBezTo>
                    <a:pt x="80416" y="127199"/>
                    <a:pt x="95730" y="106737"/>
                    <a:pt x="92771" y="95669"/>
                  </a:cubicBezTo>
                  <a:cubicBezTo>
                    <a:pt x="84534" y="65491"/>
                    <a:pt x="23598" y="86403"/>
                    <a:pt x="23598" y="53780"/>
                  </a:cubicBezTo>
                  <a:cubicBezTo>
                    <a:pt x="23598" y="38851"/>
                    <a:pt x="45089" y="29843"/>
                    <a:pt x="65938" y="43098"/>
                  </a:cubicBezTo>
                  <a:close/>
                </a:path>
              </a:pathLst>
            </a:custGeom>
            <a:solidFill>
              <a:srgbClr val="D9D5EB"/>
            </a:solidFill>
            <a:ln w="6433" cap="flat">
              <a:noFill/>
              <a:prstDash val="solid"/>
              <a:miter/>
            </a:ln>
          </p:spPr>
          <p:txBody>
            <a:bodyPr rtlCol="0" anchor="ctr"/>
            <a:lstStyle/>
            <a:p>
              <a:endParaRPr lang="en-AU"/>
            </a:p>
          </p:txBody>
        </p:sp>
        <p:sp>
          <p:nvSpPr>
            <p:cNvPr id="634" name="Freeform: Shape 633">
              <a:extLst>
                <a:ext uri="{FF2B5EF4-FFF2-40B4-BE49-F238E27FC236}">
                  <a16:creationId xmlns:a16="http://schemas.microsoft.com/office/drawing/2014/main" id="{04536439-E81F-3DCD-31CD-22CB2147B63B}"/>
                </a:ext>
              </a:extLst>
            </p:cNvPr>
            <p:cNvSpPr/>
            <p:nvPr/>
          </p:nvSpPr>
          <p:spPr>
            <a:xfrm>
              <a:off x="9159356" y="3495984"/>
              <a:ext cx="92931" cy="152704"/>
            </a:xfrm>
            <a:custGeom>
              <a:avLst/>
              <a:gdLst>
                <a:gd name="connsiteX0" fmla="*/ 36683 w 92931"/>
                <a:gd name="connsiteY0" fmla="*/ 85784 h 152704"/>
                <a:gd name="connsiteX1" fmla="*/ 58174 w 92931"/>
                <a:gd name="connsiteY1" fmla="*/ 88101 h 152704"/>
                <a:gd name="connsiteX2" fmla="*/ 79537 w 92931"/>
                <a:gd name="connsiteY2" fmla="*/ 101228 h 152704"/>
                <a:gd name="connsiteX3" fmla="*/ 11845 w 92931"/>
                <a:gd name="connsiteY3" fmla="*/ 104316 h 152704"/>
                <a:gd name="connsiteX4" fmla="*/ 1871 w 92931"/>
                <a:gd name="connsiteY4" fmla="*/ 113389 h 152704"/>
                <a:gd name="connsiteX5" fmla="*/ 38162 w 92931"/>
                <a:gd name="connsiteY5" fmla="*/ 131277 h 152704"/>
                <a:gd name="connsiteX6" fmla="*/ 44919 w 92931"/>
                <a:gd name="connsiteY6" fmla="*/ 152705 h 152704"/>
                <a:gd name="connsiteX7" fmla="*/ 51675 w 92931"/>
                <a:gd name="connsiteY7" fmla="*/ 145884 h 152704"/>
                <a:gd name="connsiteX8" fmla="*/ 51675 w 92931"/>
                <a:gd name="connsiteY8" fmla="*/ 131342 h 152704"/>
                <a:gd name="connsiteX9" fmla="*/ 85843 w 92931"/>
                <a:gd name="connsiteY9" fmla="*/ 86042 h 152704"/>
                <a:gd name="connsiteX10" fmla="*/ 23234 w 92931"/>
                <a:gd name="connsiteY10" fmla="*/ 55220 h 152704"/>
                <a:gd name="connsiteX11" fmla="*/ 63837 w 92931"/>
                <a:gd name="connsiteY11" fmla="*/ 40742 h 152704"/>
                <a:gd name="connsiteX12" fmla="*/ 74261 w 92931"/>
                <a:gd name="connsiteY12" fmla="*/ 37074 h 152704"/>
                <a:gd name="connsiteX13" fmla="*/ 75869 w 92931"/>
                <a:gd name="connsiteY13" fmla="*/ 32184 h 152704"/>
                <a:gd name="connsiteX14" fmla="*/ 54378 w 92931"/>
                <a:gd name="connsiteY14" fmla="*/ 23690 h 152704"/>
                <a:gd name="connsiteX15" fmla="*/ 54378 w 92931"/>
                <a:gd name="connsiteY15" fmla="*/ 6252 h 152704"/>
                <a:gd name="connsiteX16" fmla="*/ 40929 w 92931"/>
                <a:gd name="connsiteY16" fmla="*/ 7153 h 152704"/>
                <a:gd name="connsiteX17" fmla="*/ 40929 w 92931"/>
                <a:gd name="connsiteY17" fmla="*/ 23754 h 152704"/>
                <a:gd name="connsiteX18" fmla="*/ 36747 w 92931"/>
                <a:gd name="connsiteY18" fmla="*/ 85849 h 1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04">
                  <a:moveTo>
                    <a:pt x="36683" y="85784"/>
                  </a:moveTo>
                  <a:cubicBezTo>
                    <a:pt x="43825" y="86814"/>
                    <a:pt x="51354" y="87136"/>
                    <a:pt x="58174" y="88101"/>
                  </a:cubicBezTo>
                  <a:cubicBezTo>
                    <a:pt x="76448" y="90739"/>
                    <a:pt x="79666" y="99683"/>
                    <a:pt x="79537" y="101228"/>
                  </a:cubicBezTo>
                  <a:cubicBezTo>
                    <a:pt x="77736" y="113646"/>
                    <a:pt x="35717" y="130505"/>
                    <a:pt x="11845" y="104316"/>
                  </a:cubicBezTo>
                  <a:cubicBezTo>
                    <a:pt x="5860" y="97689"/>
                    <a:pt x="-4177" y="106761"/>
                    <a:pt x="1871" y="113389"/>
                  </a:cubicBezTo>
                  <a:cubicBezTo>
                    <a:pt x="10364" y="122719"/>
                    <a:pt x="22783" y="129540"/>
                    <a:pt x="38162" y="131277"/>
                  </a:cubicBezTo>
                  <a:cubicBezTo>
                    <a:pt x="38162" y="143439"/>
                    <a:pt x="36361" y="152705"/>
                    <a:pt x="44919" y="152705"/>
                  </a:cubicBezTo>
                  <a:cubicBezTo>
                    <a:pt x="48651" y="152705"/>
                    <a:pt x="51739" y="149616"/>
                    <a:pt x="51675" y="145884"/>
                  </a:cubicBezTo>
                  <a:cubicBezTo>
                    <a:pt x="51675" y="140608"/>
                    <a:pt x="51675" y="136297"/>
                    <a:pt x="51675" y="131342"/>
                  </a:cubicBezTo>
                  <a:cubicBezTo>
                    <a:pt x="77800" y="128446"/>
                    <a:pt x="106563" y="106375"/>
                    <a:pt x="85843" y="86042"/>
                  </a:cubicBezTo>
                  <a:cubicBezTo>
                    <a:pt x="63708" y="64293"/>
                    <a:pt x="19180" y="83661"/>
                    <a:pt x="23234" y="55220"/>
                  </a:cubicBezTo>
                  <a:cubicBezTo>
                    <a:pt x="26130" y="34822"/>
                    <a:pt x="50710" y="33342"/>
                    <a:pt x="63837" y="40742"/>
                  </a:cubicBezTo>
                  <a:cubicBezTo>
                    <a:pt x="67633" y="43444"/>
                    <a:pt x="72974" y="41514"/>
                    <a:pt x="74261" y="37074"/>
                  </a:cubicBezTo>
                  <a:lnTo>
                    <a:pt x="75869" y="32184"/>
                  </a:lnTo>
                  <a:cubicBezTo>
                    <a:pt x="69113" y="28194"/>
                    <a:pt x="64416" y="25105"/>
                    <a:pt x="54378" y="23690"/>
                  </a:cubicBezTo>
                  <a:cubicBezTo>
                    <a:pt x="54699" y="17062"/>
                    <a:pt x="54828" y="13266"/>
                    <a:pt x="54378" y="6252"/>
                  </a:cubicBezTo>
                  <a:cubicBezTo>
                    <a:pt x="53798" y="-2692"/>
                    <a:pt x="40286" y="-1727"/>
                    <a:pt x="40929" y="7153"/>
                  </a:cubicBezTo>
                  <a:cubicBezTo>
                    <a:pt x="41380" y="13909"/>
                    <a:pt x="41187" y="17126"/>
                    <a:pt x="40929" y="23754"/>
                  </a:cubicBezTo>
                  <a:cubicBezTo>
                    <a:pt x="2193" y="29288"/>
                    <a:pt x="-1925" y="80315"/>
                    <a:pt x="36747" y="85849"/>
                  </a:cubicBezTo>
                  <a:close/>
                </a:path>
              </a:pathLst>
            </a:custGeom>
            <a:solidFill>
              <a:srgbClr val="D9D5EB"/>
            </a:solidFill>
            <a:ln w="6433" cap="flat">
              <a:noFill/>
              <a:prstDash val="solid"/>
              <a:miter/>
            </a:ln>
          </p:spPr>
          <p:txBody>
            <a:bodyPr rtlCol="0" anchor="ctr"/>
            <a:lstStyle/>
            <a:p>
              <a:endParaRPr lang="en-AU"/>
            </a:p>
          </p:txBody>
        </p:sp>
        <p:sp>
          <p:nvSpPr>
            <p:cNvPr id="635" name="Freeform: Shape 634">
              <a:extLst>
                <a:ext uri="{FF2B5EF4-FFF2-40B4-BE49-F238E27FC236}">
                  <a16:creationId xmlns:a16="http://schemas.microsoft.com/office/drawing/2014/main" id="{9A8D1033-5A6C-8060-6887-CE428EF9E0DE}"/>
                </a:ext>
              </a:extLst>
            </p:cNvPr>
            <p:cNvSpPr/>
            <p:nvPr/>
          </p:nvSpPr>
          <p:spPr>
            <a:xfrm>
              <a:off x="8987361" y="3569349"/>
              <a:ext cx="73355" cy="79458"/>
            </a:xfrm>
            <a:custGeom>
              <a:avLst/>
              <a:gdLst>
                <a:gd name="connsiteX0" fmla="*/ 36806 w 73355"/>
                <a:gd name="connsiteY0" fmla="*/ 64 h 79458"/>
                <a:gd name="connsiteX1" fmla="*/ 16602 w 73355"/>
                <a:gd name="connsiteY1" fmla="*/ 708 h 79458"/>
                <a:gd name="connsiteX2" fmla="*/ 12998 w 73355"/>
                <a:gd name="connsiteY2" fmla="*/ 14156 h 79458"/>
                <a:gd name="connsiteX3" fmla="*/ 15186 w 73355"/>
                <a:gd name="connsiteY3" fmla="*/ 14349 h 79458"/>
                <a:gd name="connsiteX4" fmla="*/ 26254 w 73355"/>
                <a:gd name="connsiteY4" fmla="*/ 13963 h 79458"/>
                <a:gd name="connsiteX5" fmla="*/ 4440 w 73355"/>
                <a:gd name="connsiteY5" fmla="*/ 42662 h 79458"/>
                <a:gd name="connsiteX6" fmla="*/ 0 w 73355"/>
                <a:gd name="connsiteY6" fmla="*/ 55338 h 79458"/>
                <a:gd name="connsiteX7" fmla="*/ 23165 w 73355"/>
                <a:gd name="connsiteY7" fmla="*/ 59135 h 79458"/>
                <a:gd name="connsiteX8" fmla="*/ 32945 w 73355"/>
                <a:gd name="connsiteY8" fmla="*/ 79339 h 79458"/>
                <a:gd name="connsiteX9" fmla="*/ 38608 w 73355"/>
                <a:gd name="connsiteY9" fmla="*/ 71618 h 79458"/>
                <a:gd name="connsiteX10" fmla="*/ 36549 w 73355"/>
                <a:gd name="connsiteY10" fmla="*/ 57204 h 79458"/>
                <a:gd name="connsiteX11" fmla="*/ 73355 w 73355"/>
                <a:gd name="connsiteY11" fmla="*/ 23422 h 79458"/>
                <a:gd name="connsiteX12" fmla="*/ 36871 w 73355"/>
                <a:gd name="connsiteY12" fmla="*/ 0 h 7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55" h="79458">
                  <a:moveTo>
                    <a:pt x="36806" y="64"/>
                  </a:moveTo>
                  <a:cubicBezTo>
                    <a:pt x="30822" y="64"/>
                    <a:pt x="23358" y="901"/>
                    <a:pt x="16602" y="708"/>
                  </a:cubicBezTo>
                  <a:cubicBezTo>
                    <a:pt x="15379" y="5276"/>
                    <a:pt x="14221" y="9781"/>
                    <a:pt x="12998" y="14156"/>
                  </a:cubicBezTo>
                  <a:cubicBezTo>
                    <a:pt x="13770" y="14156"/>
                    <a:pt x="14414" y="14349"/>
                    <a:pt x="15186" y="14349"/>
                  </a:cubicBezTo>
                  <a:cubicBezTo>
                    <a:pt x="18790" y="14349"/>
                    <a:pt x="22521" y="14156"/>
                    <a:pt x="26254" y="13963"/>
                  </a:cubicBezTo>
                  <a:cubicBezTo>
                    <a:pt x="94010" y="10296"/>
                    <a:pt x="42791" y="57333"/>
                    <a:pt x="4440" y="42662"/>
                  </a:cubicBezTo>
                  <a:cubicBezTo>
                    <a:pt x="3024" y="46909"/>
                    <a:pt x="1544" y="51091"/>
                    <a:pt x="0" y="55338"/>
                  </a:cubicBezTo>
                  <a:cubicBezTo>
                    <a:pt x="7014" y="57976"/>
                    <a:pt x="14800" y="59392"/>
                    <a:pt x="23165" y="59135"/>
                  </a:cubicBezTo>
                  <a:cubicBezTo>
                    <a:pt x="24967" y="71361"/>
                    <a:pt x="24581" y="80626"/>
                    <a:pt x="32945" y="79339"/>
                  </a:cubicBezTo>
                  <a:cubicBezTo>
                    <a:pt x="36614" y="78760"/>
                    <a:pt x="39187" y="75350"/>
                    <a:pt x="38608" y="71618"/>
                  </a:cubicBezTo>
                  <a:cubicBezTo>
                    <a:pt x="37900" y="66856"/>
                    <a:pt x="37257" y="62223"/>
                    <a:pt x="36549" y="57204"/>
                  </a:cubicBezTo>
                  <a:cubicBezTo>
                    <a:pt x="58298" y="51542"/>
                    <a:pt x="73355" y="34940"/>
                    <a:pt x="73355" y="23422"/>
                  </a:cubicBezTo>
                  <a:cubicBezTo>
                    <a:pt x="73355" y="14349"/>
                    <a:pt x="63446" y="0"/>
                    <a:pt x="36871" y="0"/>
                  </a:cubicBezTo>
                  <a:close/>
                </a:path>
              </a:pathLst>
            </a:custGeom>
            <a:solidFill>
              <a:srgbClr val="D9D5EB"/>
            </a:solidFill>
            <a:ln w="6433" cap="flat">
              <a:noFill/>
              <a:prstDash val="solid"/>
              <a:miter/>
            </a:ln>
          </p:spPr>
          <p:txBody>
            <a:bodyPr rtlCol="0" anchor="ctr"/>
            <a:lstStyle/>
            <a:p>
              <a:endParaRPr lang="en-AU"/>
            </a:p>
          </p:txBody>
        </p:sp>
        <p:sp>
          <p:nvSpPr>
            <p:cNvPr id="636" name="Freeform: Shape 635">
              <a:extLst>
                <a:ext uri="{FF2B5EF4-FFF2-40B4-BE49-F238E27FC236}">
                  <a16:creationId xmlns:a16="http://schemas.microsoft.com/office/drawing/2014/main" id="{8313B223-7D37-CD89-8519-E7F64AF65502}"/>
                </a:ext>
              </a:extLst>
            </p:cNvPr>
            <p:cNvSpPr/>
            <p:nvPr/>
          </p:nvSpPr>
          <p:spPr>
            <a:xfrm>
              <a:off x="9062513" y="3495851"/>
              <a:ext cx="93055" cy="152772"/>
            </a:xfrm>
            <a:custGeom>
              <a:avLst/>
              <a:gdLst>
                <a:gd name="connsiteX0" fmla="*/ 36683 w 93055"/>
                <a:gd name="connsiteY0" fmla="*/ 85917 h 152772"/>
                <a:gd name="connsiteX1" fmla="*/ 58174 w 93055"/>
                <a:gd name="connsiteY1" fmla="*/ 88233 h 152772"/>
                <a:gd name="connsiteX2" fmla="*/ 11845 w 93055"/>
                <a:gd name="connsiteY2" fmla="*/ 104384 h 152772"/>
                <a:gd name="connsiteX3" fmla="*/ 1871 w 93055"/>
                <a:gd name="connsiteY3" fmla="*/ 113457 h 152772"/>
                <a:gd name="connsiteX4" fmla="*/ 38162 w 93055"/>
                <a:gd name="connsiteY4" fmla="*/ 131346 h 152772"/>
                <a:gd name="connsiteX5" fmla="*/ 44919 w 93055"/>
                <a:gd name="connsiteY5" fmla="*/ 152773 h 152772"/>
                <a:gd name="connsiteX6" fmla="*/ 51676 w 93055"/>
                <a:gd name="connsiteY6" fmla="*/ 145952 h 152772"/>
                <a:gd name="connsiteX7" fmla="*/ 51676 w 93055"/>
                <a:gd name="connsiteY7" fmla="*/ 131410 h 152772"/>
                <a:gd name="connsiteX8" fmla="*/ 92921 w 93055"/>
                <a:gd name="connsiteY8" fmla="*/ 103226 h 152772"/>
                <a:gd name="connsiteX9" fmla="*/ 60105 w 93055"/>
                <a:gd name="connsiteY9" fmla="*/ 74849 h 152772"/>
                <a:gd name="connsiteX10" fmla="*/ 38613 w 93055"/>
                <a:gd name="connsiteY10" fmla="*/ 72533 h 152772"/>
                <a:gd name="connsiteX11" fmla="*/ 63837 w 93055"/>
                <a:gd name="connsiteY11" fmla="*/ 40810 h 152772"/>
                <a:gd name="connsiteX12" fmla="*/ 74390 w 93055"/>
                <a:gd name="connsiteY12" fmla="*/ 36434 h 152772"/>
                <a:gd name="connsiteX13" fmla="*/ 74390 w 93055"/>
                <a:gd name="connsiteY13" fmla="*/ 31415 h 152772"/>
                <a:gd name="connsiteX14" fmla="*/ 54378 w 93055"/>
                <a:gd name="connsiteY14" fmla="*/ 23758 h 152772"/>
                <a:gd name="connsiteX15" fmla="*/ 47171 w 93055"/>
                <a:gd name="connsiteY15" fmla="*/ 14 h 152772"/>
                <a:gd name="connsiteX16" fmla="*/ 40865 w 93055"/>
                <a:gd name="connsiteY16" fmla="*/ 7221 h 152772"/>
                <a:gd name="connsiteX17" fmla="*/ 40865 w 93055"/>
                <a:gd name="connsiteY17" fmla="*/ 23822 h 152772"/>
                <a:gd name="connsiteX18" fmla="*/ 36683 w 93055"/>
                <a:gd name="connsiteY18" fmla="*/ 85981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5" h="152772">
                  <a:moveTo>
                    <a:pt x="36683" y="85917"/>
                  </a:moveTo>
                  <a:cubicBezTo>
                    <a:pt x="43825" y="86946"/>
                    <a:pt x="51354" y="87268"/>
                    <a:pt x="58174" y="88233"/>
                  </a:cubicBezTo>
                  <a:cubicBezTo>
                    <a:pt x="114156" y="96277"/>
                    <a:pt x="44276" y="140097"/>
                    <a:pt x="11845" y="104384"/>
                  </a:cubicBezTo>
                  <a:cubicBezTo>
                    <a:pt x="5860" y="97757"/>
                    <a:pt x="-4177" y="106829"/>
                    <a:pt x="1871" y="113457"/>
                  </a:cubicBezTo>
                  <a:cubicBezTo>
                    <a:pt x="10365" y="122788"/>
                    <a:pt x="22783" y="129608"/>
                    <a:pt x="38162" y="131346"/>
                  </a:cubicBezTo>
                  <a:cubicBezTo>
                    <a:pt x="38162" y="143636"/>
                    <a:pt x="36425" y="152773"/>
                    <a:pt x="44919" y="152773"/>
                  </a:cubicBezTo>
                  <a:cubicBezTo>
                    <a:pt x="48651" y="152773"/>
                    <a:pt x="51739" y="149684"/>
                    <a:pt x="51676" y="145952"/>
                  </a:cubicBezTo>
                  <a:cubicBezTo>
                    <a:pt x="51676" y="140676"/>
                    <a:pt x="51676" y="136365"/>
                    <a:pt x="51676" y="131410"/>
                  </a:cubicBezTo>
                  <a:cubicBezTo>
                    <a:pt x="74004" y="128900"/>
                    <a:pt x="91248" y="114615"/>
                    <a:pt x="92921" y="103226"/>
                  </a:cubicBezTo>
                  <a:cubicBezTo>
                    <a:pt x="94209" y="94282"/>
                    <a:pt x="86422" y="78646"/>
                    <a:pt x="60105" y="74849"/>
                  </a:cubicBezTo>
                  <a:cubicBezTo>
                    <a:pt x="53027" y="73820"/>
                    <a:pt x="44984" y="73434"/>
                    <a:pt x="38613" y="72533"/>
                  </a:cubicBezTo>
                  <a:cubicBezTo>
                    <a:pt x="6053" y="67835"/>
                    <a:pt x="29540" y="21441"/>
                    <a:pt x="63837" y="40810"/>
                  </a:cubicBezTo>
                  <a:cubicBezTo>
                    <a:pt x="67891" y="43641"/>
                    <a:pt x="73553" y="41389"/>
                    <a:pt x="74390" y="36434"/>
                  </a:cubicBezTo>
                  <a:lnTo>
                    <a:pt x="74390" y="31415"/>
                  </a:lnTo>
                  <a:cubicBezTo>
                    <a:pt x="67312" y="27168"/>
                    <a:pt x="62808" y="24916"/>
                    <a:pt x="54378" y="23758"/>
                  </a:cubicBezTo>
                  <a:cubicBezTo>
                    <a:pt x="55021" y="10052"/>
                    <a:pt x="55922" y="-436"/>
                    <a:pt x="47171" y="14"/>
                  </a:cubicBezTo>
                  <a:cubicBezTo>
                    <a:pt x="43439" y="271"/>
                    <a:pt x="40672" y="3489"/>
                    <a:pt x="40865" y="7221"/>
                  </a:cubicBezTo>
                  <a:cubicBezTo>
                    <a:pt x="41315" y="13913"/>
                    <a:pt x="41123" y="17195"/>
                    <a:pt x="40865" y="23822"/>
                  </a:cubicBezTo>
                  <a:cubicBezTo>
                    <a:pt x="1678" y="29420"/>
                    <a:pt x="-1603" y="80447"/>
                    <a:pt x="36683" y="85981"/>
                  </a:cubicBezTo>
                  <a:close/>
                </a:path>
              </a:pathLst>
            </a:custGeom>
            <a:solidFill>
              <a:srgbClr val="D9D5EB"/>
            </a:solidFill>
            <a:ln w="6433" cap="flat">
              <a:noFill/>
              <a:prstDash val="solid"/>
              <a:miter/>
            </a:ln>
          </p:spPr>
          <p:txBody>
            <a:bodyPr rtlCol="0" anchor="ctr"/>
            <a:lstStyle/>
            <a:p>
              <a:endParaRPr lang="en-AU"/>
            </a:p>
          </p:txBody>
        </p:sp>
        <p:sp>
          <p:nvSpPr>
            <p:cNvPr id="637" name="Freeform: Shape 636">
              <a:extLst>
                <a:ext uri="{FF2B5EF4-FFF2-40B4-BE49-F238E27FC236}">
                  <a16:creationId xmlns:a16="http://schemas.microsoft.com/office/drawing/2014/main" id="{A1FEFDE8-AD7E-9BA1-9D41-94EF96051390}"/>
                </a:ext>
              </a:extLst>
            </p:cNvPr>
            <p:cNvSpPr/>
            <p:nvPr/>
          </p:nvSpPr>
          <p:spPr>
            <a:xfrm>
              <a:off x="8913552" y="3901247"/>
              <a:ext cx="92452" cy="152697"/>
            </a:xfrm>
            <a:custGeom>
              <a:avLst/>
              <a:gdLst>
                <a:gd name="connsiteX0" fmla="*/ 59846 w 92452"/>
                <a:gd name="connsiteY0" fmla="*/ 39897 h 152697"/>
                <a:gd name="connsiteX1" fmla="*/ 70077 w 92452"/>
                <a:gd name="connsiteY1" fmla="*/ 34106 h 152697"/>
                <a:gd name="connsiteX2" fmla="*/ 70077 w 92452"/>
                <a:gd name="connsiteY2" fmla="*/ 29988 h 152697"/>
                <a:gd name="connsiteX3" fmla="*/ 49293 w 92452"/>
                <a:gd name="connsiteY3" fmla="*/ 23360 h 152697"/>
                <a:gd name="connsiteX4" fmla="*/ 40735 w 92452"/>
                <a:gd name="connsiteY4" fmla="*/ 67 h 152697"/>
                <a:gd name="connsiteX5" fmla="*/ 34880 w 92452"/>
                <a:gd name="connsiteY5" fmla="*/ 7595 h 152697"/>
                <a:gd name="connsiteX6" fmla="*/ 35780 w 92452"/>
                <a:gd name="connsiteY6" fmla="*/ 24197 h 152697"/>
                <a:gd name="connsiteX7" fmla="*/ 35201 w 92452"/>
                <a:gd name="connsiteY7" fmla="*/ 86420 h 152697"/>
                <a:gd name="connsiteX8" fmla="*/ 56822 w 92452"/>
                <a:gd name="connsiteY8" fmla="*/ 87514 h 152697"/>
                <a:gd name="connsiteX9" fmla="*/ 11522 w 92452"/>
                <a:gd name="connsiteY9" fmla="*/ 106303 h 152697"/>
                <a:gd name="connsiteX10" fmla="*/ 1998 w 92452"/>
                <a:gd name="connsiteY10" fmla="*/ 106367 h 152697"/>
                <a:gd name="connsiteX11" fmla="*/ 39384 w 92452"/>
                <a:gd name="connsiteY11" fmla="*/ 131720 h 152697"/>
                <a:gd name="connsiteX12" fmla="*/ 46977 w 92452"/>
                <a:gd name="connsiteY12" fmla="*/ 152697 h 152697"/>
                <a:gd name="connsiteX13" fmla="*/ 53733 w 92452"/>
                <a:gd name="connsiteY13" fmla="*/ 145490 h 152697"/>
                <a:gd name="connsiteX14" fmla="*/ 52896 w 92452"/>
                <a:gd name="connsiteY14" fmla="*/ 131012 h 152697"/>
                <a:gd name="connsiteX15" fmla="*/ 92405 w 92452"/>
                <a:gd name="connsiteY15" fmla="*/ 100448 h 152697"/>
                <a:gd name="connsiteX16" fmla="*/ 58045 w 92452"/>
                <a:gd name="connsiteY16" fmla="*/ 74001 h 152697"/>
                <a:gd name="connsiteX17" fmla="*/ 36424 w 92452"/>
                <a:gd name="connsiteY17" fmla="*/ 72907 h 152697"/>
                <a:gd name="connsiteX18" fmla="*/ 20080 w 92452"/>
                <a:gd name="connsiteY18" fmla="*/ 56563 h 152697"/>
                <a:gd name="connsiteX19" fmla="*/ 59910 w 92452"/>
                <a:gd name="connsiteY19" fmla="*/ 39833 h 1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2" h="152697">
                  <a:moveTo>
                    <a:pt x="59846" y="39897"/>
                  </a:moveTo>
                  <a:cubicBezTo>
                    <a:pt x="64286" y="42600"/>
                    <a:pt x="70077" y="39383"/>
                    <a:pt x="70077" y="34106"/>
                  </a:cubicBezTo>
                  <a:lnTo>
                    <a:pt x="70077" y="29988"/>
                  </a:lnTo>
                  <a:cubicBezTo>
                    <a:pt x="63321" y="26513"/>
                    <a:pt x="58495" y="24132"/>
                    <a:pt x="49293" y="23360"/>
                  </a:cubicBezTo>
                  <a:cubicBezTo>
                    <a:pt x="49165" y="10041"/>
                    <a:pt x="49486" y="-963"/>
                    <a:pt x="40735" y="67"/>
                  </a:cubicBezTo>
                  <a:cubicBezTo>
                    <a:pt x="37003" y="517"/>
                    <a:pt x="34429" y="3928"/>
                    <a:pt x="34880" y="7595"/>
                  </a:cubicBezTo>
                  <a:cubicBezTo>
                    <a:pt x="35716" y="14352"/>
                    <a:pt x="35716" y="17505"/>
                    <a:pt x="35780" y="24197"/>
                  </a:cubicBezTo>
                  <a:cubicBezTo>
                    <a:pt x="-2570" y="31983"/>
                    <a:pt x="-3728" y="83074"/>
                    <a:pt x="35201" y="86420"/>
                  </a:cubicBezTo>
                  <a:cubicBezTo>
                    <a:pt x="42279" y="86999"/>
                    <a:pt x="50130" y="86935"/>
                    <a:pt x="56822" y="87514"/>
                  </a:cubicBezTo>
                  <a:cubicBezTo>
                    <a:pt x="113189" y="92340"/>
                    <a:pt x="45947" y="140085"/>
                    <a:pt x="11522" y="106303"/>
                  </a:cubicBezTo>
                  <a:cubicBezTo>
                    <a:pt x="8884" y="103665"/>
                    <a:pt x="4572" y="103729"/>
                    <a:pt x="1998" y="106367"/>
                  </a:cubicBezTo>
                  <a:cubicBezTo>
                    <a:pt x="-7718" y="116277"/>
                    <a:pt x="20144" y="130690"/>
                    <a:pt x="39384" y="131720"/>
                  </a:cubicBezTo>
                  <a:cubicBezTo>
                    <a:pt x="40156" y="144268"/>
                    <a:pt x="38934" y="152697"/>
                    <a:pt x="46977" y="152697"/>
                  </a:cubicBezTo>
                  <a:cubicBezTo>
                    <a:pt x="50902" y="152697"/>
                    <a:pt x="53991" y="149351"/>
                    <a:pt x="53733" y="145490"/>
                  </a:cubicBezTo>
                  <a:cubicBezTo>
                    <a:pt x="53412" y="140664"/>
                    <a:pt x="53154" y="136031"/>
                    <a:pt x="52896" y="131012"/>
                  </a:cubicBezTo>
                  <a:cubicBezTo>
                    <a:pt x="75097" y="127280"/>
                    <a:pt x="91440" y="111966"/>
                    <a:pt x="92405" y="100448"/>
                  </a:cubicBezTo>
                  <a:cubicBezTo>
                    <a:pt x="93178" y="91439"/>
                    <a:pt x="84491" y="76253"/>
                    <a:pt x="58045" y="74001"/>
                  </a:cubicBezTo>
                  <a:cubicBezTo>
                    <a:pt x="50902" y="73422"/>
                    <a:pt x="42730" y="73486"/>
                    <a:pt x="36424" y="72907"/>
                  </a:cubicBezTo>
                  <a:cubicBezTo>
                    <a:pt x="18986" y="71427"/>
                    <a:pt x="20015" y="57142"/>
                    <a:pt x="20080" y="56563"/>
                  </a:cubicBezTo>
                  <a:cubicBezTo>
                    <a:pt x="21817" y="36037"/>
                    <a:pt x="46269" y="33077"/>
                    <a:pt x="59910" y="39833"/>
                  </a:cubicBezTo>
                  <a:close/>
                </a:path>
              </a:pathLst>
            </a:custGeom>
            <a:solidFill>
              <a:srgbClr val="D9D5EB"/>
            </a:solidFill>
            <a:ln w="6433" cap="flat">
              <a:noFill/>
              <a:prstDash val="solid"/>
              <a:miter/>
            </a:ln>
          </p:spPr>
          <p:txBody>
            <a:bodyPr rtlCol="0" anchor="ctr"/>
            <a:lstStyle/>
            <a:p>
              <a:endParaRPr lang="en-AU"/>
            </a:p>
          </p:txBody>
        </p:sp>
        <p:sp>
          <p:nvSpPr>
            <p:cNvPr id="638" name="Freeform: Shape 637">
              <a:extLst>
                <a:ext uri="{FF2B5EF4-FFF2-40B4-BE49-F238E27FC236}">
                  <a16:creationId xmlns:a16="http://schemas.microsoft.com/office/drawing/2014/main" id="{DDE8313F-F3B0-7C66-0EB9-79CEA0426690}"/>
                </a:ext>
              </a:extLst>
            </p:cNvPr>
            <p:cNvSpPr/>
            <p:nvPr/>
          </p:nvSpPr>
          <p:spPr>
            <a:xfrm>
              <a:off x="9103066" y="4005595"/>
              <a:ext cx="58803" cy="40498"/>
            </a:xfrm>
            <a:custGeom>
              <a:avLst/>
              <a:gdLst>
                <a:gd name="connsiteX0" fmla="*/ 11573 w 58803"/>
                <a:gd name="connsiteY0" fmla="*/ 2019 h 40498"/>
                <a:gd name="connsiteX1" fmla="*/ 2114 w 58803"/>
                <a:gd name="connsiteY1" fmla="*/ 11671 h 40498"/>
                <a:gd name="connsiteX2" fmla="*/ 39370 w 58803"/>
                <a:gd name="connsiteY2" fmla="*/ 27501 h 40498"/>
                <a:gd name="connsiteX3" fmla="*/ 40142 w 58803"/>
                <a:gd name="connsiteY3" fmla="*/ 40499 h 40498"/>
                <a:gd name="connsiteX4" fmla="*/ 58803 w 58803"/>
                <a:gd name="connsiteY4" fmla="*/ 11350 h 40498"/>
                <a:gd name="connsiteX5" fmla="*/ 11573 w 58803"/>
                <a:gd name="connsiteY5" fmla="*/ 2084 h 4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03" h="40498">
                  <a:moveTo>
                    <a:pt x="11573" y="2019"/>
                  </a:moveTo>
                  <a:cubicBezTo>
                    <a:pt x="5203" y="-4222"/>
                    <a:pt x="-4256" y="5430"/>
                    <a:pt x="2114" y="11671"/>
                  </a:cubicBezTo>
                  <a:cubicBezTo>
                    <a:pt x="11380" y="20744"/>
                    <a:pt x="24378" y="26664"/>
                    <a:pt x="39370" y="27501"/>
                  </a:cubicBezTo>
                  <a:cubicBezTo>
                    <a:pt x="39692" y="32520"/>
                    <a:pt x="39692" y="36960"/>
                    <a:pt x="40142" y="40499"/>
                  </a:cubicBezTo>
                  <a:cubicBezTo>
                    <a:pt x="45869" y="30525"/>
                    <a:pt x="52047" y="20809"/>
                    <a:pt x="58803" y="11350"/>
                  </a:cubicBezTo>
                  <a:cubicBezTo>
                    <a:pt x="44518" y="16047"/>
                    <a:pt x="25408" y="15597"/>
                    <a:pt x="11573" y="2084"/>
                  </a:cubicBezTo>
                  <a:close/>
                </a:path>
              </a:pathLst>
            </a:custGeom>
            <a:solidFill>
              <a:srgbClr val="D9D5EB"/>
            </a:solidFill>
            <a:ln w="6433" cap="flat">
              <a:noFill/>
              <a:prstDash val="solid"/>
              <a:miter/>
            </a:ln>
          </p:spPr>
          <p:txBody>
            <a:bodyPr rtlCol="0" anchor="ctr"/>
            <a:lstStyle/>
            <a:p>
              <a:endParaRPr lang="en-AU"/>
            </a:p>
          </p:txBody>
        </p:sp>
        <p:sp>
          <p:nvSpPr>
            <p:cNvPr id="639" name="Freeform: Shape 638">
              <a:extLst>
                <a:ext uri="{FF2B5EF4-FFF2-40B4-BE49-F238E27FC236}">
                  <a16:creationId xmlns:a16="http://schemas.microsoft.com/office/drawing/2014/main" id="{8DE0F708-2507-D716-FCA5-37CC7463761B}"/>
                </a:ext>
              </a:extLst>
            </p:cNvPr>
            <p:cNvSpPr/>
            <p:nvPr/>
          </p:nvSpPr>
          <p:spPr>
            <a:xfrm>
              <a:off x="9109626" y="3901311"/>
              <a:ext cx="77788" cy="93433"/>
            </a:xfrm>
            <a:custGeom>
              <a:avLst/>
              <a:gdLst>
                <a:gd name="connsiteX0" fmla="*/ 34227 w 77788"/>
                <a:gd name="connsiteY0" fmla="*/ 67 h 93433"/>
                <a:gd name="connsiteX1" fmla="*/ 28371 w 77788"/>
                <a:gd name="connsiteY1" fmla="*/ 7595 h 93433"/>
                <a:gd name="connsiteX2" fmla="*/ 29272 w 77788"/>
                <a:gd name="connsiteY2" fmla="*/ 24197 h 93433"/>
                <a:gd name="connsiteX3" fmla="*/ 28693 w 77788"/>
                <a:gd name="connsiteY3" fmla="*/ 86420 h 93433"/>
                <a:gd name="connsiteX4" fmla="*/ 50313 w 77788"/>
                <a:gd name="connsiteY4" fmla="*/ 87514 h 93433"/>
                <a:gd name="connsiteX5" fmla="*/ 69424 w 77788"/>
                <a:gd name="connsiteY5" fmla="*/ 93434 h 93433"/>
                <a:gd name="connsiteX6" fmla="*/ 77789 w 77788"/>
                <a:gd name="connsiteY6" fmla="*/ 83782 h 93433"/>
                <a:gd name="connsiteX7" fmla="*/ 51471 w 77788"/>
                <a:gd name="connsiteY7" fmla="*/ 74066 h 93433"/>
                <a:gd name="connsiteX8" fmla="*/ 16145 w 77788"/>
                <a:gd name="connsiteY8" fmla="*/ 66151 h 93433"/>
                <a:gd name="connsiteX9" fmla="*/ 53209 w 77788"/>
                <a:gd name="connsiteY9" fmla="*/ 39833 h 93433"/>
                <a:gd name="connsiteX10" fmla="*/ 63504 w 77788"/>
                <a:gd name="connsiteY10" fmla="*/ 35264 h 93433"/>
                <a:gd name="connsiteX11" fmla="*/ 63504 w 77788"/>
                <a:gd name="connsiteY11" fmla="*/ 29988 h 93433"/>
                <a:gd name="connsiteX12" fmla="*/ 42849 w 77788"/>
                <a:gd name="connsiteY12" fmla="*/ 23360 h 93433"/>
                <a:gd name="connsiteX13" fmla="*/ 34291 w 77788"/>
                <a:gd name="connsiteY13" fmla="*/ 67 h 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88" h="93433">
                  <a:moveTo>
                    <a:pt x="34227" y="67"/>
                  </a:moveTo>
                  <a:cubicBezTo>
                    <a:pt x="30494" y="517"/>
                    <a:pt x="27920" y="3927"/>
                    <a:pt x="28371" y="7595"/>
                  </a:cubicBezTo>
                  <a:cubicBezTo>
                    <a:pt x="29207" y="14352"/>
                    <a:pt x="29207" y="17505"/>
                    <a:pt x="29272" y="24197"/>
                  </a:cubicBezTo>
                  <a:cubicBezTo>
                    <a:pt x="-9272" y="31983"/>
                    <a:pt x="-10044" y="83138"/>
                    <a:pt x="28693" y="86420"/>
                  </a:cubicBezTo>
                  <a:cubicBezTo>
                    <a:pt x="35706" y="86999"/>
                    <a:pt x="43621" y="86935"/>
                    <a:pt x="50313" y="87514"/>
                  </a:cubicBezTo>
                  <a:cubicBezTo>
                    <a:pt x="60287" y="88350"/>
                    <a:pt x="66336" y="90538"/>
                    <a:pt x="69424" y="93434"/>
                  </a:cubicBezTo>
                  <a:cubicBezTo>
                    <a:pt x="72127" y="90216"/>
                    <a:pt x="74893" y="86999"/>
                    <a:pt x="77789" y="83782"/>
                  </a:cubicBezTo>
                  <a:cubicBezTo>
                    <a:pt x="72319" y="79020"/>
                    <a:pt x="63890" y="75095"/>
                    <a:pt x="51471" y="74066"/>
                  </a:cubicBezTo>
                  <a:cubicBezTo>
                    <a:pt x="34677" y="72650"/>
                    <a:pt x="22322" y="75288"/>
                    <a:pt x="16145" y="66151"/>
                  </a:cubicBezTo>
                  <a:cubicBezTo>
                    <a:pt x="5013" y="49742"/>
                    <a:pt x="28500" y="27800"/>
                    <a:pt x="53209" y="39833"/>
                  </a:cubicBezTo>
                  <a:cubicBezTo>
                    <a:pt x="57262" y="42407"/>
                    <a:pt x="62667" y="40026"/>
                    <a:pt x="63504" y="35264"/>
                  </a:cubicBezTo>
                  <a:lnTo>
                    <a:pt x="63504" y="29988"/>
                  </a:lnTo>
                  <a:cubicBezTo>
                    <a:pt x="56876" y="26513"/>
                    <a:pt x="52050" y="24132"/>
                    <a:pt x="42849" y="23360"/>
                  </a:cubicBezTo>
                  <a:cubicBezTo>
                    <a:pt x="42720" y="10041"/>
                    <a:pt x="43042" y="-963"/>
                    <a:pt x="34291" y="67"/>
                  </a:cubicBezTo>
                  <a:close/>
                </a:path>
              </a:pathLst>
            </a:custGeom>
            <a:solidFill>
              <a:srgbClr val="D9D5EB"/>
            </a:solidFill>
            <a:ln w="6433" cap="flat">
              <a:noFill/>
              <a:prstDash val="solid"/>
              <a:miter/>
            </a:ln>
          </p:spPr>
          <p:txBody>
            <a:bodyPr rtlCol="0" anchor="ctr"/>
            <a:lstStyle/>
            <a:p>
              <a:endParaRPr lang="en-AU"/>
            </a:p>
          </p:txBody>
        </p:sp>
        <p:sp>
          <p:nvSpPr>
            <p:cNvPr id="640" name="Freeform: Shape 639">
              <a:extLst>
                <a:ext uri="{FF2B5EF4-FFF2-40B4-BE49-F238E27FC236}">
                  <a16:creationId xmlns:a16="http://schemas.microsoft.com/office/drawing/2014/main" id="{EFACB173-7934-7CB0-C9C0-3877543BEACE}"/>
                </a:ext>
              </a:extLst>
            </p:cNvPr>
            <p:cNvSpPr/>
            <p:nvPr/>
          </p:nvSpPr>
          <p:spPr>
            <a:xfrm>
              <a:off x="9007584" y="3901135"/>
              <a:ext cx="93132" cy="152817"/>
            </a:xfrm>
            <a:custGeom>
              <a:avLst/>
              <a:gdLst>
                <a:gd name="connsiteX0" fmla="*/ 65938 w 93132"/>
                <a:gd name="connsiteY0" fmla="*/ 43098 h 152817"/>
                <a:gd name="connsiteX1" fmla="*/ 69863 w 93132"/>
                <a:gd name="connsiteY1" fmla="*/ 45543 h 152817"/>
                <a:gd name="connsiteX2" fmla="*/ 76684 w 93132"/>
                <a:gd name="connsiteY2" fmla="*/ 33896 h 152817"/>
                <a:gd name="connsiteX3" fmla="*/ 51524 w 93132"/>
                <a:gd name="connsiteY3" fmla="*/ 23537 h 152817"/>
                <a:gd name="connsiteX4" fmla="*/ 43545 w 93132"/>
                <a:gd name="connsiteY4" fmla="*/ 50 h 152817"/>
                <a:gd name="connsiteX5" fmla="*/ 37496 w 93132"/>
                <a:gd name="connsiteY5" fmla="*/ 7450 h 152817"/>
                <a:gd name="connsiteX6" fmla="*/ 38011 w 93132"/>
                <a:gd name="connsiteY6" fmla="*/ 24051 h 152817"/>
                <a:gd name="connsiteX7" fmla="*/ 10149 w 93132"/>
                <a:gd name="connsiteY7" fmla="*/ 53780 h 152817"/>
                <a:gd name="connsiteX8" fmla="*/ 79515 w 93132"/>
                <a:gd name="connsiteY8" fmla="*/ 98436 h 152817"/>
                <a:gd name="connsiteX9" fmla="*/ 11694 w 93132"/>
                <a:gd name="connsiteY9" fmla="*/ 105514 h 152817"/>
                <a:gd name="connsiteX10" fmla="*/ 1977 w 93132"/>
                <a:gd name="connsiteY10" fmla="*/ 114909 h 152817"/>
                <a:gd name="connsiteX11" fmla="*/ 38848 w 93132"/>
                <a:gd name="connsiteY11" fmla="*/ 131639 h 152817"/>
                <a:gd name="connsiteX12" fmla="*/ 46376 w 93132"/>
                <a:gd name="connsiteY12" fmla="*/ 152809 h 152817"/>
                <a:gd name="connsiteX13" fmla="*/ 52811 w 93132"/>
                <a:gd name="connsiteY13" fmla="*/ 145795 h 152817"/>
                <a:gd name="connsiteX14" fmla="*/ 52296 w 93132"/>
                <a:gd name="connsiteY14" fmla="*/ 131253 h 152817"/>
                <a:gd name="connsiteX15" fmla="*/ 92771 w 93132"/>
                <a:gd name="connsiteY15" fmla="*/ 95669 h 152817"/>
                <a:gd name="connsiteX16" fmla="*/ 23598 w 93132"/>
                <a:gd name="connsiteY16" fmla="*/ 53780 h 152817"/>
                <a:gd name="connsiteX17" fmla="*/ 65938 w 93132"/>
                <a:gd name="connsiteY17" fmla="*/ 43098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65938" y="43098"/>
                  </a:moveTo>
                  <a:cubicBezTo>
                    <a:pt x="67224" y="43935"/>
                    <a:pt x="68576" y="44771"/>
                    <a:pt x="69863" y="45543"/>
                  </a:cubicBezTo>
                  <a:cubicBezTo>
                    <a:pt x="77585" y="50048"/>
                    <a:pt x="84405" y="38401"/>
                    <a:pt x="76684" y="33896"/>
                  </a:cubicBezTo>
                  <a:cubicBezTo>
                    <a:pt x="69477" y="29714"/>
                    <a:pt x="64522" y="24952"/>
                    <a:pt x="51524" y="23537"/>
                  </a:cubicBezTo>
                  <a:cubicBezTo>
                    <a:pt x="51717" y="10539"/>
                    <a:pt x="52425" y="-851"/>
                    <a:pt x="43545" y="50"/>
                  </a:cubicBezTo>
                  <a:cubicBezTo>
                    <a:pt x="39813" y="436"/>
                    <a:pt x="37110" y="3718"/>
                    <a:pt x="37496" y="7450"/>
                  </a:cubicBezTo>
                  <a:cubicBezTo>
                    <a:pt x="38205" y="14206"/>
                    <a:pt x="38076" y="17359"/>
                    <a:pt x="38011" y="24051"/>
                  </a:cubicBezTo>
                  <a:cubicBezTo>
                    <a:pt x="19480" y="27333"/>
                    <a:pt x="10149" y="39623"/>
                    <a:pt x="10149" y="53780"/>
                  </a:cubicBezTo>
                  <a:cubicBezTo>
                    <a:pt x="10149" y="98050"/>
                    <a:pt x="73080" y="83186"/>
                    <a:pt x="79515" y="98436"/>
                  </a:cubicBezTo>
                  <a:cubicBezTo>
                    <a:pt x="75590" y="116582"/>
                    <a:pt x="34215" y="128743"/>
                    <a:pt x="11694" y="105514"/>
                  </a:cubicBezTo>
                  <a:cubicBezTo>
                    <a:pt x="5516" y="99144"/>
                    <a:pt x="-4200" y="108474"/>
                    <a:pt x="1977" y="114909"/>
                  </a:cubicBezTo>
                  <a:cubicBezTo>
                    <a:pt x="10793" y="123982"/>
                    <a:pt x="23469" y="130416"/>
                    <a:pt x="38848" y="131639"/>
                  </a:cubicBezTo>
                  <a:cubicBezTo>
                    <a:pt x="39298" y="144251"/>
                    <a:pt x="37883" y="153131"/>
                    <a:pt x="46376" y="152809"/>
                  </a:cubicBezTo>
                  <a:cubicBezTo>
                    <a:pt x="50109" y="152680"/>
                    <a:pt x="53004" y="149527"/>
                    <a:pt x="52811" y="145795"/>
                  </a:cubicBezTo>
                  <a:cubicBezTo>
                    <a:pt x="52618" y="141098"/>
                    <a:pt x="52489" y="136143"/>
                    <a:pt x="52296" y="131253"/>
                  </a:cubicBezTo>
                  <a:cubicBezTo>
                    <a:pt x="80416" y="127199"/>
                    <a:pt x="95730" y="106737"/>
                    <a:pt x="92771" y="95669"/>
                  </a:cubicBezTo>
                  <a:cubicBezTo>
                    <a:pt x="84534" y="65491"/>
                    <a:pt x="23598" y="86403"/>
                    <a:pt x="23598" y="53780"/>
                  </a:cubicBezTo>
                  <a:cubicBezTo>
                    <a:pt x="23598" y="38851"/>
                    <a:pt x="45089" y="29843"/>
                    <a:pt x="65938" y="43098"/>
                  </a:cubicBezTo>
                  <a:close/>
                </a:path>
              </a:pathLst>
            </a:custGeom>
            <a:solidFill>
              <a:srgbClr val="D9D5EB"/>
            </a:solidFill>
            <a:ln w="6433" cap="flat">
              <a:noFill/>
              <a:prstDash val="solid"/>
              <a:miter/>
            </a:ln>
          </p:spPr>
          <p:txBody>
            <a:bodyPr rtlCol="0" anchor="ctr"/>
            <a:lstStyle/>
            <a:p>
              <a:endParaRPr lang="en-AU"/>
            </a:p>
          </p:txBody>
        </p:sp>
        <p:sp>
          <p:nvSpPr>
            <p:cNvPr id="641" name="Freeform: Shape 640">
              <a:extLst>
                <a:ext uri="{FF2B5EF4-FFF2-40B4-BE49-F238E27FC236}">
                  <a16:creationId xmlns:a16="http://schemas.microsoft.com/office/drawing/2014/main" id="{8FA31ACD-1F77-65EC-0227-5FE48248770E}"/>
                </a:ext>
              </a:extLst>
            </p:cNvPr>
            <p:cNvSpPr/>
            <p:nvPr/>
          </p:nvSpPr>
          <p:spPr>
            <a:xfrm>
              <a:off x="9159356" y="3868180"/>
              <a:ext cx="38870" cy="31846"/>
            </a:xfrm>
            <a:custGeom>
              <a:avLst/>
              <a:gdLst>
                <a:gd name="connsiteX0" fmla="*/ 38162 w 38870"/>
                <a:gd name="connsiteY0" fmla="*/ 31782 h 31846"/>
                <a:gd name="connsiteX1" fmla="*/ 38870 w 38870"/>
                <a:gd name="connsiteY1" fmla="*/ 31460 h 31846"/>
                <a:gd name="connsiteX2" fmla="*/ 38870 w 38870"/>
                <a:gd name="connsiteY2" fmla="*/ 15759 h 31846"/>
                <a:gd name="connsiteX3" fmla="*/ 11845 w 38870"/>
                <a:gd name="connsiteY3" fmla="*/ 2311 h 31846"/>
                <a:gd name="connsiteX4" fmla="*/ 1871 w 38870"/>
                <a:gd name="connsiteY4" fmla="*/ 11384 h 31846"/>
                <a:gd name="connsiteX5" fmla="*/ 38162 w 38870"/>
                <a:gd name="connsiteY5" fmla="*/ 29272 h 31846"/>
                <a:gd name="connsiteX6" fmla="*/ 38162 w 38870"/>
                <a:gd name="connsiteY6" fmla="*/ 31846 h 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70" h="31846">
                  <a:moveTo>
                    <a:pt x="38162" y="31782"/>
                  </a:moveTo>
                  <a:cubicBezTo>
                    <a:pt x="38162" y="31782"/>
                    <a:pt x="38612" y="31524"/>
                    <a:pt x="38870" y="31460"/>
                  </a:cubicBezTo>
                  <a:cubicBezTo>
                    <a:pt x="38806" y="26248"/>
                    <a:pt x="38870" y="20971"/>
                    <a:pt x="38870" y="15759"/>
                  </a:cubicBezTo>
                  <a:cubicBezTo>
                    <a:pt x="29283" y="14730"/>
                    <a:pt x="19566" y="10805"/>
                    <a:pt x="11845" y="2311"/>
                  </a:cubicBezTo>
                  <a:cubicBezTo>
                    <a:pt x="5860" y="-4317"/>
                    <a:pt x="-4177" y="4756"/>
                    <a:pt x="1871" y="11384"/>
                  </a:cubicBezTo>
                  <a:cubicBezTo>
                    <a:pt x="10364" y="20714"/>
                    <a:pt x="22783" y="27535"/>
                    <a:pt x="38162" y="29272"/>
                  </a:cubicBezTo>
                  <a:cubicBezTo>
                    <a:pt x="38162" y="30173"/>
                    <a:pt x="38162" y="30945"/>
                    <a:pt x="38162" y="31846"/>
                  </a:cubicBezTo>
                  <a:close/>
                </a:path>
              </a:pathLst>
            </a:custGeom>
            <a:solidFill>
              <a:srgbClr val="D9D5EB"/>
            </a:solidFill>
            <a:ln w="6433" cap="flat">
              <a:noFill/>
              <a:prstDash val="solid"/>
              <a:miter/>
            </a:ln>
          </p:spPr>
          <p:txBody>
            <a:bodyPr rtlCol="0" anchor="ctr"/>
            <a:lstStyle/>
            <a:p>
              <a:endParaRPr lang="en-AU"/>
            </a:p>
          </p:txBody>
        </p:sp>
        <p:sp>
          <p:nvSpPr>
            <p:cNvPr id="642" name="Freeform: Shape 641">
              <a:extLst>
                <a:ext uri="{FF2B5EF4-FFF2-40B4-BE49-F238E27FC236}">
                  <a16:creationId xmlns:a16="http://schemas.microsoft.com/office/drawing/2014/main" id="{5E9FE36A-155C-5CD3-94D6-06E4B9D2514C}"/>
                </a:ext>
              </a:extLst>
            </p:cNvPr>
            <p:cNvSpPr/>
            <p:nvPr/>
          </p:nvSpPr>
          <p:spPr>
            <a:xfrm>
              <a:off x="9169018" y="3766165"/>
              <a:ext cx="44844" cy="86245"/>
            </a:xfrm>
            <a:custGeom>
              <a:avLst/>
              <a:gdLst>
                <a:gd name="connsiteX0" fmla="*/ 43107 w 44844"/>
                <a:gd name="connsiteY0" fmla="*/ 2273 h 86245"/>
                <a:gd name="connsiteX1" fmla="*/ 39182 w 44844"/>
                <a:gd name="connsiteY1" fmla="*/ 85 h 86245"/>
                <a:gd name="connsiteX2" fmla="*/ 31203 w 44844"/>
                <a:gd name="connsiteY2" fmla="*/ 7099 h 86245"/>
                <a:gd name="connsiteX3" fmla="*/ 31203 w 44844"/>
                <a:gd name="connsiteY3" fmla="*/ 23700 h 86245"/>
                <a:gd name="connsiteX4" fmla="*/ 27020 w 44844"/>
                <a:gd name="connsiteY4" fmla="*/ 85795 h 86245"/>
                <a:gd name="connsiteX5" fmla="*/ 31074 w 44844"/>
                <a:gd name="connsiteY5" fmla="*/ 86245 h 86245"/>
                <a:gd name="connsiteX6" fmla="*/ 32554 w 44844"/>
                <a:gd name="connsiteY6" fmla="*/ 72797 h 86245"/>
                <a:gd name="connsiteX7" fmla="*/ 13571 w 44844"/>
                <a:gd name="connsiteY7" fmla="*/ 55166 h 86245"/>
                <a:gd name="connsiteX8" fmla="*/ 38538 w 44844"/>
                <a:gd name="connsiteY8" fmla="*/ 36634 h 86245"/>
                <a:gd name="connsiteX9" fmla="*/ 44845 w 44844"/>
                <a:gd name="connsiteY9" fmla="*/ 9673 h 86245"/>
                <a:gd name="connsiteX10" fmla="*/ 44651 w 44844"/>
                <a:gd name="connsiteY10" fmla="*/ 6134 h 86245"/>
                <a:gd name="connsiteX11" fmla="*/ 43043 w 44844"/>
                <a:gd name="connsiteY11" fmla="*/ 2273 h 8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44" h="86245">
                  <a:moveTo>
                    <a:pt x="43107" y="2273"/>
                  </a:moveTo>
                  <a:cubicBezTo>
                    <a:pt x="41692" y="1629"/>
                    <a:pt x="40404" y="857"/>
                    <a:pt x="39182" y="85"/>
                  </a:cubicBezTo>
                  <a:cubicBezTo>
                    <a:pt x="35321" y="-494"/>
                    <a:pt x="30881" y="1887"/>
                    <a:pt x="31203" y="7099"/>
                  </a:cubicBezTo>
                  <a:cubicBezTo>
                    <a:pt x="31653" y="13855"/>
                    <a:pt x="31460" y="17073"/>
                    <a:pt x="31203" y="23700"/>
                  </a:cubicBezTo>
                  <a:cubicBezTo>
                    <a:pt x="-7534" y="29234"/>
                    <a:pt x="-11652" y="80261"/>
                    <a:pt x="27020" y="85795"/>
                  </a:cubicBezTo>
                  <a:cubicBezTo>
                    <a:pt x="28371" y="85988"/>
                    <a:pt x="29722" y="86052"/>
                    <a:pt x="31074" y="86245"/>
                  </a:cubicBezTo>
                  <a:cubicBezTo>
                    <a:pt x="31524" y="81741"/>
                    <a:pt x="31975" y="77301"/>
                    <a:pt x="32554" y="72797"/>
                  </a:cubicBezTo>
                  <a:cubicBezTo>
                    <a:pt x="20457" y="71317"/>
                    <a:pt x="11706" y="68485"/>
                    <a:pt x="13571" y="55166"/>
                  </a:cubicBezTo>
                  <a:cubicBezTo>
                    <a:pt x="15502" y="41524"/>
                    <a:pt x="27149" y="36377"/>
                    <a:pt x="38538" y="36634"/>
                  </a:cubicBezTo>
                  <a:cubicBezTo>
                    <a:pt x="40404" y="27626"/>
                    <a:pt x="42464" y="18617"/>
                    <a:pt x="44845" y="9673"/>
                  </a:cubicBezTo>
                  <a:cubicBezTo>
                    <a:pt x="44845" y="8579"/>
                    <a:pt x="44716" y="7421"/>
                    <a:pt x="44651" y="6134"/>
                  </a:cubicBezTo>
                  <a:cubicBezTo>
                    <a:pt x="44523" y="4461"/>
                    <a:pt x="43879" y="3238"/>
                    <a:pt x="43043" y="2273"/>
                  </a:cubicBezTo>
                  <a:close/>
                </a:path>
              </a:pathLst>
            </a:custGeom>
            <a:solidFill>
              <a:srgbClr val="D9D5EB"/>
            </a:solidFill>
            <a:ln w="6433" cap="flat">
              <a:noFill/>
              <a:prstDash val="solid"/>
              <a:miter/>
            </a:ln>
          </p:spPr>
          <p:txBody>
            <a:bodyPr rtlCol="0" anchor="ctr"/>
            <a:lstStyle/>
            <a:p>
              <a:endParaRPr lang="en-AU"/>
            </a:p>
          </p:txBody>
        </p:sp>
        <p:sp>
          <p:nvSpPr>
            <p:cNvPr id="643" name="Freeform: Shape 642">
              <a:extLst>
                <a:ext uri="{FF2B5EF4-FFF2-40B4-BE49-F238E27FC236}">
                  <a16:creationId xmlns:a16="http://schemas.microsoft.com/office/drawing/2014/main" id="{C49266FC-7A86-E807-6047-AE48727EA761}"/>
                </a:ext>
              </a:extLst>
            </p:cNvPr>
            <p:cNvSpPr/>
            <p:nvPr/>
          </p:nvSpPr>
          <p:spPr>
            <a:xfrm>
              <a:off x="8969583" y="3767207"/>
              <a:ext cx="91198" cy="151857"/>
            </a:xfrm>
            <a:custGeom>
              <a:avLst/>
              <a:gdLst>
                <a:gd name="connsiteX0" fmla="*/ 53556 w 91198"/>
                <a:gd name="connsiteY0" fmla="*/ 38166 h 151857"/>
                <a:gd name="connsiteX1" fmla="*/ 63336 w 91198"/>
                <a:gd name="connsiteY1" fmla="*/ 32117 h 151857"/>
                <a:gd name="connsiteX2" fmla="*/ 63336 w 91198"/>
                <a:gd name="connsiteY2" fmla="*/ 27613 h 151857"/>
                <a:gd name="connsiteX3" fmla="*/ 41715 w 91198"/>
                <a:gd name="connsiteY3" fmla="*/ 22658 h 151857"/>
                <a:gd name="connsiteX4" fmla="*/ 31227 w 91198"/>
                <a:gd name="connsiteY4" fmla="*/ 201 h 151857"/>
                <a:gd name="connsiteX5" fmla="*/ 26015 w 91198"/>
                <a:gd name="connsiteY5" fmla="*/ 8245 h 151857"/>
                <a:gd name="connsiteX6" fmla="*/ 28331 w 91198"/>
                <a:gd name="connsiteY6" fmla="*/ 24589 h 151857"/>
                <a:gd name="connsiteX7" fmla="*/ 33029 w 91198"/>
                <a:gd name="connsiteY7" fmla="*/ 86747 h 151857"/>
                <a:gd name="connsiteX8" fmla="*/ 44096 w 91198"/>
                <a:gd name="connsiteY8" fmla="*/ 86361 h 151857"/>
                <a:gd name="connsiteX9" fmla="*/ 11151 w 91198"/>
                <a:gd name="connsiteY9" fmla="*/ 108561 h 151857"/>
                <a:gd name="connsiteX10" fmla="*/ 2528 w 91198"/>
                <a:gd name="connsiteY10" fmla="*/ 118985 h 151857"/>
                <a:gd name="connsiteX11" fmla="*/ 41008 w 91198"/>
                <a:gd name="connsiteY11" fmla="*/ 131533 h 151857"/>
                <a:gd name="connsiteX12" fmla="*/ 50788 w 91198"/>
                <a:gd name="connsiteY12" fmla="*/ 151738 h 151857"/>
                <a:gd name="connsiteX13" fmla="*/ 56451 w 91198"/>
                <a:gd name="connsiteY13" fmla="*/ 144016 h 151857"/>
                <a:gd name="connsiteX14" fmla="*/ 54392 w 91198"/>
                <a:gd name="connsiteY14" fmla="*/ 129602 h 151857"/>
                <a:gd name="connsiteX15" fmla="*/ 91198 w 91198"/>
                <a:gd name="connsiteY15" fmla="*/ 95820 h 151857"/>
                <a:gd name="connsiteX16" fmla="*/ 54713 w 91198"/>
                <a:gd name="connsiteY16" fmla="*/ 72398 h 151857"/>
                <a:gd name="connsiteX17" fmla="*/ 15398 w 91198"/>
                <a:gd name="connsiteY17" fmla="*/ 58242 h 151857"/>
                <a:gd name="connsiteX18" fmla="*/ 53620 w 91198"/>
                <a:gd name="connsiteY18" fmla="*/ 38166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857">
                  <a:moveTo>
                    <a:pt x="53556" y="38166"/>
                  </a:moveTo>
                  <a:cubicBezTo>
                    <a:pt x="58060" y="40354"/>
                    <a:pt x="63336" y="37136"/>
                    <a:pt x="63336" y="32117"/>
                  </a:cubicBezTo>
                  <a:lnTo>
                    <a:pt x="63336" y="27613"/>
                  </a:lnTo>
                  <a:cubicBezTo>
                    <a:pt x="56580" y="24846"/>
                    <a:pt x="51367" y="22594"/>
                    <a:pt x="41715" y="22658"/>
                  </a:cubicBezTo>
                  <a:cubicBezTo>
                    <a:pt x="40493" y="9725"/>
                    <a:pt x="39914" y="-1665"/>
                    <a:pt x="31227" y="201"/>
                  </a:cubicBezTo>
                  <a:cubicBezTo>
                    <a:pt x="27559" y="973"/>
                    <a:pt x="25243" y="4577"/>
                    <a:pt x="26015" y="8245"/>
                  </a:cubicBezTo>
                  <a:cubicBezTo>
                    <a:pt x="27431" y="14872"/>
                    <a:pt x="27688" y="18025"/>
                    <a:pt x="28331" y="24589"/>
                  </a:cubicBezTo>
                  <a:cubicBezTo>
                    <a:pt x="-9054" y="35463"/>
                    <a:pt x="-6158" y="86747"/>
                    <a:pt x="33029" y="86747"/>
                  </a:cubicBezTo>
                  <a:cubicBezTo>
                    <a:pt x="36632" y="86747"/>
                    <a:pt x="40364" y="86554"/>
                    <a:pt x="44096" y="86361"/>
                  </a:cubicBezTo>
                  <a:cubicBezTo>
                    <a:pt x="118739" y="82308"/>
                    <a:pt x="48922" y="139833"/>
                    <a:pt x="11151" y="108561"/>
                  </a:cubicBezTo>
                  <a:cubicBezTo>
                    <a:pt x="4266" y="102899"/>
                    <a:pt x="-4356" y="113258"/>
                    <a:pt x="2528" y="118985"/>
                  </a:cubicBezTo>
                  <a:cubicBezTo>
                    <a:pt x="12502" y="127222"/>
                    <a:pt x="25951" y="132048"/>
                    <a:pt x="41008" y="131533"/>
                  </a:cubicBezTo>
                  <a:cubicBezTo>
                    <a:pt x="42809" y="143759"/>
                    <a:pt x="42424" y="153025"/>
                    <a:pt x="50788" y="151738"/>
                  </a:cubicBezTo>
                  <a:cubicBezTo>
                    <a:pt x="54457" y="151159"/>
                    <a:pt x="57030" y="147748"/>
                    <a:pt x="56451" y="144016"/>
                  </a:cubicBezTo>
                  <a:cubicBezTo>
                    <a:pt x="55743" y="139254"/>
                    <a:pt x="55100" y="134621"/>
                    <a:pt x="54392" y="129602"/>
                  </a:cubicBezTo>
                  <a:cubicBezTo>
                    <a:pt x="76141" y="123940"/>
                    <a:pt x="91198" y="107338"/>
                    <a:pt x="91198" y="95820"/>
                  </a:cubicBezTo>
                  <a:cubicBezTo>
                    <a:pt x="91198" y="86747"/>
                    <a:pt x="81289" y="72398"/>
                    <a:pt x="54713" y="72398"/>
                  </a:cubicBezTo>
                  <a:cubicBezTo>
                    <a:pt x="39657" y="72398"/>
                    <a:pt x="15398" y="77803"/>
                    <a:pt x="15398" y="58242"/>
                  </a:cubicBezTo>
                  <a:cubicBezTo>
                    <a:pt x="15398" y="37651"/>
                    <a:pt x="39592" y="32632"/>
                    <a:pt x="53620" y="38166"/>
                  </a:cubicBezTo>
                  <a:close/>
                </a:path>
              </a:pathLst>
            </a:custGeom>
            <a:solidFill>
              <a:srgbClr val="D9D5EB"/>
            </a:solidFill>
            <a:ln w="6433" cap="flat">
              <a:noFill/>
              <a:prstDash val="solid"/>
              <a:miter/>
            </a:ln>
          </p:spPr>
          <p:txBody>
            <a:bodyPr rtlCol="0" anchor="ctr"/>
            <a:lstStyle/>
            <a:p>
              <a:endParaRPr lang="en-AU"/>
            </a:p>
          </p:txBody>
        </p:sp>
        <p:sp>
          <p:nvSpPr>
            <p:cNvPr id="644" name="Freeform: Shape 643">
              <a:extLst>
                <a:ext uri="{FF2B5EF4-FFF2-40B4-BE49-F238E27FC236}">
                  <a16:creationId xmlns:a16="http://schemas.microsoft.com/office/drawing/2014/main" id="{55B80F32-E00D-5D7C-A525-125E1C34701B}"/>
                </a:ext>
              </a:extLst>
            </p:cNvPr>
            <p:cNvSpPr/>
            <p:nvPr/>
          </p:nvSpPr>
          <p:spPr>
            <a:xfrm>
              <a:off x="9062513" y="3766043"/>
              <a:ext cx="93055" cy="152773"/>
            </a:xfrm>
            <a:custGeom>
              <a:avLst/>
              <a:gdLst>
                <a:gd name="connsiteX0" fmla="*/ 36683 w 93055"/>
                <a:gd name="connsiteY0" fmla="*/ 85917 h 152773"/>
                <a:gd name="connsiteX1" fmla="*/ 58174 w 93055"/>
                <a:gd name="connsiteY1" fmla="*/ 88233 h 152773"/>
                <a:gd name="connsiteX2" fmla="*/ 11845 w 93055"/>
                <a:gd name="connsiteY2" fmla="*/ 104384 h 152773"/>
                <a:gd name="connsiteX3" fmla="*/ 1871 w 93055"/>
                <a:gd name="connsiteY3" fmla="*/ 113457 h 152773"/>
                <a:gd name="connsiteX4" fmla="*/ 38162 w 93055"/>
                <a:gd name="connsiteY4" fmla="*/ 131346 h 152773"/>
                <a:gd name="connsiteX5" fmla="*/ 44919 w 93055"/>
                <a:gd name="connsiteY5" fmla="*/ 152773 h 152773"/>
                <a:gd name="connsiteX6" fmla="*/ 51676 w 93055"/>
                <a:gd name="connsiteY6" fmla="*/ 145952 h 152773"/>
                <a:gd name="connsiteX7" fmla="*/ 51676 w 93055"/>
                <a:gd name="connsiteY7" fmla="*/ 131410 h 152773"/>
                <a:gd name="connsiteX8" fmla="*/ 92921 w 93055"/>
                <a:gd name="connsiteY8" fmla="*/ 103226 h 152773"/>
                <a:gd name="connsiteX9" fmla="*/ 60105 w 93055"/>
                <a:gd name="connsiteY9" fmla="*/ 74849 h 152773"/>
                <a:gd name="connsiteX10" fmla="*/ 38613 w 93055"/>
                <a:gd name="connsiteY10" fmla="*/ 72533 h 152773"/>
                <a:gd name="connsiteX11" fmla="*/ 63837 w 93055"/>
                <a:gd name="connsiteY11" fmla="*/ 40810 h 152773"/>
                <a:gd name="connsiteX12" fmla="*/ 74390 w 93055"/>
                <a:gd name="connsiteY12" fmla="*/ 36434 h 152773"/>
                <a:gd name="connsiteX13" fmla="*/ 74390 w 93055"/>
                <a:gd name="connsiteY13" fmla="*/ 31415 h 152773"/>
                <a:gd name="connsiteX14" fmla="*/ 54378 w 93055"/>
                <a:gd name="connsiteY14" fmla="*/ 23758 h 152773"/>
                <a:gd name="connsiteX15" fmla="*/ 47171 w 93055"/>
                <a:gd name="connsiteY15" fmla="*/ 14 h 152773"/>
                <a:gd name="connsiteX16" fmla="*/ 40865 w 93055"/>
                <a:gd name="connsiteY16" fmla="*/ 7221 h 152773"/>
                <a:gd name="connsiteX17" fmla="*/ 40865 w 93055"/>
                <a:gd name="connsiteY17" fmla="*/ 23822 h 152773"/>
                <a:gd name="connsiteX18" fmla="*/ 36683 w 93055"/>
                <a:gd name="connsiteY18" fmla="*/ 85981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5" h="152773">
                  <a:moveTo>
                    <a:pt x="36683" y="85917"/>
                  </a:moveTo>
                  <a:cubicBezTo>
                    <a:pt x="43825" y="86946"/>
                    <a:pt x="51354" y="87268"/>
                    <a:pt x="58174" y="88233"/>
                  </a:cubicBezTo>
                  <a:cubicBezTo>
                    <a:pt x="114156" y="96277"/>
                    <a:pt x="44276" y="140097"/>
                    <a:pt x="11845" y="104384"/>
                  </a:cubicBezTo>
                  <a:cubicBezTo>
                    <a:pt x="5860" y="97757"/>
                    <a:pt x="-4177" y="106829"/>
                    <a:pt x="1871" y="113457"/>
                  </a:cubicBezTo>
                  <a:cubicBezTo>
                    <a:pt x="10365" y="122788"/>
                    <a:pt x="22783" y="129608"/>
                    <a:pt x="38162" y="131346"/>
                  </a:cubicBezTo>
                  <a:cubicBezTo>
                    <a:pt x="38162" y="143636"/>
                    <a:pt x="36425" y="152773"/>
                    <a:pt x="44919" y="152773"/>
                  </a:cubicBezTo>
                  <a:cubicBezTo>
                    <a:pt x="48651" y="152773"/>
                    <a:pt x="51739" y="149684"/>
                    <a:pt x="51676" y="145952"/>
                  </a:cubicBezTo>
                  <a:cubicBezTo>
                    <a:pt x="51676" y="140676"/>
                    <a:pt x="51676" y="136365"/>
                    <a:pt x="51676" y="131410"/>
                  </a:cubicBezTo>
                  <a:cubicBezTo>
                    <a:pt x="74004" y="128901"/>
                    <a:pt x="91248" y="114616"/>
                    <a:pt x="92921" y="103226"/>
                  </a:cubicBezTo>
                  <a:cubicBezTo>
                    <a:pt x="94209" y="94282"/>
                    <a:pt x="86422" y="78646"/>
                    <a:pt x="60105" y="74849"/>
                  </a:cubicBezTo>
                  <a:cubicBezTo>
                    <a:pt x="53027" y="73820"/>
                    <a:pt x="44984" y="73434"/>
                    <a:pt x="38613" y="72533"/>
                  </a:cubicBezTo>
                  <a:cubicBezTo>
                    <a:pt x="6053" y="67835"/>
                    <a:pt x="29540" y="21442"/>
                    <a:pt x="63837" y="40810"/>
                  </a:cubicBezTo>
                  <a:cubicBezTo>
                    <a:pt x="67891" y="43641"/>
                    <a:pt x="73553" y="41389"/>
                    <a:pt x="74390" y="36434"/>
                  </a:cubicBezTo>
                  <a:lnTo>
                    <a:pt x="74390" y="31415"/>
                  </a:lnTo>
                  <a:cubicBezTo>
                    <a:pt x="67312" y="27168"/>
                    <a:pt x="62808" y="24916"/>
                    <a:pt x="54378" y="23758"/>
                  </a:cubicBezTo>
                  <a:cubicBezTo>
                    <a:pt x="55021" y="10052"/>
                    <a:pt x="55922" y="-436"/>
                    <a:pt x="47171" y="14"/>
                  </a:cubicBezTo>
                  <a:cubicBezTo>
                    <a:pt x="43439" y="271"/>
                    <a:pt x="40672" y="3489"/>
                    <a:pt x="40865" y="7221"/>
                  </a:cubicBezTo>
                  <a:cubicBezTo>
                    <a:pt x="41315" y="13913"/>
                    <a:pt x="41123" y="17195"/>
                    <a:pt x="40865" y="23822"/>
                  </a:cubicBezTo>
                  <a:cubicBezTo>
                    <a:pt x="1678" y="29420"/>
                    <a:pt x="-1603" y="80447"/>
                    <a:pt x="36683" y="85981"/>
                  </a:cubicBezTo>
                  <a:close/>
                </a:path>
              </a:pathLst>
            </a:custGeom>
            <a:solidFill>
              <a:srgbClr val="D9D5EB"/>
            </a:solidFill>
            <a:ln w="6433" cap="flat">
              <a:noFill/>
              <a:prstDash val="solid"/>
              <a:miter/>
            </a:ln>
          </p:spPr>
          <p:txBody>
            <a:bodyPr rtlCol="0" anchor="ctr"/>
            <a:lstStyle/>
            <a:p>
              <a:endParaRPr lang="en-AU"/>
            </a:p>
          </p:txBody>
        </p:sp>
        <p:sp>
          <p:nvSpPr>
            <p:cNvPr id="645" name="Freeform: Shape 644">
              <a:extLst>
                <a:ext uri="{FF2B5EF4-FFF2-40B4-BE49-F238E27FC236}">
                  <a16:creationId xmlns:a16="http://schemas.microsoft.com/office/drawing/2014/main" id="{5EC74A09-9B1B-C575-AD41-5E9C5E5A3470}"/>
                </a:ext>
              </a:extLst>
            </p:cNvPr>
            <p:cNvSpPr/>
            <p:nvPr/>
          </p:nvSpPr>
          <p:spPr>
            <a:xfrm>
              <a:off x="8920070" y="4171438"/>
              <a:ext cx="63559" cy="85454"/>
            </a:xfrm>
            <a:custGeom>
              <a:avLst/>
              <a:gdLst>
                <a:gd name="connsiteX0" fmla="*/ 34217 w 63559"/>
                <a:gd name="connsiteY0" fmla="*/ 67 h 85454"/>
                <a:gd name="connsiteX1" fmla="*/ 28362 w 63559"/>
                <a:gd name="connsiteY1" fmla="*/ 7595 h 85454"/>
                <a:gd name="connsiteX2" fmla="*/ 29262 w 63559"/>
                <a:gd name="connsiteY2" fmla="*/ 24197 h 85454"/>
                <a:gd name="connsiteX3" fmla="*/ 22764 w 63559"/>
                <a:gd name="connsiteY3" fmla="*/ 85455 h 85454"/>
                <a:gd name="connsiteX4" fmla="*/ 36212 w 63559"/>
                <a:gd name="connsiteY4" fmla="*/ 73358 h 85454"/>
                <a:gd name="connsiteX5" fmla="*/ 29842 w 63559"/>
                <a:gd name="connsiteY5" fmla="*/ 72972 h 85454"/>
                <a:gd name="connsiteX6" fmla="*/ 13497 w 63559"/>
                <a:gd name="connsiteY6" fmla="*/ 56628 h 85454"/>
                <a:gd name="connsiteX7" fmla="*/ 53328 w 63559"/>
                <a:gd name="connsiteY7" fmla="*/ 39897 h 85454"/>
                <a:gd name="connsiteX8" fmla="*/ 63559 w 63559"/>
                <a:gd name="connsiteY8" fmla="*/ 34106 h 85454"/>
                <a:gd name="connsiteX9" fmla="*/ 63559 w 63559"/>
                <a:gd name="connsiteY9" fmla="*/ 29988 h 85454"/>
                <a:gd name="connsiteX10" fmla="*/ 42775 w 63559"/>
                <a:gd name="connsiteY10" fmla="*/ 23360 h 85454"/>
                <a:gd name="connsiteX11" fmla="*/ 34217 w 63559"/>
                <a:gd name="connsiteY11" fmla="*/ 67 h 8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59" h="85454">
                  <a:moveTo>
                    <a:pt x="34217" y="67"/>
                  </a:moveTo>
                  <a:cubicBezTo>
                    <a:pt x="30485" y="517"/>
                    <a:pt x="27911" y="3928"/>
                    <a:pt x="28362" y="7595"/>
                  </a:cubicBezTo>
                  <a:cubicBezTo>
                    <a:pt x="29198" y="14352"/>
                    <a:pt x="29198" y="17505"/>
                    <a:pt x="29262" y="24197"/>
                  </a:cubicBezTo>
                  <a:cubicBezTo>
                    <a:pt x="-7029" y="31532"/>
                    <a:pt x="-9989" y="77669"/>
                    <a:pt x="22764" y="85455"/>
                  </a:cubicBezTo>
                  <a:cubicBezTo>
                    <a:pt x="27268" y="81337"/>
                    <a:pt x="31707" y="77283"/>
                    <a:pt x="36212" y="73358"/>
                  </a:cubicBezTo>
                  <a:cubicBezTo>
                    <a:pt x="33960" y="73293"/>
                    <a:pt x="31772" y="73165"/>
                    <a:pt x="29842" y="72972"/>
                  </a:cubicBezTo>
                  <a:cubicBezTo>
                    <a:pt x="12403" y="71492"/>
                    <a:pt x="13433" y="57207"/>
                    <a:pt x="13497" y="56628"/>
                  </a:cubicBezTo>
                  <a:cubicBezTo>
                    <a:pt x="15235" y="36101"/>
                    <a:pt x="39687" y="33141"/>
                    <a:pt x="53328" y="39897"/>
                  </a:cubicBezTo>
                  <a:cubicBezTo>
                    <a:pt x="57768" y="42600"/>
                    <a:pt x="63559" y="39383"/>
                    <a:pt x="63559" y="34106"/>
                  </a:cubicBezTo>
                  <a:lnTo>
                    <a:pt x="63559" y="29988"/>
                  </a:lnTo>
                  <a:cubicBezTo>
                    <a:pt x="56803" y="26513"/>
                    <a:pt x="51977" y="24132"/>
                    <a:pt x="42775" y="23360"/>
                  </a:cubicBezTo>
                  <a:cubicBezTo>
                    <a:pt x="42647" y="10041"/>
                    <a:pt x="42968" y="-963"/>
                    <a:pt x="34217" y="67"/>
                  </a:cubicBezTo>
                  <a:close/>
                </a:path>
              </a:pathLst>
            </a:custGeom>
            <a:solidFill>
              <a:srgbClr val="D9D5EB"/>
            </a:solidFill>
            <a:ln w="6433" cap="flat">
              <a:noFill/>
              <a:prstDash val="solid"/>
              <a:miter/>
            </a:ln>
          </p:spPr>
          <p:txBody>
            <a:bodyPr rtlCol="0" anchor="ctr"/>
            <a:lstStyle/>
            <a:p>
              <a:endParaRPr lang="en-AU"/>
            </a:p>
          </p:txBody>
        </p:sp>
        <p:sp>
          <p:nvSpPr>
            <p:cNvPr id="646" name="Freeform: Shape 645">
              <a:extLst>
                <a:ext uri="{FF2B5EF4-FFF2-40B4-BE49-F238E27FC236}">
                  <a16:creationId xmlns:a16="http://schemas.microsoft.com/office/drawing/2014/main" id="{72B43FF1-828C-2F0F-263F-94B993185465}"/>
                </a:ext>
              </a:extLst>
            </p:cNvPr>
            <p:cNvSpPr/>
            <p:nvPr/>
          </p:nvSpPr>
          <p:spPr>
            <a:xfrm>
              <a:off x="8969583" y="4037270"/>
              <a:ext cx="91198" cy="151857"/>
            </a:xfrm>
            <a:custGeom>
              <a:avLst/>
              <a:gdLst>
                <a:gd name="connsiteX0" fmla="*/ 53556 w 91198"/>
                <a:gd name="connsiteY0" fmla="*/ 38230 h 151857"/>
                <a:gd name="connsiteX1" fmla="*/ 63336 w 91198"/>
                <a:gd name="connsiteY1" fmla="*/ 32182 h 151857"/>
                <a:gd name="connsiteX2" fmla="*/ 63336 w 91198"/>
                <a:gd name="connsiteY2" fmla="*/ 27677 h 151857"/>
                <a:gd name="connsiteX3" fmla="*/ 41715 w 91198"/>
                <a:gd name="connsiteY3" fmla="*/ 22658 h 151857"/>
                <a:gd name="connsiteX4" fmla="*/ 31227 w 91198"/>
                <a:gd name="connsiteY4" fmla="*/ 201 h 151857"/>
                <a:gd name="connsiteX5" fmla="*/ 26015 w 91198"/>
                <a:gd name="connsiteY5" fmla="*/ 8245 h 151857"/>
                <a:gd name="connsiteX6" fmla="*/ 28331 w 91198"/>
                <a:gd name="connsiteY6" fmla="*/ 24589 h 151857"/>
                <a:gd name="connsiteX7" fmla="*/ 33029 w 91198"/>
                <a:gd name="connsiteY7" fmla="*/ 86747 h 151857"/>
                <a:gd name="connsiteX8" fmla="*/ 44096 w 91198"/>
                <a:gd name="connsiteY8" fmla="*/ 86361 h 151857"/>
                <a:gd name="connsiteX9" fmla="*/ 11151 w 91198"/>
                <a:gd name="connsiteY9" fmla="*/ 108561 h 151857"/>
                <a:gd name="connsiteX10" fmla="*/ 2528 w 91198"/>
                <a:gd name="connsiteY10" fmla="*/ 118985 h 151857"/>
                <a:gd name="connsiteX11" fmla="*/ 41008 w 91198"/>
                <a:gd name="connsiteY11" fmla="*/ 131533 h 151857"/>
                <a:gd name="connsiteX12" fmla="*/ 50788 w 91198"/>
                <a:gd name="connsiteY12" fmla="*/ 151738 h 151857"/>
                <a:gd name="connsiteX13" fmla="*/ 56451 w 91198"/>
                <a:gd name="connsiteY13" fmla="*/ 144016 h 151857"/>
                <a:gd name="connsiteX14" fmla="*/ 54392 w 91198"/>
                <a:gd name="connsiteY14" fmla="*/ 129602 h 151857"/>
                <a:gd name="connsiteX15" fmla="*/ 91198 w 91198"/>
                <a:gd name="connsiteY15" fmla="*/ 95820 h 151857"/>
                <a:gd name="connsiteX16" fmla="*/ 54713 w 91198"/>
                <a:gd name="connsiteY16" fmla="*/ 72398 h 151857"/>
                <a:gd name="connsiteX17" fmla="*/ 15398 w 91198"/>
                <a:gd name="connsiteY17" fmla="*/ 58242 h 151857"/>
                <a:gd name="connsiteX18" fmla="*/ 53620 w 91198"/>
                <a:gd name="connsiteY18" fmla="*/ 38166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857">
                  <a:moveTo>
                    <a:pt x="53556" y="38230"/>
                  </a:moveTo>
                  <a:cubicBezTo>
                    <a:pt x="58060" y="40418"/>
                    <a:pt x="63336" y="37201"/>
                    <a:pt x="63336" y="32182"/>
                  </a:cubicBezTo>
                  <a:lnTo>
                    <a:pt x="63336" y="27677"/>
                  </a:lnTo>
                  <a:cubicBezTo>
                    <a:pt x="56580" y="24910"/>
                    <a:pt x="51367" y="22658"/>
                    <a:pt x="41715" y="22658"/>
                  </a:cubicBezTo>
                  <a:cubicBezTo>
                    <a:pt x="40493" y="9725"/>
                    <a:pt x="39914" y="-1665"/>
                    <a:pt x="31227" y="201"/>
                  </a:cubicBezTo>
                  <a:cubicBezTo>
                    <a:pt x="27559" y="973"/>
                    <a:pt x="25243" y="4577"/>
                    <a:pt x="26015" y="8245"/>
                  </a:cubicBezTo>
                  <a:cubicBezTo>
                    <a:pt x="27431" y="14872"/>
                    <a:pt x="27688" y="18025"/>
                    <a:pt x="28331" y="24589"/>
                  </a:cubicBezTo>
                  <a:cubicBezTo>
                    <a:pt x="-9054" y="35463"/>
                    <a:pt x="-6158" y="86747"/>
                    <a:pt x="33029" y="86747"/>
                  </a:cubicBezTo>
                  <a:cubicBezTo>
                    <a:pt x="36632" y="86747"/>
                    <a:pt x="40364" y="86554"/>
                    <a:pt x="44096" y="86361"/>
                  </a:cubicBezTo>
                  <a:cubicBezTo>
                    <a:pt x="118739" y="82308"/>
                    <a:pt x="48922" y="139833"/>
                    <a:pt x="11151" y="108561"/>
                  </a:cubicBezTo>
                  <a:cubicBezTo>
                    <a:pt x="4266" y="102899"/>
                    <a:pt x="-4356" y="113258"/>
                    <a:pt x="2528" y="118985"/>
                  </a:cubicBezTo>
                  <a:cubicBezTo>
                    <a:pt x="12502" y="127222"/>
                    <a:pt x="25951" y="132048"/>
                    <a:pt x="41008" y="131533"/>
                  </a:cubicBezTo>
                  <a:cubicBezTo>
                    <a:pt x="42809" y="143759"/>
                    <a:pt x="42424" y="153025"/>
                    <a:pt x="50788" y="151738"/>
                  </a:cubicBezTo>
                  <a:cubicBezTo>
                    <a:pt x="54457" y="151159"/>
                    <a:pt x="57030" y="147748"/>
                    <a:pt x="56451" y="144016"/>
                  </a:cubicBezTo>
                  <a:cubicBezTo>
                    <a:pt x="55743" y="139254"/>
                    <a:pt x="55100" y="134621"/>
                    <a:pt x="54392" y="129602"/>
                  </a:cubicBezTo>
                  <a:cubicBezTo>
                    <a:pt x="76141" y="123940"/>
                    <a:pt x="91198" y="107338"/>
                    <a:pt x="91198" y="95820"/>
                  </a:cubicBezTo>
                  <a:cubicBezTo>
                    <a:pt x="91198" y="86747"/>
                    <a:pt x="81289" y="72398"/>
                    <a:pt x="54713" y="72398"/>
                  </a:cubicBezTo>
                  <a:cubicBezTo>
                    <a:pt x="39657" y="72398"/>
                    <a:pt x="15398" y="77803"/>
                    <a:pt x="15398" y="58242"/>
                  </a:cubicBezTo>
                  <a:cubicBezTo>
                    <a:pt x="15398" y="37651"/>
                    <a:pt x="39592" y="32632"/>
                    <a:pt x="53620" y="38166"/>
                  </a:cubicBezTo>
                  <a:close/>
                </a:path>
              </a:pathLst>
            </a:custGeom>
            <a:solidFill>
              <a:srgbClr val="D9D5EB"/>
            </a:solidFill>
            <a:ln w="6433" cap="flat">
              <a:noFill/>
              <a:prstDash val="solid"/>
              <a:miter/>
            </a:ln>
          </p:spPr>
          <p:txBody>
            <a:bodyPr rtlCol="0" anchor="ctr"/>
            <a:lstStyle/>
            <a:p>
              <a:endParaRPr lang="en-AU"/>
            </a:p>
          </p:txBody>
        </p:sp>
        <p:sp>
          <p:nvSpPr>
            <p:cNvPr id="647" name="Freeform: Shape 646">
              <a:extLst>
                <a:ext uri="{FF2B5EF4-FFF2-40B4-BE49-F238E27FC236}">
                  <a16:creationId xmlns:a16="http://schemas.microsoft.com/office/drawing/2014/main" id="{E42094E0-D4E8-3913-FA68-DA56AFC2BEC6}"/>
                </a:ext>
              </a:extLst>
            </p:cNvPr>
            <p:cNvSpPr/>
            <p:nvPr/>
          </p:nvSpPr>
          <p:spPr>
            <a:xfrm>
              <a:off x="9072168" y="4036170"/>
              <a:ext cx="60810" cy="87139"/>
            </a:xfrm>
            <a:custGeom>
              <a:avLst/>
              <a:gdLst>
                <a:gd name="connsiteX0" fmla="*/ 27028 w 60810"/>
                <a:gd name="connsiteY0" fmla="*/ 85917 h 87139"/>
                <a:gd name="connsiteX1" fmla="*/ 38418 w 60810"/>
                <a:gd name="connsiteY1" fmla="*/ 87139 h 87139"/>
                <a:gd name="connsiteX2" fmla="*/ 42536 w 60810"/>
                <a:gd name="connsiteY2" fmla="*/ 73948 h 87139"/>
                <a:gd name="connsiteX3" fmla="*/ 28959 w 60810"/>
                <a:gd name="connsiteY3" fmla="*/ 72533 h 87139"/>
                <a:gd name="connsiteX4" fmla="*/ 54182 w 60810"/>
                <a:gd name="connsiteY4" fmla="*/ 40810 h 87139"/>
                <a:gd name="connsiteX5" fmla="*/ 55083 w 60810"/>
                <a:gd name="connsiteY5" fmla="*/ 41260 h 87139"/>
                <a:gd name="connsiteX6" fmla="*/ 60810 w 60810"/>
                <a:gd name="connsiteY6" fmla="*/ 29099 h 87139"/>
                <a:gd name="connsiteX7" fmla="*/ 44724 w 60810"/>
                <a:gd name="connsiteY7" fmla="*/ 23758 h 87139"/>
                <a:gd name="connsiteX8" fmla="*/ 37517 w 60810"/>
                <a:gd name="connsiteY8" fmla="*/ 14 h 87139"/>
                <a:gd name="connsiteX9" fmla="*/ 31211 w 60810"/>
                <a:gd name="connsiteY9" fmla="*/ 7221 h 87139"/>
                <a:gd name="connsiteX10" fmla="*/ 31211 w 60810"/>
                <a:gd name="connsiteY10" fmla="*/ 23822 h 87139"/>
                <a:gd name="connsiteX11" fmla="*/ 27028 w 60810"/>
                <a:gd name="connsiteY11" fmla="*/ 85981 h 8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10" h="87139">
                  <a:moveTo>
                    <a:pt x="27028" y="85917"/>
                  </a:moveTo>
                  <a:cubicBezTo>
                    <a:pt x="30761" y="86432"/>
                    <a:pt x="34622" y="86818"/>
                    <a:pt x="38418" y="87139"/>
                  </a:cubicBezTo>
                  <a:cubicBezTo>
                    <a:pt x="39704" y="82699"/>
                    <a:pt x="41056" y="78324"/>
                    <a:pt x="42536" y="73948"/>
                  </a:cubicBezTo>
                  <a:cubicBezTo>
                    <a:pt x="37774" y="73498"/>
                    <a:pt x="33077" y="73112"/>
                    <a:pt x="28959" y="72533"/>
                  </a:cubicBezTo>
                  <a:cubicBezTo>
                    <a:pt x="-3601" y="67835"/>
                    <a:pt x="19886" y="21442"/>
                    <a:pt x="54182" y="40810"/>
                  </a:cubicBezTo>
                  <a:cubicBezTo>
                    <a:pt x="54504" y="41003"/>
                    <a:pt x="54762" y="41132"/>
                    <a:pt x="55083" y="41260"/>
                  </a:cubicBezTo>
                  <a:cubicBezTo>
                    <a:pt x="56885" y="37142"/>
                    <a:pt x="58816" y="33088"/>
                    <a:pt x="60810" y="29099"/>
                  </a:cubicBezTo>
                  <a:cubicBezTo>
                    <a:pt x="55727" y="26332"/>
                    <a:pt x="51480" y="24659"/>
                    <a:pt x="44724" y="23758"/>
                  </a:cubicBezTo>
                  <a:cubicBezTo>
                    <a:pt x="45367" y="10052"/>
                    <a:pt x="46268" y="-436"/>
                    <a:pt x="37517" y="14"/>
                  </a:cubicBezTo>
                  <a:cubicBezTo>
                    <a:pt x="33785" y="271"/>
                    <a:pt x="31018" y="3489"/>
                    <a:pt x="31211" y="7221"/>
                  </a:cubicBezTo>
                  <a:cubicBezTo>
                    <a:pt x="31661" y="13913"/>
                    <a:pt x="31469" y="17195"/>
                    <a:pt x="31211" y="23822"/>
                  </a:cubicBezTo>
                  <a:cubicBezTo>
                    <a:pt x="-7976" y="29420"/>
                    <a:pt x="-11258" y="80447"/>
                    <a:pt x="27028" y="85981"/>
                  </a:cubicBezTo>
                  <a:close/>
                </a:path>
              </a:pathLst>
            </a:custGeom>
            <a:solidFill>
              <a:srgbClr val="D9D5EB"/>
            </a:solidFill>
            <a:ln w="6433" cap="flat">
              <a:noFill/>
              <a:prstDash val="solid"/>
              <a:miter/>
            </a:ln>
          </p:spPr>
          <p:txBody>
            <a:bodyPr rtlCol="0" anchor="ctr"/>
            <a:lstStyle/>
            <a:p>
              <a:endParaRPr lang="en-AU"/>
            </a:p>
          </p:txBody>
        </p:sp>
        <p:sp>
          <p:nvSpPr>
            <p:cNvPr id="648" name="Freeform: Shape 647">
              <a:extLst>
                <a:ext uri="{FF2B5EF4-FFF2-40B4-BE49-F238E27FC236}">
                  <a16:creationId xmlns:a16="http://schemas.microsoft.com/office/drawing/2014/main" id="{DBEB74F8-D533-4C2C-519F-944E14B872AD}"/>
                </a:ext>
              </a:extLst>
            </p:cNvPr>
            <p:cNvSpPr/>
            <p:nvPr/>
          </p:nvSpPr>
          <p:spPr>
            <a:xfrm>
              <a:off x="9062578" y="4138308"/>
              <a:ext cx="40478" cy="26119"/>
            </a:xfrm>
            <a:custGeom>
              <a:avLst/>
              <a:gdLst>
                <a:gd name="connsiteX0" fmla="*/ 40479 w 40478"/>
                <a:gd name="connsiteY0" fmla="*/ 15952 h 26119"/>
                <a:gd name="connsiteX1" fmla="*/ 11845 w 40478"/>
                <a:gd name="connsiteY1" fmla="*/ 2311 h 26119"/>
                <a:gd name="connsiteX2" fmla="*/ 1871 w 40478"/>
                <a:gd name="connsiteY2" fmla="*/ 11384 h 26119"/>
                <a:gd name="connsiteX3" fmla="*/ 24521 w 40478"/>
                <a:gd name="connsiteY3" fmla="*/ 26119 h 26119"/>
                <a:gd name="connsiteX4" fmla="*/ 39835 w 40478"/>
                <a:gd name="connsiteY4" fmla="*/ 19105 h 26119"/>
                <a:gd name="connsiteX5" fmla="*/ 40479 w 40478"/>
                <a:gd name="connsiteY5" fmla="*/ 15888 h 2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78" h="26119">
                  <a:moveTo>
                    <a:pt x="40479" y="15952"/>
                  </a:moveTo>
                  <a:cubicBezTo>
                    <a:pt x="30312" y="15116"/>
                    <a:pt x="19888" y="11191"/>
                    <a:pt x="11845" y="2311"/>
                  </a:cubicBezTo>
                  <a:cubicBezTo>
                    <a:pt x="5860" y="-4317"/>
                    <a:pt x="-4177" y="4756"/>
                    <a:pt x="1871" y="11384"/>
                  </a:cubicBezTo>
                  <a:cubicBezTo>
                    <a:pt x="7662" y="17754"/>
                    <a:pt x="15384" y="22902"/>
                    <a:pt x="24521" y="26119"/>
                  </a:cubicBezTo>
                  <a:cubicBezTo>
                    <a:pt x="29605" y="23803"/>
                    <a:pt x="34688" y="21358"/>
                    <a:pt x="39835" y="19105"/>
                  </a:cubicBezTo>
                  <a:cubicBezTo>
                    <a:pt x="40029" y="18012"/>
                    <a:pt x="40286" y="16982"/>
                    <a:pt x="40479" y="15888"/>
                  </a:cubicBezTo>
                  <a:close/>
                </a:path>
              </a:pathLst>
            </a:custGeom>
            <a:solidFill>
              <a:srgbClr val="D9D5EB"/>
            </a:solidFill>
            <a:ln w="6433" cap="flat">
              <a:noFill/>
              <a:prstDash val="solid"/>
              <a:miter/>
            </a:ln>
          </p:spPr>
          <p:txBody>
            <a:bodyPr rtlCol="0" anchor="ctr"/>
            <a:lstStyle/>
            <a:p>
              <a:endParaRPr lang="en-AU"/>
            </a:p>
          </p:txBody>
        </p:sp>
        <p:sp>
          <p:nvSpPr>
            <p:cNvPr id="649" name="Freeform: Shape 648">
              <a:extLst>
                <a:ext uri="{FF2B5EF4-FFF2-40B4-BE49-F238E27FC236}">
                  <a16:creationId xmlns:a16="http://schemas.microsoft.com/office/drawing/2014/main" id="{BB9D14F0-3CC2-27B6-8CEA-D00A7BD2B2D5}"/>
                </a:ext>
              </a:extLst>
            </p:cNvPr>
            <p:cNvSpPr/>
            <p:nvPr/>
          </p:nvSpPr>
          <p:spPr>
            <a:xfrm>
              <a:off x="8623156" y="3465349"/>
              <a:ext cx="67953" cy="48340"/>
            </a:xfrm>
            <a:custGeom>
              <a:avLst/>
              <a:gdLst>
                <a:gd name="connsiteX0" fmla="*/ 11521 w 67953"/>
                <a:gd name="connsiteY0" fmla="*/ 1947 h 48340"/>
                <a:gd name="connsiteX1" fmla="*/ 1998 w 67953"/>
                <a:gd name="connsiteY1" fmla="*/ 2011 h 48340"/>
                <a:gd name="connsiteX2" fmla="*/ 39383 w 67953"/>
                <a:gd name="connsiteY2" fmla="*/ 27364 h 48340"/>
                <a:gd name="connsiteX3" fmla="*/ 46977 w 67953"/>
                <a:gd name="connsiteY3" fmla="*/ 48341 h 48340"/>
                <a:gd name="connsiteX4" fmla="*/ 53732 w 67953"/>
                <a:gd name="connsiteY4" fmla="*/ 41134 h 48340"/>
                <a:gd name="connsiteX5" fmla="*/ 52896 w 67953"/>
                <a:gd name="connsiteY5" fmla="*/ 26656 h 48340"/>
                <a:gd name="connsiteX6" fmla="*/ 67954 w 67953"/>
                <a:gd name="connsiteY6" fmla="*/ 22023 h 48340"/>
                <a:gd name="connsiteX7" fmla="*/ 65122 w 67953"/>
                <a:gd name="connsiteY7" fmla="*/ 8703 h 48340"/>
                <a:gd name="connsiteX8" fmla="*/ 11586 w 67953"/>
                <a:gd name="connsiteY8" fmla="*/ 1947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53" h="48340">
                  <a:moveTo>
                    <a:pt x="11521" y="1947"/>
                  </a:moveTo>
                  <a:cubicBezTo>
                    <a:pt x="8883" y="-691"/>
                    <a:pt x="4572" y="-627"/>
                    <a:pt x="1998" y="2011"/>
                  </a:cubicBezTo>
                  <a:cubicBezTo>
                    <a:pt x="-7718" y="11920"/>
                    <a:pt x="20144" y="26334"/>
                    <a:pt x="39383" y="27364"/>
                  </a:cubicBezTo>
                  <a:cubicBezTo>
                    <a:pt x="40155" y="39911"/>
                    <a:pt x="38933" y="48341"/>
                    <a:pt x="46977" y="48341"/>
                  </a:cubicBezTo>
                  <a:cubicBezTo>
                    <a:pt x="50902" y="48341"/>
                    <a:pt x="53990" y="44995"/>
                    <a:pt x="53732" y="41134"/>
                  </a:cubicBezTo>
                  <a:cubicBezTo>
                    <a:pt x="53411" y="36308"/>
                    <a:pt x="53154" y="31675"/>
                    <a:pt x="52896" y="26656"/>
                  </a:cubicBezTo>
                  <a:cubicBezTo>
                    <a:pt x="58302" y="25755"/>
                    <a:pt x="63384" y="24082"/>
                    <a:pt x="67954" y="22023"/>
                  </a:cubicBezTo>
                  <a:cubicBezTo>
                    <a:pt x="67245" y="17390"/>
                    <a:pt x="66345" y="12950"/>
                    <a:pt x="65122" y="8703"/>
                  </a:cubicBezTo>
                  <a:cubicBezTo>
                    <a:pt x="50644" y="15717"/>
                    <a:pt x="27544" y="17647"/>
                    <a:pt x="11586" y="1947"/>
                  </a:cubicBezTo>
                  <a:close/>
                </a:path>
              </a:pathLst>
            </a:custGeom>
            <a:solidFill>
              <a:srgbClr val="D9D5EB"/>
            </a:solidFill>
            <a:ln w="6433" cap="flat">
              <a:noFill/>
              <a:prstDash val="solid"/>
              <a:miter/>
            </a:ln>
          </p:spPr>
          <p:txBody>
            <a:bodyPr rtlCol="0" anchor="ctr"/>
            <a:lstStyle/>
            <a:p>
              <a:endParaRPr lang="en-AU"/>
            </a:p>
          </p:txBody>
        </p:sp>
        <p:sp>
          <p:nvSpPr>
            <p:cNvPr id="650" name="Freeform: Shape 649">
              <a:extLst>
                <a:ext uri="{FF2B5EF4-FFF2-40B4-BE49-F238E27FC236}">
                  <a16:creationId xmlns:a16="http://schemas.microsoft.com/office/drawing/2014/main" id="{CF7D0103-D197-8EAB-7B60-87D27C86A3EE}"/>
                </a:ext>
              </a:extLst>
            </p:cNvPr>
            <p:cNvSpPr/>
            <p:nvPr/>
          </p:nvSpPr>
          <p:spPr>
            <a:xfrm>
              <a:off x="8629760" y="3406552"/>
              <a:ext cx="43782" cy="41567"/>
            </a:xfrm>
            <a:custGeom>
              <a:avLst/>
              <a:gdLst>
                <a:gd name="connsiteX0" fmla="*/ 28597 w 43782"/>
                <a:gd name="connsiteY0" fmla="*/ 40860 h 41567"/>
                <a:gd name="connsiteX1" fmla="*/ 43782 w 43782"/>
                <a:gd name="connsiteY1" fmla="*/ 41568 h 41567"/>
                <a:gd name="connsiteX2" fmla="*/ 30592 w 43782"/>
                <a:gd name="connsiteY2" fmla="*/ 27476 h 41567"/>
                <a:gd name="connsiteX3" fmla="*/ 29820 w 43782"/>
                <a:gd name="connsiteY3" fmla="*/ 27476 h 41567"/>
                <a:gd name="connsiteX4" fmla="*/ 13475 w 43782"/>
                <a:gd name="connsiteY4" fmla="*/ 11132 h 41567"/>
                <a:gd name="connsiteX5" fmla="*/ 13540 w 43782"/>
                <a:gd name="connsiteY5" fmla="*/ 10617 h 41567"/>
                <a:gd name="connsiteX6" fmla="*/ 2343 w 43782"/>
                <a:gd name="connsiteY6" fmla="*/ 0 h 41567"/>
                <a:gd name="connsiteX7" fmla="*/ 28661 w 43782"/>
                <a:gd name="connsiteY7" fmla="*/ 40924 h 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2" h="41567">
                  <a:moveTo>
                    <a:pt x="28597" y="40860"/>
                  </a:moveTo>
                  <a:cubicBezTo>
                    <a:pt x="33487" y="41246"/>
                    <a:pt x="38764" y="41375"/>
                    <a:pt x="43782" y="41568"/>
                  </a:cubicBezTo>
                  <a:cubicBezTo>
                    <a:pt x="39472" y="36806"/>
                    <a:pt x="35031" y="32045"/>
                    <a:pt x="30592" y="27476"/>
                  </a:cubicBezTo>
                  <a:cubicBezTo>
                    <a:pt x="30334" y="27476"/>
                    <a:pt x="30076" y="27476"/>
                    <a:pt x="29820" y="27476"/>
                  </a:cubicBezTo>
                  <a:cubicBezTo>
                    <a:pt x="12381" y="25996"/>
                    <a:pt x="13411" y="11711"/>
                    <a:pt x="13475" y="11132"/>
                  </a:cubicBezTo>
                  <a:cubicBezTo>
                    <a:pt x="13475" y="10939"/>
                    <a:pt x="13475" y="10810"/>
                    <a:pt x="13540" y="10617"/>
                  </a:cubicBezTo>
                  <a:cubicBezTo>
                    <a:pt x="9808" y="7078"/>
                    <a:pt x="6140" y="3539"/>
                    <a:pt x="2343" y="0"/>
                  </a:cubicBezTo>
                  <a:cubicBezTo>
                    <a:pt x="-4606" y="17374"/>
                    <a:pt x="3823" y="38801"/>
                    <a:pt x="28661" y="40924"/>
                  </a:cubicBezTo>
                  <a:close/>
                </a:path>
              </a:pathLst>
            </a:custGeom>
            <a:solidFill>
              <a:srgbClr val="D9D5EB"/>
            </a:solidFill>
            <a:ln w="6433" cap="flat">
              <a:noFill/>
              <a:prstDash val="solid"/>
              <a:miter/>
            </a:ln>
          </p:spPr>
          <p:txBody>
            <a:bodyPr rtlCol="0" anchor="ctr"/>
            <a:lstStyle/>
            <a:p>
              <a:endParaRPr lang="en-AU"/>
            </a:p>
          </p:txBody>
        </p:sp>
        <p:sp>
          <p:nvSpPr>
            <p:cNvPr id="651" name="Freeform: Shape 650">
              <a:extLst>
                <a:ext uri="{FF2B5EF4-FFF2-40B4-BE49-F238E27FC236}">
                  <a16:creationId xmlns:a16="http://schemas.microsoft.com/office/drawing/2014/main" id="{CAC785B5-9707-5407-9FD0-63F56661C47A}"/>
                </a:ext>
              </a:extLst>
            </p:cNvPr>
            <p:cNvSpPr/>
            <p:nvPr/>
          </p:nvSpPr>
          <p:spPr>
            <a:xfrm>
              <a:off x="8623156" y="3631055"/>
              <a:ext cx="92451" cy="152761"/>
            </a:xfrm>
            <a:custGeom>
              <a:avLst/>
              <a:gdLst>
                <a:gd name="connsiteX0" fmla="*/ 11521 w 92451"/>
                <a:gd name="connsiteY0" fmla="*/ 106367 h 152761"/>
                <a:gd name="connsiteX1" fmla="*/ 1998 w 92451"/>
                <a:gd name="connsiteY1" fmla="*/ 106432 h 152761"/>
                <a:gd name="connsiteX2" fmla="*/ 39383 w 92451"/>
                <a:gd name="connsiteY2" fmla="*/ 131784 h 152761"/>
                <a:gd name="connsiteX3" fmla="*/ 46977 w 92451"/>
                <a:gd name="connsiteY3" fmla="*/ 152761 h 152761"/>
                <a:gd name="connsiteX4" fmla="*/ 53732 w 92451"/>
                <a:gd name="connsiteY4" fmla="*/ 145555 h 152761"/>
                <a:gd name="connsiteX5" fmla="*/ 52896 w 92451"/>
                <a:gd name="connsiteY5" fmla="*/ 131077 h 152761"/>
                <a:gd name="connsiteX6" fmla="*/ 92405 w 92451"/>
                <a:gd name="connsiteY6" fmla="*/ 100512 h 152761"/>
                <a:gd name="connsiteX7" fmla="*/ 58044 w 92451"/>
                <a:gd name="connsiteY7" fmla="*/ 74066 h 152761"/>
                <a:gd name="connsiteX8" fmla="*/ 36424 w 92451"/>
                <a:gd name="connsiteY8" fmla="*/ 72972 h 152761"/>
                <a:gd name="connsiteX9" fmla="*/ 20079 w 92451"/>
                <a:gd name="connsiteY9" fmla="*/ 56627 h 152761"/>
                <a:gd name="connsiteX10" fmla="*/ 59910 w 92451"/>
                <a:gd name="connsiteY10" fmla="*/ 39897 h 152761"/>
                <a:gd name="connsiteX11" fmla="*/ 70141 w 92451"/>
                <a:gd name="connsiteY11" fmla="*/ 34106 h 152761"/>
                <a:gd name="connsiteX12" fmla="*/ 70141 w 92451"/>
                <a:gd name="connsiteY12" fmla="*/ 29988 h 152761"/>
                <a:gd name="connsiteX13" fmla="*/ 49357 w 92451"/>
                <a:gd name="connsiteY13" fmla="*/ 23360 h 152761"/>
                <a:gd name="connsiteX14" fmla="*/ 40799 w 92451"/>
                <a:gd name="connsiteY14" fmla="*/ 67 h 152761"/>
                <a:gd name="connsiteX15" fmla="*/ 34944 w 92451"/>
                <a:gd name="connsiteY15" fmla="*/ 7595 h 152761"/>
                <a:gd name="connsiteX16" fmla="*/ 35844 w 92451"/>
                <a:gd name="connsiteY16" fmla="*/ 24197 h 152761"/>
                <a:gd name="connsiteX17" fmla="*/ 35265 w 92451"/>
                <a:gd name="connsiteY17" fmla="*/ 86420 h 152761"/>
                <a:gd name="connsiteX18" fmla="*/ 56885 w 92451"/>
                <a:gd name="connsiteY18" fmla="*/ 87514 h 152761"/>
                <a:gd name="connsiteX19" fmla="*/ 11586 w 92451"/>
                <a:gd name="connsiteY19" fmla="*/ 106303 h 1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1" h="152761">
                  <a:moveTo>
                    <a:pt x="11521" y="106367"/>
                  </a:moveTo>
                  <a:cubicBezTo>
                    <a:pt x="8883" y="103729"/>
                    <a:pt x="4572" y="103794"/>
                    <a:pt x="1998" y="106432"/>
                  </a:cubicBezTo>
                  <a:cubicBezTo>
                    <a:pt x="-7718" y="116341"/>
                    <a:pt x="20144" y="130755"/>
                    <a:pt x="39383" y="131784"/>
                  </a:cubicBezTo>
                  <a:cubicBezTo>
                    <a:pt x="40155" y="144332"/>
                    <a:pt x="38933" y="152761"/>
                    <a:pt x="46977" y="152761"/>
                  </a:cubicBezTo>
                  <a:cubicBezTo>
                    <a:pt x="50902" y="152761"/>
                    <a:pt x="53990" y="149415"/>
                    <a:pt x="53732" y="145555"/>
                  </a:cubicBezTo>
                  <a:cubicBezTo>
                    <a:pt x="53411" y="140729"/>
                    <a:pt x="53154" y="136096"/>
                    <a:pt x="52896" y="131077"/>
                  </a:cubicBezTo>
                  <a:cubicBezTo>
                    <a:pt x="75096" y="127345"/>
                    <a:pt x="91440" y="112030"/>
                    <a:pt x="92405" y="100512"/>
                  </a:cubicBezTo>
                  <a:cubicBezTo>
                    <a:pt x="93177" y="91503"/>
                    <a:pt x="84555" y="76317"/>
                    <a:pt x="58044" y="74066"/>
                  </a:cubicBezTo>
                  <a:cubicBezTo>
                    <a:pt x="50902" y="73486"/>
                    <a:pt x="42729" y="73551"/>
                    <a:pt x="36424" y="72972"/>
                  </a:cubicBezTo>
                  <a:cubicBezTo>
                    <a:pt x="18985" y="71491"/>
                    <a:pt x="20015" y="57207"/>
                    <a:pt x="20079" y="56627"/>
                  </a:cubicBezTo>
                  <a:cubicBezTo>
                    <a:pt x="21817" y="36101"/>
                    <a:pt x="46268" y="33141"/>
                    <a:pt x="59910" y="39897"/>
                  </a:cubicBezTo>
                  <a:cubicBezTo>
                    <a:pt x="64350" y="42600"/>
                    <a:pt x="70141" y="39383"/>
                    <a:pt x="70141" y="34106"/>
                  </a:cubicBezTo>
                  <a:lnTo>
                    <a:pt x="70141" y="29988"/>
                  </a:lnTo>
                  <a:cubicBezTo>
                    <a:pt x="63384" y="26513"/>
                    <a:pt x="58558" y="24132"/>
                    <a:pt x="49357" y="23360"/>
                  </a:cubicBezTo>
                  <a:cubicBezTo>
                    <a:pt x="49229" y="10041"/>
                    <a:pt x="49550" y="-963"/>
                    <a:pt x="40799" y="67"/>
                  </a:cubicBezTo>
                  <a:cubicBezTo>
                    <a:pt x="37067" y="517"/>
                    <a:pt x="34493" y="3927"/>
                    <a:pt x="34944" y="7595"/>
                  </a:cubicBezTo>
                  <a:cubicBezTo>
                    <a:pt x="35780" y="14352"/>
                    <a:pt x="35780" y="17505"/>
                    <a:pt x="35844" y="24197"/>
                  </a:cubicBezTo>
                  <a:cubicBezTo>
                    <a:pt x="-2506" y="31983"/>
                    <a:pt x="-3664" y="83074"/>
                    <a:pt x="35265" y="86420"/>
                  </a:cubicBezTo>
                  <a:cubicBezTo>
                    <a:pt x="42343" y="86999"/>
                    <a:pt x="50194" y="86935"/>
                    <a:pt x="56885" y="87514"/>
                  </a:cubicBezTo>
                  <a:cubicBezTo>
                    <a:pt x="113253" y="92340"/>
                    <a:pt x="46011" y="140085"/>
                    <a:pt x="11586" y="106303"/>
                  </a:cubicBezTo>
                  <a:close/>
                </a:path>
              </a:pathLst>
            </a:custGeom>
            <a:solidFill>
              <a:srgbClr val="D9D5EB"/>
            </a:solidFill>
            <a:ln w="6433" cap="flat">
              <a:noFill/>
              <a:prstDash val="solid"/>
              <a:miter/>
            </a:ln>
          </p:spPr>
          <p:txBody>
            <a:bodyPr rtlCol="0" anchor="ctr"/>
            <a:lstStyle/>
            <a:p>
              <a:endParaRPr lang="en-AU"/>
            </a:p>
          </p:txBody>
        </p:sp>
        <p:sp>
          <p:nvSpPr>
            <p:cNvPr id="652" name="Freeform: Shape 651">
              <a:extLst>
                <a:ext uri="{FF2B5EF4-FFF2-40B4-BE49-F238E27FC236}">
                  <a16:creationId xmlns:a16="http://schemas.microsoft.com/office/drawing/2014/main" id="{3092D533-4154-F1CB-9F59-9D7556799744}"/>
                </a:ext>
              </a:extLst>
            </p:cNvPr>
            <p:cNvSpPr/>
            <p:nvPr/>
          </p:nvSpPr>
          <p:spPr>
            <a:xfrm>
              <a:off x="8717059" y="3734390"/>
              <a:ext cx="89231" cy="49434"/>
            </a:xfrm>
            <a:custGeom>
              <a:avLst/>
              <a:gdLst>
                <a:gd name="connsiteX0" fmla="*/ 76619 w 89231"/>
                <a:gd name="connsiteY0" fmla="*/ 1230 h 49434"/>
                <a:gd name="connsiteX1" fmla="*/ 11694 w 89231"/>
                <a:gd name="connsiteY1" fmla="*/ 2131 h 49434"/>
                <a:gd name="connsiteX2" fmla="*/ 1977 w 89231"/>
                <a:gd name="connsiteY2" fmla="*/ 11526 h 49434"/>
                <a:gd name="connsiteX3" fmla="*/ 38848 w 89231"/>
                <a:gd name="connsiteY3" fmla="*/ 28256 h 49434"/>
                <a:gd name="connsiteX4" fmla="*/ 46377 w 89231"/>
                <a:gd name="connsiteY4" fmla="*/ 49426 h 49434"/>
                <a:gd name="connsiteX5" fmla="*/ 52811 w 89231"/>
                <a:gd name="connsiteY5" fmla="*/ 42412 h 49434"/>
                <a:gd name="connsiteX6" fmla="*/ 52296 w 89231"/>
                <a:gd name="connsiteY6" fmla="*/ 27870 h 49434"/>
                <a:gd name="connsiteX7" fmla="*/ 89231 w 89231"/>
                <a:gd name="connsiteY7" fmla="*/ 6443 h 49434"/>
                <a:gd name="connsiteX8" fmla="*/ 76491 w 89231"/>
                <a:gd name="connsiteY8" fmla="*/ 1295 h 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1" h="49434">
                  <a:moveTo>
                    <a:pt x="76619" y="1230"/>
                  </a:moveTo>
                  <a:cubicBezTo>
                    <a:pt x="66002" y="15580"/>
                    <a:pt x="31512" y="22529"/>
                    <a:pt x="11694" y="2131"/>
                  </a:cubicBezTo>
                  <a:cubicBezTo>
                    <a:pt x="5516" y="-4239"/>
                    <a:pt x="-4200" y="5091"/>
                    <a:pt x="1977" y="11526"/>
                  </a:cubicBezTo>
                  <a:cubicBezTo>
                    <a:pt x="10793" y="20599"/>
                    <a:pt x="23469" y="27034"/>
                    <a:pt x="38848" y="28256"/>
                  </a:cubicBezTo>
                  <a:cubicBezTo>
                    <a:pt x="39298" y="40868"/>
                    <a:pt x="37883" y="49748"/>
                    <a:pt x="46377" y="49426"/>
                  </a:cubicBezTo>
                  <a:cubicBezTo>
                    <a:pt x="50109" y="49297"/>
                    <a:pt x="53004" y="46144"/>
                    <a:pt x="52811" y="42412"/>
                  </a:cubicBezTo>
                  <a:cubicBezTo>
                    <a:pt x="52618" y="37715"/>
                    <a:pt x="52489" y="32760"/>
                    <a:pt x="52296" y="27870"/>
                  </a:cubicBezTo>
                  <a:cubicBezTo>
                    <a:pt x="70442" y="25232"/>
                    <a:pt x="83247" y="15773"/>
                    <a:pt x="89231" y="6443"/>
                  </a:cubicBezTo>
                  <a:cubicBezTo>
                    <a:pt x="84920" y="4898"/>
                    <a:pt x="80673" y="3161"/>
                    <a:pt x="76491" y="1295"/>
                  </a:cubicBezTo>
                  <a:close/>
                </a:path>
              </a:pathLst>
            </a:custGeom>
            <a:solidFill>
              <a:srgbClr val="D9D5EB"/>
            </a:solidFill>
            <a:ln w="6433" cap="flat">
              <a:noFill/>
              <a:prstDash val="solid"/>
              <a:miter/>
            </a:ln>
          </p:spPr>
          <p:txBody>
            <a:bodyPr rtlCol="0" anchor="ctr"/>
            <a:lstStyle/>
            <a:p>
              <a:endParaRPr lang="en-AU"/>
            </a:p>
          </p:txBody>
        </p:sp>
        <p:sp>
          <p:nvSpPr>
            <p:cNvPr id="653" name="Freeform: Shape 652">
              <a:extLst>
                <a:ext uri="{FF2B5EF4-FFF2-40B4-BE49-F238E27FC236}">
                  <a16:creationId xmlns:a16="http://schemas.microsoft.com/office/drawing/2014/main" id="{A3685877-4974-2AD5-0F43-D062B6FD573C}"/>
                </a:ext>
              </a:extLst>
            </p:cNvPr>
            <p:cNvSpPr/>
            <p:nvPr/>
          </p:nvSpPr>
          <p:spPr>
            <a:xfrm>
              <a:off x="8812734" y="3901247"/>
              <a:ext cx="92374" cy="152782"/>
            </a:xfrm>
            <a:custGeom>
              <a:avLst/>
              <a:gdLst>
                <a:gd name="connsiteX0" fmla="*/ 59704 w 92374"/>
                <a:gd name="connsiteY0" fmla="*/ 39833 h 152782"/>
                <a:gd name="connsiteX1" fmla="*/ 69999 w 92374"/>
                <a:gd name="connsiteY1" fmla="*/ 35264 h 152782"/>
                <a:gd name="connsiteX2" fmla="*/ 69999 w 92374"/>
                <a:gd name="connsiteY2" fmla="*/ 29988 h 152782"/>
                <a:gd name="connsiteX3" fmla="*/ 49344 w 92374"/>
                <a:gd name="connsiteY3" fmla="*/ 23360 h 152782"/>
                <a:gd name="connsiteX4" fmla="*/ 40787 w 92374"/>
                <a:gd name="connsiteY4" fmla="*/ 67 h 152782"/>
                <a:gd name="connsiteX5" fmla="*/ 34931 w 92374"/>
                <a:gd name="connsiteY5" fmla="*/ 7595 h 152782"/>
                <a:gd name="connsiteX6" fmla="*/ 35832 w 92374"/>
                <a:gd name="connsiteY6" fmla="*/ 24197 h 152782"/>
                <a:gd name="connsiteX7" fmla="*/ 35252 w 92374"/>
                <a:gd name="connsiteY7" fmla="*/ 86420 h 152782"/>
                <a:gd name="connsiteX8" fmla="*/ 56873 w 92374"/>
                <a:gd name="connsiteY8" fmla="*/ 87514 h 152782"/>
                <a:gd name="connsiteX9" fmla="*/ 11573 w 92374"/>
                <a:gd name="connsiteY9" fmla="*/ 106303 h 152782"/>
                <a:gd name="connsiteX10" fmla="*/ 2114 w 92374"/>
                <a:gd name="connsiteY10" fmla="*/ 115955 h 152782"/>
                <a:gd name="connsiteX11" fmla="*/ 39370 w 92374"/>
                <a:gd name="connsiteY11" fmla="*/ 131784 h 152782"/>
                <a:gd name="connsiteX12" fmla="*/ 47414 w 92374"/>
                <a:gd name="connsiteY12" fmla="*/ 152761 h 152782"/>
                <a:gd name="connsiteX13" fmla="*/ 52819 w 92374"/>
                <a:gd name="connsiteY13" fmla="*/ 131077 h 152782"/>
                <a:gd name="connsiteX14" fmla="*/ 92328 w 92374"/>
                <a:gd name="connsiteY14" fmla="*/ 100512 h 152782"/>
                <a:gd name="connsiteX15" fmla="*/ 57967 w 92374"/>
                <a:gd name="connsiteY15" fmla="*/ 74066 h 152782"/>
                <a:gd name="connsiteX16" fmla="*/ 22640 w 92374"/>
                <a:gd name="connsiteY16" fmla="*/ 66151 h 152782"/>
                <a:gd name="connsiteX17" fmla="*/ 59704 w 92374"/>
                <a:gd name="connsiteY17" fmla="*/ 39833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59704" y="39833"/>
                  </a:moveTo>
                  <a:cubicBezTo>
                    <a:pt x="63758" y="42407"/>
                    <a:pt x="69163" y="40026"/>
                    <a:pt x="69999" y="35264"/>
                  </a:cubicBezTo>
                  <a:lnTo>
                    <a:pt x="69999" y="29988"/>
                  </a:lnTo>
                  <a:cubicBezTo>
                    <a:pt x="63372" y="26513"/>
                    <a:pt x="58546" y="24132"/>
                    <a:pt x="49344" y="23360"/>
                  </a:cubicBezTo>
                  <a:cubicBezTo>
                    <a:pt x="49216" y="10041"/>
                    <a:pt x="49538" y="-963"/>
                    <a:pt x="40787" y="67"/>
                  </a:cubicBezTo>
                  <a:cubicBezTo>
                    <a:pt x="37054" y="517"/>
                    <a:pt x="34480" y="3928"/>
                    <a:pt x="34931" y="7595"/>
                  </a:cubicBezTo>
                  <a:cubicBezTo>
                    <a:pt x="35767" y="14352"/>
                    <a:pt x="35767" y="17505"/>
                    <a:pt x="35832" y="24197"/>
                  </a:cubicBezTo>
                  <a:cubicBezTo>
                    <a:pt x="-2712" y="31983"/>
                    <a:pt x="-3484" y="83138"/>
                    <a:pt x="35252" y="86420"/>
                  </a:cubicBezTo>
                  <a:cubicBezTo>
                    <a:pt x="42266" y="86999"/>
                    <a:pt x="50181" y="86935"/>
                    <a:pt x="56873" y="87514"/>
                  </a:cubicBezTo>
                  <a:cubicBezTo>
                    <a:pt x="113305" y="92340"/>
                    <a:pt x="45998" y="140085"/>
                    <a:pt x="11573" y="106303"/>
                  </a:cubicBezTo>
                  <a:cubicBezTo>
                    <a:pt x="5203" y="100062"/>
                    <a:pt x="-4256" y="109714"/>
                    <a:pt x="2114" y="115955"/>
                  </a:cubicBezTo>
                  <a:cubicBezTo>
                    <a:pt x="11380" y="125028"/>
                    <a:pt x="24378" y="130948"/>
                    <a:pt x="39370" y="131784"/>
                  </a:cubicBezTo>
                  <a:cubicBezTo>
                    <a:pt x="40142" y="144139"/>
                    <a:pt x="38920" y="153276"/>
                    <a:pt x="47414" y="152761"/>
                  </a:cubicBezTo>
                  <a:cubicBezTo>
                    <a:pt x="55586" y="152182"/>
                    <a:pt x="53656" y="144075"/>
                    <a:pt x="52819" y="131077"/>
                  </a:cubicBezTo>
                  <a:cubicBezTo>
                    <a:pt x="75019" y="127345"/>
                    <a:pt x="91363" y="112030"/>
                    <a:pt x="92328" y="100512"/>
                  </a:cubicBezTo>
                  <a:cubicBezTo>
                    <a:pt x="93100" y="91503"/>
                    <a:pt x="84413" y="76318"/>
                    <a:pt x="57967" y="74066"/>
                  </a:cubicBezTo>
                  <a:cubicBezTo>
                    <a:pt x="41172" y="72650"/>
                    <a:pt x="28817" y="75288"/>
                    <a:pt x="22640" y="66151"/>
                  </a:cubicBezTo>
                  <a:cubicBezTo>
                    <a:pt x="11508" y="49742"/>
                    <a:pt x="34995" y="27800"/>
                    <a:pt x="59704" y="39833"/>
                  </a:cubicBezTo>
                  <a:close/>
                </a:path>
              </a:pathLst>
            </a:custGeom>
            <a:solidFill>
              <a:srgbClr val="D9D5EB"/>
            </a:solidFill>
            <a:ln w="6433" cap="flat">
              <a:noFill/>
              <a:prstDash val="solid"/>
              <a:miter/>
            </a:ln>
          </p:spPr>
          <p:txBody>
            <a:bodyPr rtlCol="0" anchor="ctr"/>
            <a:lstStyle/>
            <a:p>
              <a:endParaRPr lang="en-AU"/>
            </a:p>
          </p:txBody>
        </p:sp>
        <p:sp>
          <p:nvSpPr>
            <p:cNvPr id="654" name="Freeform: Shape 653">
              <a:extLst>
                <a:ext uri="{FF2B5EF4-FFF2-40B4-BE49-F238E27FC236}">
                  <a16:creationId xmlns:a16="http://schemas.microsoft.com/office/drawing/2014/main" id="{2AD757ED-942B-2330-0601-5E2D21BF630E}"/>
                </a:ext>
              </a:extLst>
            </p:cNvPr>
            <p:cNvSpPr/>
            <p:nvPr/>
          </p:nvSpPr>
          <p:spPr>
            <a:xfrm>
              <a:off x="8750759" y="3901135"/>
              <a:ext cx="46507" cy="46560"/>
            </a:xfrm>
            <a:custGeom>
              <a:avLst/>
              <a:gdLst>
                <a:gd name="connsiteX0" fmla="*/ 43113 w 46507"/>
                <a:gd name="connsiteY0" fmla="*/ 33896 h 46560"/>
                <a:gd name="connsiteX1" fmla="*/ 17953 w 46507"/>
                <a:gd name="connsiteY1" fmla="*/ 23537 h 46560"/>
                <a:gd name="connsiteX2" fmla="*/ 9974 w 46507"/>
                <a:gd name="connsiteY2" fmla="*/ 50 h 46560"/>
                <a:gd name="connsiteX3" fmla="*/ 3925 w 46507"/>
                <a:gd name="connsiteY3" fmla="*/ 7450 h 46560"/>
                <a:gd name="connsiteX4" fmla="*/ 4440 w 46507"/>
                <a:gd name="connsiteY4" fmla="*/ 24051 h 46560"/>
                <a:gd name="connsiteX5" fmla="*/ 0 w 46507"/>
                <a:gd name="connsiteY5" fmla="*/ 25145 h 46560"/>
                <a:gd name="connsiteX6" fmla="*/ 4569 w 46507"/>
                <a:gd name="connsiteY6" fmla="*/ 37564 h 46560"/>
                <a:gd name="connsiteX7" fmla="*/ 32367 w 46507"/>
                <a:gd name="connsiteY7" fmla="*/ 43098 h 46560"/>
                <a:gd name="connsiteX8" fmla="*/ 36292 w 46507"/>
                <a:gd name="connsiteY8" fmla="*/ 45543 h 46560"/>
                <a:gd name="connsiteX9" fmla="*/ 43113 w 46507"/>
                <a:gd name="connsiteY9" fmla="*/ 33896 h 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07" h="46560">
                  <a:moveTo>
                    <a:pt x="43113" y="33896"/>
                  </a:moveTo>
                  <a:cubicBezTo>
                    <a:pt x="35906" y="29714"/>
                    <a:pt x="30951" y="24952"/>
                    <a:pt x="17953" y="23537"/>
                  </a:cubicBezTo>
                  <a:cubicBezTo>
                    <a:pt x="18146" y="10539"/>
                    <a:pt x="18854" y="-851"/>
                    <a:pt x="9974" y="50"/>
                  </a:cubicBezTo>
                  <a:cubicBezTo>
                    <a:pt x="6242" y="436"/>
                    <a:pt x="3539" y="3718"/>
                    <a:pt x="3925" y="7450"/>
                  </a:cubicBezTo>
                  <a:cubicBezTo>
                    <a:pt x="4634" y="14206"/>
                    <a:pt x="4505" y="17359"/>
                    <a:pt x="4440" y="24051"/>
                  </a:cubicBezTo>
                  <a:cubicBezTo>
                    <a:pt x="2832" y="24309"/>
                    <a:pt x="1416" y="24759"/>
                    <a:pt x="0" y="25145"/>
                  </a:cubicBezTo>
                  <a:cubicBezTo>
                    <a:pt x="1673" y="29070"/>
                    <a:pt x="3153" y="33253"/>
                    <a:pt x="4569" y="37564"/>
                  </a:cubicBezTo>
                  <a:cubicBezTo>
                    <a:pt x="12419" y="35505"/>
                    <a:pt x="22457" y="36728"/>
                    <a:pt x="32367" y="43098"/>
                  </a:cubicBezTo>
                  <a:cubicBezTo>
                    <a:pt x="33654" y="43935"/>
                    <a:pt x="35005" y="44771"/>
                    <a:pt x="36292" y="45543"/>
                  </a:cubicBezTo>
                  <a:cubicBezTo>
                    <a:pt x="44014" y="50048"/>
                    <a:pt x="50834" y="38401"/>
                    <a:pt x="43113" y="33896"/>
                  </a:cubicBezTo>
                  <a:close/>
                </a:path>
              </a:pathLst>
            </a:custGeom>
            <a:solidFill>
              <a:srgbClr val="D9D5EB"/>
            </a:solidFill>
            <a:ln w="6433" cap="flat">
              <a:noFill/>
              <a:prstDash val="solid"/>
              <a:miter/>
            </a:ln>
          </p:spPr>
          <p:txBody>
            <a:bodyPr rtlCol="0" anchor="ctr"/>
            <a:lstStyle/>
            <a:p>
              <a:endParaRPr lang="en-AU"/>
            </a:p>
          </p:txBody>
        </p:sp>
        <p:sp>
          <p:nvSpPr>
            <p:cNvPr id="655" name="Freeform: Shape 654">
              <a:extLst>
                <a:ext uri="{FF2B5EF4-FFF2-40B4-BE49-F238E27FC236}">
                  <a16:creationId xmlns:a16="http://schemas.microsoft.com/office/drawing/2014/main" id="{049436EF-42B6-79EE-C224-B7B4DDF57EE9}"/>
                </a:ext>
              </a:extLst>
            </p:cNvPr>
            <p:cNvSpPr/>
            <p:nvPr/>
          </p:nvSpPr>
          <p:spPr>
            <a:xfrm>
              <a:off x="8764336" y="3975377"/>
              <a:ext cx="45989" cy="56624"/>
            </a:xfrm>
            <a:custGeom>
              <a:avLst/>
              <a:gdLst>
                <a:gd name="connsiteX0" fmla="*/ 0 w 45989"/>
                <a:gd name="connsiteY0" fmla="*/ 0 h 56624"/>
                <a:gd name="connsiteX1" fmla="*/ 2445 w 45989"/>
                <a:gd name="connsiteY1" fmla="*/ 14221 h 56624"/>
                <a:gd name="connsiteX2" fmla="*/ 32302 w 45989"/>
                <a:gd name="connsiteY2" fmla="*/ 24259 h 56624"/>
                <a:gd name="connsiteX3" fmla="*/ 6242 w 45989"/>
                <a:gd name="connsiteY3" fmla="*/ 43112 h 56624"/>
                <a:gd name="connsiteX4" fmla="*/ 7658 w 45989"/>
                <a:gd name="connsiteY4" fmla="*/ 56625 h 56624"/>
                <a:gd name="connsiteX5" fmla="*/ 45622 w 45989"/>
                <a:gd name="connsiteY5" fmla="*/ 21492 h 56624"/>
                <a:gd name="connsiteX6" fmla="*/ 0 w 45989"/>
                <a:gd name="connsiteY6" fmla="*/ 64 h 5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9" h="56624">
                  <a:moveTo>
                    <a:pt x="0" y="0"/>
                  </a:moveTo>
                  <a:cubicBezTo>
                    <a:pt x="837" y="4633"/>
                    <a:pt x="1673" y="9330"/>
                    <a:pt x="2445" y="14221"/>
                  </a:cubicBezTo>
                  <a:cubicBezTo>
                    <a:pt x="16473" y="16730"/>
                    <a:pt x="29536" y="17695"/>
                    <a:pt x="32302" y="24259"/>
                  </a:cubicBezTo>
                  <a:cubicBezTo>
                    <a:pt x="30372" y="33138"/>
                    <a:pt x="19497" y="40538"/>
                    <a:pt x="6242" y="43112"/>
                  </a:cubicBezTo>
                  <a:cubicBezTo>
                    <a:pt x="6757" y="47552"/>
                    <a:pt x="7208" y="52056"/>
                    <a:pt x="7658" y="56625"/>
                  </a:cubicBezTo>
                  <a:cubicBezTo>
                    <a:pt x="34168" y="51735"/>
                    <a:pt x="48518" y="32238"/>
                    <a:pt x="45622" y="21492"/>
                  </a:cubicBezTo>
                  <a:cubicBezTo>
                    <a:pt x="40796" y="3925"/>
                    <a:pt x="18146" y="3668"/>
                    <a:pt x="0" y="64"/>
                  </a:cubicBezTo>
                  <a:close/>
                </a:path>
              </a:pathLst>
            </a:custGeom>
            <a:solidFill>
              <a:srgbClr val="D9D5EB"/>
            </a:solidFill>
            <a:ln w="6433" cap="flat">
              <a:noFill/>
              <a:prstDash val="solid"/>
              <a:miter/>
            </a:ln>
          </p:spPr>
          <p:txBody>
            <a:bodyPr rtlCol="0" anchor="ctr"/>
            <a:lstStyle/>
            <a:p>
              <a:endParaRPr lang="en-AU"/>
            </a:p>
          </p:txBody>
        </p:sp>
        <p:sp>
          <p:nvSpPr>
            <p:cNvPr id="656" name="Freeform: Shape 655">
              <a:extLst>
                <a:ext uri="{FF2B5EF4-FFF2-40B4-BE49-F238E27FC236}">
                  <a16:creationId xmlns:a16="http://schemas.microsoft.com/office/drawing/2014/main" id="{FCDEDFF2-E17C-C875-BF8E-4C8B2CB76C1D}"/>
                </a:ext>
              </a:extLst>
            </p:cNvPr>
            <p:cNvSpPr/>
            <p:nvPr/>
          </p:nvSpPr>
          <p:spPr>
            <a:xfrm>
              <a:off x="8868959" y="3766047"/>
              <a:ext cx="92931" cy="152769"/>
            </a:xfrm>
            <a:custGeom>
              <a:avLst/>
              <a:gdLst>
                <a:gd name="connsiteX0" fmla="*/ 54313 w 92931"/>
                <a:gd name="connsiteY0" fmla="*/ 6252 h 152769"/>
                <a:gd name="connsiteX1" fmla="*/ 40865 w 92931"/>
                <a:gd name="connsiteY1" fmla="*/ 7153 h 152769"/>
                <a:gd name="connsiteX2" fmla="*/ 40865 w 92931"/>
                <a:gd name="connsiteY2" fmla="*/ 23754 h 152769"/>
                <a:gd name="connsiteX3" fmla="*/ 36683 w 92931"/>
                <a:gd name="connsiteY3" fmla="*/ 85849 h 152769"/>
                <a:gd name="connsiteX4" fmla="*/ 58174 w 92931"/>
                <a:gd name="connsiteY4" fmla="*/ 88165 h 152769"/>
                <a:gd name="connsiteX5" fmla="*/ 79538 w 92931"/>
                <a:gd name="connsiteY5" fmla="*/ 101292 h 152769"/>
                <a:gd name="connsiteX6" fmla="*/ 11845 w 92931"/>
                <a:gd name="connsiteY6" fmla="*/ 104380 h 152769"/>
                <a:gd name="connsiteX7" fmla="*/ 1871 w 92931"/>
                <a:gd name="connsiteY7" fmla="*/ 113453 h 152769"/>
                <a:gd name="connsiteX8" fmla="*/ 38162 w 92931"/>
                <a:gd name="connsiteY8" fmla="*/ 131342 h 152769"/>
                <a:gd name="connsiteX9" fmla="*/ 44919 w 92931"/>
                <a:gd name="connsiteY9" fmla="*/ 152769 h 152769"/>
                <a:gd name="connsiteX10" fmla="*/ 51675 w 92931"/>
                <a:gd name="connsiteY10" fmla="*/ 145949 h 152769"/>
                <a:gd name="connsiteX11" fmla="*/ 51675 w 92931"/>
                <a:gd name="connsiteY11" fmla="*/ 131406 h 152769"/>
                <a:gd name="connsiteX12" fmla="*/ 85843 w 92931"/>
                <a:gd name="connsiteY12" fmla="*/ 86106 h 152769"/>
                <a:gd name="connsiteX13" fmla="*/ 23234 w 92931"/>
                <a:gd name="connsiteY13" fmla="*/ 55284 h 152769"/>
                <a:gd name="connsiteX14" fmla="*/ 63837 w 92931"/>
                <a:gd name="connsiteY14" fmla="*/ 40806 h 152769"/>
                <a:gd name="connsiteX15" fmla="*/ 74261 w 92931"/>
                <a:gd name="connsiteY15" fmla="*/ 37138 h 152769"/>
                <a:gd name="connsiteX16" fmla="*/ 75869 w 92931"/>
                <a:gd name="connsiteY16" fmla="*/ 32248 h 152769"/>
                <a:gd name="connsiteX17" fmla="*/ 54378 w 92931"/>
                <a:gd name="connsiteY17" fmla="*/ 23754 h 152769"/>
                <a:gd name="connsiteX18" fmla="*/ 54378 w 92931"/>
                <a:gd name="connsiteY18" fmla="*/ 6316 h 1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69">
                  <a:moveTo>
                    <a:pt x="54313" y="6252"/>
                  </a:moveTo>
                  <a:cubicBezTo>
                    <a:pt x="53735" y="-2692"/>
                    <a:pt x="40221" y="-1727"/>
                    <a:pt x="40865" y="7153"/>
                  </a:cubicBezTo>
                  <a:cubicBezTo>
                    <a:pt x="41315" y="13909"/>
                    <a:pt x="41122" y="17126"/>
                    <a:pt x="40865" y="23754"/>
                  </a:cubicBezTo>
                  <a:cubicBezTo>
                    <a:pt x="2128" y="29288"/>
                    <a:pt x="-1990" y="80315"/>
                    <a:pt x="36683" y="85849"/>
                  </a:cubicBezTo>
                  <a:cubicBezTo>
                    <a:pt x="43825" y="86878"/>
                    <a:pt x="51354" y="87200"/>
                    <a:pt x="58174" y="88165"/>
                  </a:cubicBezTo>
                  <a:cubicBezTo>
                    <a:pt x="76448" y="90803"/>
                    <a:pt x="79666" y="99747"/>
                    <a:pt x="79538" y="101292"/>
                  </a:cubicBezTo>
                  <a:cubicBezTo>
                    <a:pt x="77736" y="113711"/>
                    <a:pt x="35717" y="130570"/>
                    <a:pt x="11845" y="104380"/>
                  </a:cubicBezTo>
                  <a:cubicBezTo>
                    <a:pt x="5860" y="97753"/>
                    <a:pt x="-4177" y="106826"/>
                    <a:pt x="1871" y="113453"/>
                  </a:cubicBezTo>
                  <a:cubicBezTo>
                    <a:pt x="10365" y="122784"/>
                    <a:pt x="22783" y="129604"/>
                    <a:pt x="38162" y="131342"/>
                  </a:cubicBezTo>
                  <a:cubicBezTo>
                    <a:pt x="38162" y="143503"/>
                    <a:pt x="36361" y="152769"/>
                    <a:pt x="44919" y="152769"/>
                  </a:cubicBezTo>
                  <a:cubicBezTo>
                    <a:pt x="48651" y="152769"/>
                    <a:pt x="51739" y="149681"/>
                    <a:pt x="51675" y="145949"/>
                  </a:cubicBezTo>
                  <a:cubicBezTo>
                    <a:pt x="51675" y="140672"/>
                    <a:pt x="51675" y="136361"/>
                    <a:pt x="51675" y="131406"/>
                  </a:cubicBezTo>
                  <a:cubicBezTo>
                    <a:pt x="77800" y="128510"/>
                    <a:pt x="106563" y="106440"/>
                    <a:pt x="85843" y="86106"/>
                  </a:cubicBezTo>
                  <a:cubicBezTo>
                    <a:pt x="63643" y="64357"/>
                    <a:pt x="19180" y="83725"/>
                    <a:pt x="23234" y="55284"/>
                  </a:cubicBezTo>
                  <a:cubicBezTo>
                    <a:pt x="26130" y="34886"/>
                    <a:pt x="50710" y="33406"/>
                    <a:pt x="63837" y="40806"/>
                  </a:cubicBezTo>
                  <a:cubicBezTo>
                    <a:pt x="67633" y="43509"/>
                    <a:pt x="72974" y="41578"/>
                    <a:pt x="74261" y="37138"/>
                  </a:cubicBezTo>
                  <a:lnTo>
                    <a:pt x="75869" y="32248"/>
                  </a:lnTo>
                  <a:cubicBezTo>
                    <a:pt x="69113" y="28258"/>
                    <a:pt x="64416" y="25170"/>
                    <a:pt x="54378" y="23754"/>
                  </a:cubicBezTo>
                  <a:cubicBezTo>
                    <a:pt x="54699" y="17126"/>
                    <a:pt x="54828" y="13330"/>
                    <a:pt x="54378" y="6316"/>
                  </a:cubicBezTo>
                  <a:close/>
                </a:path>
              </a:pathLst>
            </a:custGeom>
            <a:solidFill>
              <a:srgbClr val="D9D5EB"/>
            </a:solidFill>
            <a:ln w="6433" cap="flat">
              <a:noFill/>
              <a:prstDash val="solid"/>
              <a:miter/>
            </a:ln>
          </p:spPr>
          <p:txBody>
            <a:bodyPr rtlCol="0" anchor="ctr"/>
            <a:lstStyle/>
            <a:p>
              <a:endParaRPr lang="en-AU"/>
            </a:p>
          </p:txBody>
        </p:sp>
        <p:sp>
          <p:nvSpPr>
            <p:cNvPr id="657" name="Freeform: Shape 656">
              <a:extLst>
                <a:ext uri="{FF2B5EF4-FFF2-40B4-BE49-F238E27FC236}">
                  <a16:creationId xmlns:a16="http://schemas.microsoft.com/office/drawing/2014/main" id="{30B6B864-15AF-226B-DA8B-951EEB100B86}"/>
                </a:ext>
              </a:extLst>
            </p:cNvPr>
            <p:cNvSpPr/>
            <p:nvPr/>
          </p:nvSpPr>
          <p:spPr>
            <a:xfrm>
              <a:off x="8680953" y="3767207"/>
              <a:ext cx="89303" cy="131339"/>
            </a:xfrm>
            <a:custGeom>
              <a:avLst/>
              <a:gdLst>
                <a:gd name="connsiteX0" fmla="*/ 31198 w 89303"/>
                <a:gd name="connsiteY0" fmla="*/ 86619 h 131339"/>
                <a:gd name="connsiteX1" fmla="*/ 42266 w 89303"/>
                <a:gd name="connsiteY1" fmla="*/ 86233 h 131339"/>
                <a:gd name="connsiteX2" fmla="*/ 30169 w 89303"/>
                <a:gd name="connsiteY2" fmla="*/ 117377 h 131339"/>
                <a:gd name="connsiteX3" fmla="*/ 52755 w 89303"/>
                <a:gd name="connsiteY3" fmla="*/ 131340 h 131339"/>
                <a:gd name="connsiteX4" fmla="*/ 52497 w 89303"/>
                <a:gd name="connsiteY4" fmla="*/ 129602 h 131339"/>
                <a:gd name="connsiteX5" fmla="*/ 89303 w 89303"/>
                <a:gd name="connsiteY5" fmla="*/ 95820 h 131339"/>
                <a:gd name="connsiteX6" fmla="*/ 52818 w 89303"/>
                <a:gd name="connsiteY6" fmla="*/ 72398 h 131339"/>
                <a:gd name="connsiteX7" fmla="*/ 13503 w 89303"/>
                <a:gd name="connsiteY7" fmla="*/ 58242 h 131339"/>
                <a:gd name="connsiteX8" fmla="*/ 51725 w 89303"/>
                <a:gd name="connsiteY8" fmla="*/ 38166 h 131339"/>
                <a:gd name="connsiteX9" fmla="*/ 61441 w 89303"/>
                <a:gd name="connsiteY9" fmla="*/ 32117 h 131339"/>
                <a:gd name="connsiteX10" fmla="*/ 61441 w 89303"/>
                <a:gd name="connsiteY10" fmla="*/ 27613 h 131339"/>
                <a:gd name="connsiteX11" fmla="*/ 39821 w 89303"/>
                <a:gd name="connsiteY11" fmla="*/ 22658 h 131339"/>
                <a:gd name="connsiteX12" fmla="*/ 29332 w 89303"/>
                <a:gd name="connsiteY12" fmla="*/ 201 h 131339"/>
                <a:gd name="connsiteX13" fmla="*/ 24120 w 89303"/>
                <a:gd name="connsiteY13" fmla="*/ 8245 h 131339"/>
                <a:gd name="connsiteX14" fmla="*/ 26436 w 89303"/>
                <a:gd name="connsiteY14" fmla="*/ 24589 h 131339"/>
                <a:gd name="connsiteX15" fmla="*/ 31134 w 89303"/>
                <a:gd name="connsiteY15" fmla="*/ 86747 h 1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303" h="131339">
                  <a:moveTo>
                    <a:pt x="31198" y="86619"/>
                  </a:moveTo>
                  <a:cubicBezTo>
                    <a:pt x="34802" y="86619"/>
                    <a:pt x="38534" y="86426"/>
                    <a:pt x="42266" y="86233"/>
                  </a:cubicBezTo>
                  <a:cubicBezTo>
                    <a:pt x="104425" y="82887"/>
                    <a:pt x="66461" y="122074"/>
                    <a:pt x="30169" y="117377"/>
                  </a:cubicBezTo>
                  <a:cubicBezTo>
                    <a:pt x="38856" y="119693"/>
                    <a:pt x="46320" y="124455"/>
                    <a:pt x="52755" y="131340"/>
                  </a:cubicBezTo>
                  <a:cubicBezTo>
                    <a:pt x="52690" y="130761"/>
                    <a:pt x="52626" y="130181"/>
                    <a:pt x="52497" y="129602"/>
                  </a:cubicBezTo>
                  <a:cubicBezTo>
                    <a:pt x="74246" y="123940"/>
                    <a:pt x="89303" y="107338"/>
                    <a:pt x="89303" y="95820"/>
                  </a:cubicBezTo>
                  <a:cubicBezTo>
                    <a:pt x="89303" y="86747"/>
                    <a:pt x="79394" y="72398"/>
                    <a:pt x="52818" y="72398"/>
                  </a:cubicBezTo>
                  <a:cubicBezTo>
                    <a:pt x="37761" y="72398"/>
                    <a:pt x="13503" y="77803"/>
                    <a:pt x="13503" y="58242"/>
                  </a:cubicBezTo>
                  <a:cubicBezTo>
                    <a:pt x="13503" y="37651"/>
                    <a:pt x="37697" y="32632"/>
                    <a:pt x="51725" y="38166"/>
                  </a:cubicBezTo>
                  <a:cubicBezTo>
                    <a:pt x="56229" y="40354"/>
                    <a:pt x="61441" y="37136"/>
                    <a:pt x="61441" y="32117"/>
                  </a:cubicBezTo>
                  <a:lnTo>
                    <a:pt x="61441" y="27613"/>
                  </a:lnTo>
                  <a:cubicBezTo>
                    <a:pt x="54685" y="24846"/>
                    <a:pt x="49473" y="22594"/>
                    <a:pt x="39821" y="22658"/>
                  </a:cubicBezTo>
                  <a:cubicBezTo>
                    <a:pt x="38598" y="9725"/>
                    <a:pt x="38019" y="-1665"/>
                    <a:pt x="29332" y="201"/>
                  </a:cubicBezTo>
                  <a:cubicBezTo>
                    <a:pt x="25664" y="973"/>
                    <a:pt x="23348" y="4577"/>
                    <a:pt x="24120" y="8245"/>
                  </a:cubicBezTo>
                  <a:cubicBezTo>
                    <a:pt x="25535" y="14872"/>
                    <a:pt x="25793" y="18025"/>
                    <a:pt x="26436" y="24589"/>
                  </a:cubicBezTo>
                  <a:cubicBezTo>
                    <a:pt x="-10949" y="35463"/>
                    <a:pt x="-8053" y="86747"/>
                    <a:pt x="31134" y="86747"/>
                  </a:cubicBezTo>
                  <a:close/>
                </a:path>
              </a:pathLst>
            </a:custGeom>
            <a:solidFill>
              <a:srgbClr val="D9D5EB"/>
            </a:solidFill>
            <a:ln w="6433" cap="flat">
              <a:noFill/>
              <a:prstDash val="solid"/>
              <a:miter/>
            </a:ln>
          </p:spPr>
          <p:txBody>
            <a:bodyPr rtlCol="0" anchor="ctr"/>
            <a:lstStyle/>
            <a:p>
              <a:endParaRPr lang="en-AU"/>
            </a:p>
          </p:txBody>
        </p:sp>
        <p:sp>
          <p:nvSpPr>
            <p:cNvPr id="658" name="Freeform: Shape 657">
              <a:extLst>
                <a:ext uri="{FF2B5EF4-FFF2-40B4-BE49-F238E27FC236}">
                  <a16:creationId xmlns:a16="http://schemas.microsoft.com/office/drawing/2014/main" id="{026D6646-CC0C-4D56-29F9-DE413F24F61E}"/>
                </a:ext>
              </a:extLst>
            </p:cNvPr>
            <p:cNvSpPr/>
            <p:nvPr/>
          </p:nvSpPr>
          <p:spPr>
            <a:xfrm>
              <a:off x="8772117" y="3766043"/>
              <a:ext cx="93055" cy="152773"/>
            </a:xfrm>
            <a:custGeom>
              <a:avLst/>
              <a:gdLst>
                <a:gd name="connsiteX0" fmla="*/ 36682 w 93055"/>
                <a:gd name="connsiteY0" fmla="*/ 85917 h 152773"/>
                <a:gd name="connsiteX1" fmla="*/ 58174 w 93055"/>
                <a:gd name="connsiteY1" fmla="*/ 88233 h 152773"/>
                <a:gd name="connsiteX2" fmla="*/ 11845 w 93055"/>
                <a:gd name="connsiteY2" fmla="*/ 104384 h 152773"/>
                <a:gd name="connsiteX3" fmla="*/ 1871 w 93055"/>
                <a:gd name="connsiteY3" fmla="*/ 113457 h 152773"/>
                <a:gd name="connsiteX4" fmla="*/ 38162 w 93055"/>
                <a:gd name="connsiteY4" fmla="*/ 131346 h 152773"/>
                <a:gd name="connsiteX5" fmla="*/ 44919 w 93055"/>
                <a:gd name="connsiteY5" fmla="*/ 152773 h 152773"/>
                <a:gd name="connsiteX6" fmla="*/ 51676 w 93055"/>
                <a:gd name="connsiteY6" fmla="*/ 145952 h 152773"/>
                <a:gd name="connsiteX7" fmla="*/ 51676 w 93055"/>
                <a:gd name="connsiteY7" fmla="*/ 131410 h 152773"/>
                <a:gd name="connsiteX8" fmla="*/ 92921 w 93055"/>
                <a:gd name="connsiteY8" fmla="*/ 103226 h 152773"/>
                <a:gd name="connsiteX9" fmla="*/ 60105 w 93055"/>
                <a:gd name="connsiteY9" fmla="*/ 74849 h 152773"/>
                <a:gd name="connsiteX10" fmla="*/ 38613 w 93055"/>
                <a:gd name="connsiteY10" fmla="*/ 72533 h 152773"/>
                <a:gd name="connsiteX11" fmla="*/ 63837 w 93055"/>
                <a:gd name="connsiteY11" fmla="*/ 40810 h 152773"/>
                <a:gd name="connsiteX12" fmla="*/ 74390 w 93055"/>
                <a:gd name="connsiteY12" fmla="*/ 36434 h 152773"/>
                <a:gd name="connsiteX13" fmla="*/ 74390 w 93055"/>
                <a:gd name="connsiteY13" fmla="*/ 31415 h 152773"/>
                <a:gd name="connsiteX14" fmla="*/ 54378 w 93055"/>
                <a:gd name="connsiteY14" fmla="*/ 23758 h 152773"/>
                <a:gd name="connsiteX15" fmla="*/ 47171 w 93055"/>
                <a:gd name="connsiteY15" fmla="*/ 14 h 152773"/>
                <a:gd name="connsiteX16" fmla="*/ 40865 w 93055"/>
                <a:gd name="connsiteY16" fmla="*/ 7221 h 152773"/>
                <a:gd name="connsiteX17" fmla="*/ 40865 w 93055"/>
                <a:gd name="connsiteY17" fmla="*/ 23822 h 152773"/>
                <a:gd name="connsiteX18" fmla="*/ 36682 w 93055"/>
                <a:gd name="connsiteY18" fmla="*/ 85981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5" h="152773">
                  <a:moveTo>
                    <a:pt x="36682" y="85917"/>
                  </a:moveTo>
                  <a:cubicBezTo>
                    <a:pt x="43825" y="86946"/>
                    <a:pt x="51354" y="87268"/>
                    <a:pt x="58174" y="88233"/>
                  </a:cubicBezTo>
                  <a:cubicBezTo>
                    <a:pt x="114156" y="96277"/>
                    <a:pt x="44276" y="140097"/>
                    <a:pt x="11845" y="104384"/>
                  </a:cubicBezTo>
                  <a:cubicBezTo>
                    <a:pt x="5861" y="97757"/>
                    <a:pt x="-4178" y="106829"/>
                    <a:pt x="1871" y="113457"/>
                  </a:cubicBezTo>
                  <a:cubicBezTo>
                    <a:pt x="10365" y="122788"/>
                    <a:pt x="22720" y="129608"/>
                    <a:pt x="38162" y="131346"/>
                  </a:cubicBezTo>
                  <a:cubicBezTo>
                    <a:pt x="38162" y="143636"/>
                    <a:pt x="36426" y="152773"/>
                    <a:pt x="44919" y="152773"/>
                  </a:cubicBezTo>
                  <a:cubicBezTo>
                    <a:pt x="48651" y="152773"/>
                    <a:pt x="51739" y="149684"/>
                    <a:pt x="51676" y="145952"/>
                  </a:cubicBezTo>
                  <a:cubicBezTo>
                    <a:pt x="51676" y="140676"/>
                    <a:pt x="51676" y="136365"/>
                    <a:pt x="51676" y="131410"/>
                  </a:cubicBezTo>
                  <a:cubicBezTo>
                    <a:pt x="74004" y="128901"/>
                    <a:pt x="91248" y="114616"/>
                    <a:pt x="92921" y="103226"/>
                  </a:cubicBezTo>
                  <a:cubicBezTo>
                    <a:pt x="94209" y="94282"/>
                    <a:pt x="86422" y="78646"/>
                    <a:pt x="60105" y="74849"/>
                  </a:cubicBezTo>
                  <a:cubicBezTo>
                    <a:pt x="53027" y="73820"/>
                    <a:pt x="44983" y="73434"/>
                    <a:pt x="38613" y="72533"/>
                  </a:cubicBezTo>
                  <a:cubicBezTo>
                    <a:pt x="6053" y="67835"/>
                    <a:pt x="29540" y="21442"/>
                    <a:pt x="63837" y="40810"/>
                  </a:cubicBezTo>
                  <a:cubicBezTo>
                    <a:pt x="67890" y="43641"/>
                    <a:pt x="73553" y="41389"/>
                    <a:pt x="74390" y="36434"/>
                  </a:cubicBezTo>
                  <a:lnTo>
                    <a:pt x="74390" y="31415"/>
                  </a:lnTo>
                  <a:cubicBezTo>
                    <a:pt x="67312" y="27168"/>
                    <a:pt x="62808" y="24916"/>
                    <a:pt x="54378" y="23758"/>
                  </a:cubicBezTo>
                  <a:cubicBezTo>
                    <a:pt x="55021" y="10052"/>
                    <a:pt x="55922" y="-436"/>
                    <a:pt x="47171" y="14"/>
                  </a:cubicBezTo>
                  <a:cubicBezTo>
                    <a:pt x="43439" y="271"/>
                    <a:pt x="40672" y="3489"/>
                    <a:pt x="40865" y="7221"/>
                  </a:cubicBezTo>
                  <a:cubicBezTo>
                    <a:pt x="41315" y="13913"/>
                    <a:pt x="41123" y="17195"/>
                    <a:pt x="40865" y="23822"/>
                  </a:cubicBezTo>
                  <a:cubicBezTo>
                    <a:pt x="1678" y="29420"/>
                    <a:pt x="-1603" y="80447"/>
                    <a:pt x="36682" y="85981"/>
                  </a:cubicBezTo>
                  <a:close/>
                </a:path>
              </a:pathLst>
            </a:custGeom>
            <a:solidFill>
              <a:srgbClr val="D9D5EB"/>
            </a:solidFill>
            <a:ln w="6433" cap="flat">
              <a:noFill/>
              <a:prstDash val="solid"/>
              <a:miter/>
            </a:ln>
          </p:spPr>
          <p:txBody>
            <a:bodyPr rtlCol="0" anchor="ctr"/>
            <a:lstStyle/>
            <a:p>
              <a:endParaRPr lang="en-AU"/>
            </a:p>
          </p:txBody>
        </p:sp>
        <p:sp>
          <p:nvSpPr>
            <p:cNvPr id="659" name="Freeform: Shape 658">
              <a:extLst>
                <a:ext uri="{FF2B5EF4-FFF2-40B4-BE49-F238E27FC236}">
                  <a16:creationId xmlns:a16="http://schemas.microsoft.com/office/drawing/2014/main" id="{3158C18C-FEBF-A6C3-027C-67CCE9D39ED2}"/>
                </a:ext>
              </a:extLst>
            </p:cNvPr>
            <p:cNvSpPr/>
            <p:nvPr/>
          </p:nvSpPr>
          <p:spPr>
            <a:xfrm>
              <a:off x="8813432" y="4171374"/>
              <a:ext cx="91677" cy="146648"/>
            </a:xfrm>
            <a:custGeom>
              <a:avLst/>
              <a:gdLst>
                <a:gd name="connsiteX0" fmla="*/ 57269 w 91677"/>
                <a:gd name="connsiteY0" fmla="*/ 74130 h 146648"/>
                <a:gd name="connsiteX1" fmla="*/ 21942 w 91677"/>
                <a:gd name="connsiteY1" fmla="*/ 66215 h 146648"/>
                <a:gd name="connsiteX2" fmla="*/ 59006 w 91677"/>
                <a:gd name="connsiteY2" fmla="*/ 39897 h 146648"/>
                <a:gd name="connsiteX3" fmla="*/ 69301 w 91677"/>
                <a:gd name="connsiteY3" fmla="*/ 35264 h 146648"/>
                <a:gd name="connsiteX4" fmla="*/ 69301 w 91677"/>
                <a:gd name="connsiteY4" fmla="*/ 29988 h 146648"/>
                <a:gd name="connsiteX5" fmla="*/ 48646 w 91677"/>
                <a:gd name="connsiteY5" fmla="*/ 23360 h 146648"/>
                <a:gd name="connsiteX6" fmla="*/ 40089 w 91677"/>
                <a:gd name="connsiteY6" fmla="*/ 67 h 146648"/>
                <a:gd name="connsiteX7" fmla="*/ 34233 w 91677"/>
                <a:gd name="connsiteY7" fmla="*/ 7595 h 146648"/>
                <a:gd name="connsiteX8" fmla="*/ 35134 w 91677"/>
                <a:gd name="connsiteY8" fmla="*/ 24197 h 146648"/>
                <a:gd name="connsiteX9" fmla="*/ 34554 w 91677"/>
                <a:gd name="connsiteY9" fmla="*/ 86420 h 146648"/>
                <a:gd name="connsiteX10" fmla="*/ 56175 w 91677"/>
                <a:gd name="connsiteY10" fmla="*/ 87514 h 146648"/>
                <a:gd name="connsiteX11" fmla="*/ 10875 w 91677"/>
                <a:gd name="connsiteY11" fmla="*/ 106303 h 146648"/>
                <a:gd name="connsiteX12" fmla="*/ 1995 w 91677"/>
                <a:gd name="connsiteY12" fmla="*/ 105917 h 146648"/>
                <a:gd name="connsiteX13" fmla="*/ 0 w 91677"/>
                <a:gd name="connsiteY13" fmla="*/ 113961 h 146648"/>
                <a:gd name="connsiteX14" fmla="*/ 1416 w 91677"/>
                <a:gd name="connsiteY14" fmla="*/ 115955 h 146648"/>
                <a:gd name="connsiteX15" fmla="*/ 38672 w 91677"/>
                <a:gd name="connsiteY15" fmla="*/ 131784 h 146648"/>
                <a:gd name="connsiteX16" fmla="*/ 39702 w 91677"/>
                <a:gd name="connsiteY16" fmla="*/ 146649 h 146648"/>
                <a:gd name="connsiteX17" fmla="*/ 52894 w 91677"/>
                <a:gd name="connsiteY17" fmla="*/ 143624 h 146648"/>
                <a:gd name="connsiteX18" fmla="*/ 52121 w 91677"/>
                <a:gd name="connsiteY18" fmla="*/ 131077 h 146648"/>
                <a:gd name="connsiteX19" fmla="*/ 91630 w 91677"/>
                <a:gd name="connsiteY19" fmla="*/ 100512 h 146648"/>
                <a:gd name="connsiteX20" fmla="*/ 57269 w 91677"/>
                <a:gd name="connsiteY20" fmla="*/ 74065 h 14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677" h="146648">
                  <a:moveTo>
                    <a:pt x="57269" y="74130"/>
                  </a:moveTo>
                  <a:cubicBezTo>
                    <a:pt x="40474" y="72714"/>
                    <a:pt x="28119" y="75353"/>
                    <a:pt x="21942" y="66215"/>
                  </a:cubicBezTo>
                  <a:cubicBezTo>
                    <a:pt x="10811" y="49807"/>
                    <a:pt x="34297" y="27865"/>
                    <a:pt x="59006" y="39897"/>
                  </a:cubicBezTo>
                  <a:cubicBezTo>
                    <a:pt x="63060" y="42471"/>
                    <a:pt x="68465" y="40090"/>
                    <a:pt x="69301" y="35264"/>
                  </a:cubicBezTo>
                  <a:lnTo>
                    <a:pt x="69301" y="29988"/>
                  </a:lnTo>
                  <a:cubicBezTo>
                    <a:pt x="62674" y="26513"/>
                    <a:pt x="57848" y="24133"/>
                    <a:pt x="48646" y="23360"/>
                  </a:cubicBezTo>
                  <a:cubicBezTo>
                    <a:pt x="48518" y="10041"/>
                    <a:pt x="48840" y="-963"/>
                    <a:pt x="40089" y="67"/>
                  </a:cubicBezTo>
                  <a:cubicBezTo>
                    <a:pt x="36356" y="517"/>
                    <a:pt x="33782" y="3928"/>
                    <a:pt x="34233" y="7595"/>
                  </a:cubicBezTo>
                  <a:cubicBezTo>
                    <a:pt x="35069" y="14352"/>
                    <a:pt x="35069" y="17505"/>
                    <a:pt x="35134" y="24197"/>
                  </a:cubicBezTo>
                  <a:cubicBezTo>
                    <a:pt x="-3410" y="31983"/>
                    <a:pt x="-4182" y="83138"/>
                    <a:pt x="34554" y="86420"/>
                  </a:cubicBezTo>
                  <a:cubicBezTo>
                    <a:pt x="41568" y="86999"/>
                    <a:pt x="49483" y="86935"/>
                    <a:pt x="56175" y="87514"/>
                  </a:cubicBezTo>
                  <a:cubicBezTo>
                    <a:pt x="112607" y="92340"/>
                    <a:pt x="45300" y="140085"/>
                    <a:pt x="10875" y="106303"/>
                  </a:cubicBezTo>
                  <a:cubicBezTo>
                    <a:pt x="7915" y="103408"/>
                    <a:pt x="4376" y="103922"/>
                    <a:pt x="1995" y="105917"/>
                  </a:cubicBezTo>
                  <a:cubicBezTo>
                    <a:pt x="1481" y="108620"/>
                    <a:pt x="837" y="111322"/>
                    <a:pt x="0" y="113961"/>
                  </a:cubicBezTo>
                  <a:cubicBezTo>
                    <a:pt x="322" y="114668"/>
                    <a:pt x="772" y="115312"/>
                    <a:pt x="1416" y="115955"/>
                  </a:cubicBezTo>
                  <a:cubicBezTo>
                    <a:pt x="10682" y="125028"/>
                    <a:pt x="23680" y="130948"/>
                    <a:pt x="38672" y="131784"/>
                  </a:cubicBezTo>
                  <a:cubicBezTo>
                    <a:pt x="39059" y="137704"/>
                    <a:pt x="38930" y="142917"/>
                    <a:pt x="39702" y="146649"/>
                  </a:cubicBezTo>
                  <a:cubicBezTo>
                    <a:pt x="44014" y="146327"/>
                    <a:pt x="48389" y="145297"/>
                    <a:pt x="52894" y="143624"/>
                  </a:cubicBezTo>
                  <a:cubicBezTo>
                    <a:pt x="52894" y="140214"/>
                    <a:pt x="52443" y="136031"/>
                    <a:pt x="52121" y="131077"/>
                  </a:cubicBezTo>
                  <a:cubicBezTo>
                    <a:pt x="74321" y="127345"/>
                    <a:pt x="90665" y="112030"/>
                    <a:pt x="91630" y="100512"/>
                  </a:cubicBezTo>
                  <a:cubicBezTo>
                    <a:pt x="92403" y="91504"/>
                    <a:pt x="83715" y="76318"/>
                    <a:pt x="57269" y="74065"/>
                  </a:cubicBezTo>
                  <a:close/>
                </a:path>
              </a:pathLst>
            </a:custGeom>
            <a:solidFill>
              <a:srgbClr val="D9D5EB"/>
            </a:solidFill>
            <a:ln w="6433" cap="flat">
              <a:noFill/>
              <a:prstDash val="solid"/>
              <a:miter/>
            </a:ln>
          </p:spPr>
          <p:txBody>
            <a:bodyPr rtlCol="0" anchor="ctr"/>
            <a:lstStyle/>
            <a:p>
              <a:endParaRPr lang="en-AU"/>
            </a:p>
          </p:txBody>
        </p:sp>
        <p:sp>
          <p:nvSpPr>
            <p:cNvPr id="660" name="Freeform: Shape 659">
              <a:extLst>
                <a:ext uri="{FF2B5EF4-FFF2-40B4-BE49-F238E27FC236}">
                  <a16:creationId xmlns:a16="http://schemas.microsoft.com/office/drawing/2014/main" id="{298BBB3C-351E-63E5-0E55-27D8D4C341C2}"/>
                </a:ext>
              </a:extLst>
            </p:cNvPr>
            <p:cNvSpPr/>
            <p:nvPr/>
          </p:nvSpPr>
          <p:spPr>
            <a:xfrm>
              <a:off x="8821154" y="4306569"/>
              <a:ext cx="4439" cy="3732"/>
            </a:xfrm>
            <a:custGeom>
              <a:avLst/>
              <a:gdLst>
                <a:gd name="connsiteX0" fmla="*/ 0 w 4439"/>
                <a:gd name="connsiteY0" fmla="*/ 0 h 3732"/>
                <a:gd name="connsiteX1" fmla="*/ 4440 w 4439"/>
                <a:gd name="connsiteY1" fmla="*/ 3732 h 3732"/>
                <a:gd name="connsiteX2" fmla="*/ 0 w 4439"/>
                <a:gd name="connsiteY2" fmla="*/ 0 h 3732"/>
              </a:gdLst>
              <a:ahLst/>
              <a:cxnLst>
                <a:cxn ang="0">
                  <a:pos x="connsiteX0" y="connsiteY0"/>
                </a:cxn>
                <a:cxn ang="0">
                  <a:pos x="connsiteX1" y="connsiteY1"/>
                </a:cxn>
                <a:cxn ang="0">
                  <a:pos x="connsiteX2" y="connsiteY2"/>
                </a:cxn>
              </a:cxnLst>
              <a:rect l="l" t="t" r="r" b="b"/>
              <a:pathLst>
                <a:path w="4439" h="3732">
                  <a:moveTo>
                    <a:pt x="0" y="0"/>
                  </a:moveTo>
                  <a:cubicBezTo>
                    <a:pt x="1415" y="1351"/>
                    <a:pt x="2895" y="2574"/>
                    <a:pt x="4440" y="3732"/>
                  </a:cubicBezTo>
                  <a:cubicBezTo>
                    <a:pt x="3603" y="1673"/>
                    <a:pt x="2123" y="386"/>
                    <a:pt x="0" y="0"/>
                  </a:cubicBezTo>
                  <a:close/>
                </a:path>
              </a:pathLst>
            </a:custGeom>
            <a:solidFill>
              <a:srgbClr val="D9D5EB"/>
            </a:solidFill>
            <a:ln w="6433" cap="flat">
              <a:noFill/>
              <a:prstDash val="solid"/>
              <a:miter/>
            </a:ln>
          </p:spPr>
          <p:txBody>
            <a:bodyPr rtlCol="0" anchor="ctr"/>
            <a:lstStyle/>
            <a:p>
              <a:endParaRPr lang="en-AU"/>
            </a:p>
          </p:txBody>
        </p:sp>
        <p:sp>
          <p:nvSpPr>
            <p:cNvPr id="661" name="Freeform: Shape 660">
              <a:extLst>
                <a:ext uri="{FF2B5EF4-FFF2-40B4-BE49-F238E27FC236}">
                  <a16:creationId xmlns:a16="http://schemas.microsoft.com/office/drawing/2014/main" id="{3C2BA7FD-FDBF-2CD7-4C0F-BEE44D88BC5D}"/>
                </a:ext>
              </a:extLst>
            </p:cNvPr>
            <p:cNvSpPr/>
            <p:nvPr/>
          </p:nvSpPr>
          <p:spPr>
            <a:xfrm>
              <a:off x="8868959" y="4036303"/>
              <a:ext cx="92931" cy="152704"/>
            </a:xfrm>
            <a:custGeom>
              <a:avLst/>
              <a:gdLst>
                <a:gd name="connsiteX0" fmla="*/ 36683 w 92931"/>
                <a:gd name="connsiteY0" fmla="*/ 85784 h 152704"/>
                <a:gd name="connsiteX1" fmla="*/ 58174 w 92931"/>
                <a:gd name="connsiteY1" fmla="*/ 88101 h 152704"/>
                <a:gd name="connsiteX2" fmla="*/ 79538 w 92931"/>
                <a:gd name="connsiteY2" fmla="*/ 101228 h 152704"/>
                <a:gd name="connsiteX3" fmla="*/ 11845 w 92931"/>
                <a:gd name="connsiteY3" fmla="*/ 104316 h 152704"/>
                <a:gd name="connsiteX4" fmla="*/ 1871 w 92931"/>
                <a:gd name="connsiteY4" fmla="*/ 113389 h 152704"/>
                <a:gd name="connsiteX5" fmla="*/ 38162 w 92931"/>
                <a:gd name="connsiteY5" fmla="*/ 131278 h 152704"/>
                <a:gd name="connsiteX6" fmla="*/ 44919 w 92931"/>
                <a:gd name="connsiteY6" fmla="*/ 152705 h 152704"/>
                <a:gd name="connsiteX7" fmla="*/ 51675 w 92931"/>
                <a:gd name="connsiteY7" fmla="*/ 145884 h 152704"/>
                <a:gd name="connsiteX8" fmla="*/ 51675 w 92931"/>
                <a:gd name="connsiteY8" fmla="*/ 131342 h 152704"/>
                <a:gd name="connsiteX9" fmla="*/ 85843 w 92931"/>
                <a:gd name="connsiteY9" fmla="*/ 86042 h 152704"/>
                <a:gd name="connsiteX10" fmla="*/ 23234 w 92931"/>
                <a:gd name="connsiteY10" fmla="*/ 55220 h 152704"/>
                <a:gd name="connsiteX11" fmla="*/ 63837 w 92931"/>
                <a:gd name="connsiteY11" fmla="*/ 40742 h 152704"/>
                <a:gd name="connsiteX12" fmla="*/ 74261 w 92931"/>
                <a:gd name="connsiteY12" fmla="*/ 37074 h 152704"/>
                <a:gd name="connsiteX13" fmla="*/ 75869 w 92931"/>
                <a:gd name="connsiteY13" fmla="*/ 32183 h 152704"/>
                <a:gd name="connsiteX14" fmla="*/ 54378 w 92931"/>
                <a:gd name="connsiteY14" fmla="*/ 23690 h 152704"/>
                <a:gd name="connsiteX15" fmla="*/ 54378 w 92931"/>
                <a:gd name="connsiteY15" fmla="*/ 6252 h 152704"/>
                <a:gd name="connsiteX16" fmla="*/ 40930 w 92931"/>
                <a:gd name="connsiteY16" fmla="*/ 7153 h 152704"/>
                <a:gd name="connsiteX17" fmla="*/ 40930 w 92931"/>
                <a:gd name="connsiteY17" fmla="*/ 23754 h 152704"/>
                <a:gd name="connsiteX18" fmla="*/ 36747 w 92931"/>
                <a:gd name="connsiteY18" fmla="*/ 85849 h 1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04">
                  <a:moveTo>
                    <a:pt x="36683" y="85784"/>
                  </a:moveTo>
                  <a:cubicBezTo>
                    <a:pt x="43825" y="86814"/>
                    <a:pt x="51354" y="87136"/>
                    <a:pt x="58174" y="88101"/>
                  </a:cubicBezTo>
                  <a:cubicBezTo>
                    <a:pt x="76448" y="90739"/>
                    <a:pt x="79666" y="99683"/>
                    <a:pt x="79538" y="101228"/>
                  </a:cubicBezTo>
                  <a:cubicBezTo>
                    <a:pt x="77736" y="113646"/>
                    <a:pt x="35717" y="130505"/>
                    <a:pt x="11845" y="104316"/>
                  </a:cubicBezTo>
                  <a:cubicBezTo>
                    <a:pt x="5860" y="97689"/>
                    <a:pt x="-4177" y="106761"/>
                    <a:pt x="1871" y="113389"/>
                  </a:cubicBezTo>
                  <a:cubicBezTo>
                    <a:pt x="10365" y="122719"/>
                    <a:pt x="22783" y="129540"/>
                    <a:pt x="38162" y="131278"/>
                  </a:cubicBezTo>
                  <a:cubicBezTo>
                    <a:pt x="38162" y="143439"/>
                    <a:pt x="36361" y="152705"/>
                    <a:pt x="44919" y="152705"/>
                  </a:cubicBezTo>
                  <a:cubicBezTo>
                    <a:pt x="48651" y="152705"/>
                    <a:pt x="51739" y="149616"/>
                    <a:pt x="51675" y="145884"/>
                  </a:cubicBezTo>
                  <a:cubicBezTo>
                    <a:pt x="51675" y="140608"/>
                    <a:pt x="51675" y="136297"/>
                    <a:pt x="51675" y="131342"/>
                  </a:cubicBezTo>
                  <a:cubicBezTo>
                    <a:pt x="77800" y="128446"/>
                    <a:pt x="106563" y="106375"/>
                    <a:pt x="85843" y="86042"/>
                  </a:cubicBezTo>
                  <a:cubicBezTo>
                    <a:pt x="63643" y="64293"/>
                    <a:pt x="19180" y="83661"/>
                    <a:pt x="23234" y="55220"/>
                  </a:cubicBezTo>
                  <a:cubicBezTo>
                    <a:pt x="26130" y="34822"/>
                    <a:pt x="50710" y="33342"/>
                    <a:pt x="63837" y="40742"/>
                  </a:cubicBezTo>
                  <a:cubicBezTo>
                    <a:pt x="67633" y="43444"/>
                    <a:pt x="72974" y="41514"/>
                    <a:pt x="74261" y="37074"/>
                  </a:cubicBezTo>
                  <a:lnTo>
                    <a:pt x="75869" y="32183"/>
                  </a:lnTo>
                  <a:cubicBezTo>
                    <a:pt x="69113" y="28194"/>
                    <a:pt x="64416" y="25106"/>
                    <a:pt x="54378" y="23690"/>
                  </a:cubicBezTo>
                  <a:cubicBezTo>
                    <a:pt x="54699" y="17062"/>
                    <a:pt x="54828" y="13266"/>
                    <a:pt x="54378" y="6252"/>
                  </a:cubicBezTo>
                  <a:cubicBezTo>
                    <a:pt x="53799" y="-2692"/>
                    <a:pt x="40286" y="-1727"/>
                    <a:pt x="40930" y="7153"/>
                  </a:cubicBezTo>
                  <a:cubicBezTo>
                    <a:pt x="41380" y="13909"/>
                    <a:pt x="41187" y="17126"/>
                    <a:pt x="40930" y="23754"/>
                  </a:cubicBezTo>
                  <a:cubicBezTo>
                    <a:pt x="2193" y="29288"/>
                    <a:pt x="-1925" y="80315"/>
                    <a:pt x="36747" y="85849"/>
                  </a:cubicBezTo>
                  <a:close/>
                </a:path>
              </a:pathLst>
            </a:custGeom>
            <a:solidFill>
              <a:srgbClr val="D9D5EB"/>
            </a:solidFill>
            <a:ln w="6433" cap="flat">
              <a:noFill/>
              <a:prstDash val="solid"/>
              <a:miter/>
            </a:ln>
          </p:spPr>
          <p:txBody>
            <a:bodyPr rtlCol="0" anchor="ctr"/>
            <a:lstStyle/>
            <a:p>
              <a:endParaRPr lang="en-AU"/>
            </a:p>
          </p:txBody>
        </p:sp>
        <p:sp>
          <p:nvSpPr>
            <p:cNvPr id="662" name="Freeform: Shape 661">
              <a:extLst>
                <a:ext uri="{FF2B5EF4-FFF2-40B4-BE49-F238E27FC236}">
                  <a16:creationId xmlns:a16="http://schemas.microsoft.com/office/drawing/2014/main" id="{40C3BA86-4452-6017-BF4F-9B3BBA359C2C}"/>
                </a:ext>
              </a:extLst>
            </p:cNvPr>
            <p:cNvSpPr/>
            <p:nvPr/>
          </p:nvSpPr>
          <p:spPr>
            <a:xfrm>
              <a:off x="8779779" y="4036170"/>
              <a:ext cx="85328" cy="152772"/>
            </a:xfrm>
            <a:custGeom>
              <a:avLst/>
              <a:gdLst>
                <a:gd name="connsiteX0" fmla="*/ 29020 w 85328"/>
                <a:gd name="connsiteY0" fmla="*/ 85917 h 152772"/>
                <a:gd name="connsiteX1" fmla="*/ 50512 w 85328"/>
                <a:gd name="connsiteY1" fmla="*/ 88233 h 152772"/>
                <a:gd name="connsiteX2" fmla="*/ 4183 w 85328"/>
                <a:gd name="connsiteY2" fmla="*/ 104384 h 152772"/>
                <a:gd name="connsiteX3" fmla="*/ 0 w 85328"/>
                <a:gd name="connsiteY3" fmla="*/ 102132 h 152772"/>
                <a:gd name="connsiteX4" fmla="*/ 1352 w 85328"/>
                <a:gd name="connsiteY4" fmla="*/ 120020 h 152772"/>
                <a:gd name="connsiteX5" fmla="*/ 30436 w 85328"/>
                <a:gd name="connsiteY5" fmla="*/ 131346 h 152772"/>
                <a:gd name="connsiteX6" fmla="*/ 37193 w 85328"/>
                <a:gd name="connsiteY6" fmla="*/ 152773 h 152772"/>
                <a:gd name="connsiteX7" fmla="*/ 43949 w 85328"/>
                <a:gd name="connsiteY7" fmla="*/ 145952 h 152772"/>
                <a:gd name="connsiteX8" fmla="*/ 43949 w 85328"/>
                <a:gd name="connsiteY8" fmla="*/ 131410 h 152772"/>
                <a:gd name="connsiteX9" fmla="*/ 85195 w 85328"/>
                <a:gd name="connsiteY9" fmla="*/ 103226 h 152772"/>
                <a:gd name="connsiteX10" fmla="*/ 52378 w 85328"/>
                <a:gd name="connsiteY10" fmla="*/ 74849 h 152772"/>
                <a:gd name="connsiteX11" fmla="*/ 30887 w 85328"/>
                <a:gd name="connsiteY11" fmla="*/ 72533 h 152772"/>
                <a:gd name="connsiteX12" fmla="*/ 56111 w 85328"/>
                <a:gd name="connsiteY12" fmla="*/ 40810 h 152772"/>
                <a:gd name="connsiteX13" fmla="*/ 66663 w 85328"/>
                <a:gd name="connsiteY13" fmla="*/ 36434 h 152772"/>
                <a:gd name="connsiteX14" fmla="*/ 66663 w 85328"/>
                <a:gd name="connsiteY14" fmla="*/ 31415 h 152772"/>
                <a:gd name="connsiteX15" fmla="*/ 46651 w 85328"/>
                <a:gd name="connsiteY15" fmla="*/ 23758 h 152772"/>
                <a:gd name="connsiteX16" fmla="*/ 39445 w 85328"/>
                <a:gd name="connsiteY16" fmla="*/ 14 h 152772"/>
                <a:gd name="connsiteX17" fmla="*/ 33139 w 85328"/>
                <a:gd name="connsiteY17" fmla="*/ 7221 h 152772"/>
                <a:gd name="connsiteX18" fmla="*/ 33139 w 85328"/>
                <a:gd name="connsiteY18" fmla="*/ 23822 h 152772"/>
                <a:gd name="connsiteX19" fmla="*/ 28956 w 85328"/>
                <a:gd name="connsiteY19" fmla="*/ 85981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28" h="152772">
                  <a:moveTo>
                    <a:pt x="29020" y="85917"/>
                  </a:moveTo>
                  <a:cubicBezTo>
                    <a:pt x="36163" y="86946"/>
                    <a:pt x="43692" y="87268"/>
                    <a:pt x="50512" y="88233"/>
                  </a:cubicBezTo>
                  <a:cubicBezTo>
                    <a:pt x="106494" y="96277"/>
                    <a:pt x="36614" y="140097"/>
                    <a:pt x="4183" y="104384"/>
                  </a:cubicBezTo>
                  <a:cubicBezTo>
                    <a:pt x="2896" y="102969"/>
                    <a:pt x="1480" y="102325"/>
                    <a:pt x="0" y="102132"/>
                  </a:cubicBezTo>
                  <a:cubicBezTo>
                    <a:pt x="451" y="108116"/>
                    <a:pt x="901" y="114101"/>
                    <a:pt x="1352" y="120020"/>
                  </a:cubicBezTo>
                  <a:cubicBezTo>
                    <a:pt x="9138" y="125940"/>
                    <a:pt x="18918" y="130059"/>
                    <a:pt x="30436" y="131346"/>
                  </a:cubicBezTo>
                  <a:cubicBezTo>
                    <a:pt x="30436" y="143636"/>
                    <a:pt x="28699" y="152773"/>
                    <a:pt x="37193" y="152773"/>
                  </a:cubicBezTo>
                  <a:cubicBezTo>
                    <a:pt x="40924" y="152773"/>
                    <a:pt x="44014" y="149684"/>
                    <a:pt x="43949" y="145952"/>
                  </a:cubicBezTo>
                  <a:cubicBezTo>
                    <a:pt x="43949" y="140676"/>
                    <a:pt x="43949" y="136365"/>
                    <a:pt x="43949" y="131410"/>
                  </a:cubicBezTo>
                  <a:cubicBezTo>
                    <a:pt x="66277" y="128900"/>
                    <a:pt x="83522" y="114615"/>
                    <a:pt x="85195" y="103226"/>
                  </a:cubicBezTo>
                  <a:cubicBezTo>
                    <a:pt x="86482" y="94282"/>
                    <a:pt x="78696" y="78646"/>
                    <a:pt x="52378" y="74849"/>
                  </a:cubicBezTo>
                  <a:cubicBezTo>
                    <a:pt x="45300" y="73820"/>
                    <a:pt x="37257" y="73434"/>
                    <a:pt x="30887" y="72533"/>
                  </a:cubicBezTo>
                  <a:cubicBezTo>
                    <a:pt x="-1673" y="67835"/>
                    <a:pt x="21814" y="21442"/>
                    <a:pt x="56111" y="40810"/>
                  </a:cubicBezTo>
                  <a:cubicBezTo>
                    <a:pt x="60164" y="43641"/>
                    <a:pt x="65827" y="41389"/>
                    <a:pt x="66663" y="36434"/>
                  </a:cubicBezTo>
                  <a:lnTo>
                    <a:pt x="66663" y="31415"/>
                  </a:lnTo>
                  <a:cubicBezTo>
                    <a:pt x="59585" y="27168"/>
                    <a:pt x="55081" y="24916"/>
                    <a:pt x="46651" y="23758"/>
                  </a:cubicBezTo>
                  <a:cubicBezTo>
                    <a:pt x="47295" y="10052"/>
                    <a:pt x="48196" y="-436"/>
                    <a:pt x="39445" y="14"/>
                  </a:cubicBezTo>
                  <a:cubicBezTo>
                    <a:pt x="35713" y="271"/>
                    <a:pt x="32945" y="3489"/>
                    <a:pt x="33139" y="7221"/>
                  </a:cubicBezTo>
                  <a:cubicBezTo>
                    <a:pt x="33590" y="13913"/>
                    <a:pt x="33396" y="17195"/>
                    <a:pt x="33139" y="23822"/>
                  </a:cubicBezTo>
                  <a:cubicBezTo>
                    <a:pt x="-6048" y="29420"/>
                    <a:pt x="-9330" y="80447"/>
                    <a:pt x="28956" y="85981"/>
                  </a:cubicBezTo>
                  <a:close/>
                </a:path>
              </a:pathLst>
            </a:custGeom>
            <a:solidFill>
              <a:srgbClr val="D9D5EB"/>
            </a:solidFill>
            <a:ln w="6433" cap="flat">
              <a:noFill/>
              <a:prstDash val="solid"/>
              <a:miter/>
            </a:ln>
          </p:spPr>
          <p:txBody>
            <a:bodyPr rtlCol="0" anchor="ctr"/>
            <a:lstStyle/>
            <a:p>
              <a:endParaRPr lang="en-AU"/>
            </a:p>
          </p:txBody>
        </p:sp>
        <p:sp>
          <p:nvSpPr>
            <p:cNvPr id="663" name="Freeform: Shape 662">
              <a:extLst>
                <a:ext uri="{FF2B5EF4-FFF2-40B4-BE49-F238E27FC236}">
                  <a16:creationId xmlns:a16="http://schemas.microsoft.com/office/drawing/2014/main" id="{8C3540CF-F8D3-0F83-AD10-CF47DDB32E79}"/>
                </a:ext>
              </a:extLst>
            </p:cNvPr>
            <p:cNvSpPr/>
            <p:nvPr/>
          </p:nvSpPr>
          <p:spPr>
            <a:xfrm>
              <a:off x="8351037" y="3435058"/>
              <a:ext cx="74174" cy="78695"/>
            </a:xfrm>
            <a:custGeom>
              <a:avLst/>
              <a:gdLst>
                <a:gd name="connsiteX0" fmla="*/ 29986 w 74174"/>
                <a:gd name="connsiteY0" fmla="*/ 12998 h 78695"/>
                <a:gd name="connsiteX1" fmla="*/ 38544 w 74174"/>
                <a:gd name="connsiteY1" fmla="*/ 13448 h 78695"/>
                <a:gd name="connsiteX2" fmla="*/ 8301 w 74174"/>
                <a:gd name="connsiteY2" fmla="*/ 41632 h 78695"/>
                <a:gd name="connsiteX3" fmla="*/ 0 w 74174"/>
                <a:gd name="connsiteY3" fmla="*/ 52571 h 78695"/>
                <a:gd name="connsiteX4" fmla="*/ 21106 w 74174"/>
                <a:gd name="connsiteY4" fmla="*/ 57719 h 78695"/>
                <a:gd name="connsiteX5" fmla="*/ 28699 w 74174"/>
                <a:gd name="connsiteY5" fmla="*/ 78696 h 78695"/>
                <a:gd name="connsiteX6" fmla="*/ 35455 w 74174"/>
                <a:gd name="connsiteY6" fmla="*/ 71489 h 78695"/>
                <a:gd name="connsiteX7" fmla="*/ 34619 w 74174"/>
                <a:gd name="connsiteY7" fmla="*/ 57011 h 78695"/>
                <a:gd name="connsiteX8" fmla="*/ 74127 w 74174"/>
                <a:gd name="connsiteY8" fmla="*/ 26446 h 78695"/>
                <a:gd name="connsiteX9" fmla="*/ 39767 w 74174"/>
                <a:gd name="connsiteY9" fmla="*/ 0 h 78695"/>
                <a:gd name="connsiteX10" fmla="*/ 39445 w 74174"/>
                <a:gd name="connsiteY10" fmla="*/ 0 h 78695"/>
                <a:gd name="connsiteX11" fmla="*/ 37579 w 74174"/>
                <a:gd name="connsiteY11" fmla="*/ 2831 h 78695"/>
                <a:gd name="connsiteX12" fmla="*/ 30115 w 74174"/>
                <a:gd name="connsiteY12" fmla="*/ 12998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74" h="78695">
                  <a:moveTo>
                    <a:pt x="29986" y="12998"/>
                  </a:moveTo>
                  <a:cubicBezTo>
                    <a:pt x="32945" y="13127"/>
                    <a:pt x="35842" y="13191"/>
                    <a:pt x="38544" y="13448"/>
                  </a:cubicBezTo>
                  <a:cubicBezTo>
                    <a:pt x="87448" y="17631"/>
                    <a:pt x="43305" y="54116"/>
                    <a:pt x="8301" y="41632"/>
                  </a:cubicBezTo>
                  <a:cubicBezTo>
                    <a:pt x="5534" y="45236"/>
                    <a:pt x="2767" y="48904"/>
                    <a:pt x="0" y="52571"/>
                  </a:cubicBezTo>
                  <a:cubicBezTo>
                    <a:pt x="6821" y="55402"/>
                    <a:pt x="14414" y="57397"/>
                    <a:pt x="21106" y="57719"/>
                  </a:cubicBezTo>
                  <a:cubicBezTo>
                    <a:pt x="21878" y="70267"/>
                    <a:pt x="20656" y="78696"/>
                    <a:pt x="28699" y="78696"/>
                  </a:cubicBezTo>
                  <a:cubicBezTo>
                    <a:pt x="32624" y="78696"/>
                    <a:pt x="35713" y="75350"/>
                    <a:pt x="35455" y="71489"/>
                  </a:cubicBezTo>
                  <a:cubicBezTo>
                    <a:pt x="35134" y="66663"/>
                    <a:pt x="34876" y="62030"/>
                    <a:pt x="34619" y="57011"/>
                  </a:cubicBezTo>
                  <a:cubicBezTo>
                    <a:pt x="56819" y="53279"/>
                    <a:pt x="73162" y="37965"/>
                    <a:pt x="74127" y="26446"/>
                  </a:cubicBezTo>
                  <a:cubicBezTo>
                    <a:pt x="74900" y="17438"/>
                    <a:pt x="66277" y="2252"/>
                    <a:pt x="39767" y="0"/>
                  </a:cubicBezTo>
                  <a:cubicBezTo>
                    <a:pt x="39638" y="0"/>
                    <a:pt x="39573" y="0"/>
                    <a:pt x="39445" y="0"/>
                  </a:cubicBezTo>
                  <a:cubicBezTo>
                    <a:pt x="38801" y="965"/>
                    <a:pt x="38222" y="1930"/>
                    <a:pt x="37579" y="2831"/>
                  </a:cubicBezTo>
                  <a:cubicBezTo>
                    <a:pt x="35134" y="6177"/>
                    <a:pt x="32624" y="9588"/>
                    <a:pt x="30115" y="12998"/>
                  </a:cubicBezTo>
                  <a:close/>
                </a:path>
              </a:pathLst>
            </a:custGeom>
            <a:solidFill>
              <a:srgbClr val="D9D5EB"/>
            </a:solidFill>
            <a:ln w="6433" cap="flat">
              <a:noFill/>
              <a:prstDash val="solid"/>
              <a:miter/>
            </a:ln>
          </p:spPr>
          <p:txBody>
            <a:bodyPr rtlCol="0" anchor="ctr"/>
            <a:lstStyle/>
            <a:p>
              <a:endParaRPr lang="en-AU"/>
            </a:p>
          </p:txBody>
        </p:sp>
        <p:sp>
          <p:nvSpPr>
            <p:cNvPr id="664" name="Freeform: Shape 663">
              <a:extLst>
                <a:ext uri="{FF2B5EF4-FFF2-40B4-BE49-F238E27FC236}">
                  <a16:creationId xmlns:a16="http://schemas.microsoft.com/office/drawing/2014/main" id="{202EFE33-670C-1D92-9D73-B7FB44E59490}"/>
                </a:ext>
              </a:extLst>
            </p:cNvPr>
            <p:cNvSpPr/>
            <p:nvPr/>
          </p:nvSpPr>
          <p:spPr>
            <a:xfrm>
              <a:off x="8522273" y="3360863"/>
              <a:ext cx="92374" cy="152782"/>
            </a:xfrm>
            <a:custGeom>
              <a:avLst/>
              <a:gdLst>
                <a:gd name="connsiteX0" fmla="*/ 59704 w 92374"/>
                <a:gd name="connsiteY0" fmla="*/ 39897 h 152782"/>
                <a:gd name="connsiteX1" fmla="*/ 69999 w 92374"/>
                <a:gd name="connsiteY1" fmla="*/ 35264 h 152782"/>
                <a:gd name="connsiteX2" fmla="*/ 69999 w 92374"/>
                <a:gd name="connsiteY2" fmla="*/ 29988 h 152782"/>
                <a:gd name="connsiteX3" fmla="*/ 49344 w 92374"/>
                <a:gd name="connsiteY3" fmla="*/ 23360 h 152782"/>
                <a:gd name="connsiteX4" fmla="*/ 40787 w 92374"/>
                <a:gd name="connsiteY4" fmla="*/ 67 h 152782"/>
                <a:gd name="connsiteX5" fmla="*/ 34931 w 92374"/>
                <a:gd name="connsiteY5" fmla="*/ 7595 h 152782"/>
                <a:gd name="connsiteX6" fmla="*/ 35832 w 92374"/>
                <a:gd name="connsiteY6" fmla="*/ 24197 h 152782"/>
                <a:gd name="connsiteX7" fmla="*/ 35253 w 92374"/>
                <a:gd name="connsiteY7" fmla="*/ 86420 h 152782"/>
                <a:gd name="connsiteX8" fmla="*/ 56873 w 92374"/>
                <a:gd name="connsiteY8" fmla="*/ 87514 h 152782"/>
                <a:gd name="connsiteX9" fmla="*/ 11573 w 92374"/>
                <a:gd name="connsiteY9" fmla="*/ 106303 h 152782"/>
                <a:gd name="connsiteX10" fmla="*/ 2114 w 92374"/>
                <a:gd name="connsiteY10" fmla="*/ 115955 h 152782"/>
                <a:gd name="connsiteX11" fmla="*/ 39370 w 92374"/>
                <a:gd name="connsiteY11" fmla="*/ 131784 h 152782"/>
                <a:gd name="connsiteX12" fmla="*/ 47414 w 92374"/>
                <a:gd name="connsiteY12" fmla="*/ 152762 h 152782"/>
                <a:gd name="connsiteX13" fmla="*/ 52819 w 92374"/>
                <a:gd name="connsiteY13" fmla="*/ 131077 h 152782"/>
                <a:gd name="connsiteX14" fmla="*/ 92328 w 92374"/>
                <a:gd name="connsiteY14" fmla="*/ 100512 h 152782"/>
                <a:gd name="connsiteX15" fmla="*/ 57967 w 92374"/>
                <a:gd name="connsiteY15" fmla="*/ 74066 h 152782"/>
                <a:gd name="connsiteX16" fmla="*/ 22640 w 92374"/>
                <a:gd name="connsiteY16" fmla="*/ 66151 h 152782"/>
                <a:gd name="connsiteX17" fmla="*/ 59704 w 92374"/>
                <a:gd name="connsiteY17" fmla="*/ 39833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59704" y="39897"/>
                  </a:moveTo>
                  <a:cubicBezTo>
                    <a:pt x="63758" y="42471"/>
                    <a:pt x="69163" y="40090"/>
                    <a:pt x="69999" y="35264"/>
                  </a:cubicBezTo>
                  <a:lnTo>
                    <a:pt x="69999" y="29988"/>
                  </a:lnTo>
                  <a:cubicBezTo>
                    <a:pt x="63372" y="26513"/>
                    <a:pt x="58546" y="24133"/>
                    <a:pt x="49344" y="23360"/>
                  </a:cubicBezTo>
                  <a:cubicBezTo>
                    <a:pt x="49216" y="10041"/>
                    <a:pt x="49538" y="-963"/>
                    <a:pt x="40787" y="67"/>
                  </a:cubicBezTo>
                  <a:cubicBezTo>
                    <a:pt x="37054" y="517"/>
                    <a:pt x="34481" y="3928"/>
                    <a:pt x="34931" y="7595"/>
                  </a:cubicBezTo>
                  <a:cubicBezTo>
                    <a:pt x="35767" y="14352"/>
                    <a:pt x="35767" y="17505"/>
                    <a:pt x="35832" y="24197"/>
                  </a:cubicBezTo>
                  <a:cubicBezTo>
                    <a:pt x="-2712" y="31983"/>
                    <a:pt x="-3484" y="83138"/>
                    <a:pt x="35253" y="86420"/>
                  </a:cubicBezTo>
                  <a:cubicBezTo>
                    <a:pt x="42266" y="86999"/>
                    <a:pt x="50181" y="86935"/>
                    <a:pt x="56873" y="87514"/>
                  </a:cubicBezTo>
                  <a:cubicBezTo>
                    <a:pt x="113305" y="92340"/>
                    <a:pt x="45998" y="140085"/>
                    <a:pt x="11573" y="106303"/>
                  </a:cubicBezTo>
                  <a:cubicBezTo>
                    <a:pt x="5203" y="100062"/>
                    <a:pt x="-4256" y="109714"/>
                    <a:pt x="2114" y="115955"/>
                  </a:cubicBezTo>
                  <a:cubicBezTo>
                    <a:pt x="11380" y="125028"/>
                    <a:pt x="24378" y="130948"/>
                    <a:pt x="39370" y="131784"/>
                  </a:cubicBezTo>
                  <a:cubicBezTo>
                    <a:pt x="40143" y="144139"/>
                    <a:pt x="38920" y="153276"/>
                    <a:pt x="47414" y="152762"/>
                  </a:cubicBezTo>
                  <a:cubicBezTo>
                    <a:pt x="55586" y="152182"/>
                    <a:pt x="53656" y="144075"/>
                    <a:pt x="52819" y="131077"/>
                  </a:cubicBezTo>
                  <a:cubicBezTo>
                    <a:pt x="75019" y="127345"/>
                    <a:pt x="91363" y="112030"/>
                    <a:pt x="92328" y="100512"/>
                  </a:cubicBezTo>
                  <a:cubicBezTo>
                    <a:pt x="93100" y="91503"/>
                    <a:pt x="84413" y="76318"/>
                    <a:pt x="57967" y="74066"/>
                  </a:cubicBezTo>
                  <a:cubicBezTo>
                    <a:pt x="41172" y="72650"/>
                    <a:pt x="28818" y="75288"/>
                    <a:pt x="22640" y="66151"/>
                  </a:cubicBezTo>
                  <a:cubicBezTo>
                    <a:pt x="11508" y="49742"/>
                    <a:pt x="34995" y="27800"/>
                    <a:pt x="59704" y="39833"/>
                  </a:cubicBezTo>
                  <a:close/>
                </a:path>
              </a:pathLst>
            </a:custGeom>
            <a:solidFill>
              <a:srgbClr val="D9D5EB"/>
            </a:solidFill>
            <a:ln w="6433" cap="flat">
              <a:noFill/>
              <a:prstDash val="solid"/>
              <a:miter/>
            </a:ln>
          </p:spPr>
          <p:txBody>
            <a:bodyPr rtlCol="0" anchor="ctr"/>
            <a:lstStyle/>
            <a:p>
              <a:endParaRPr lang="en-AU"/>
            </a:p>
          </p:txBody>
        </p:sp>
        <p:sp>
          <p:nvSpPr>
            <p:cNvPr id="665" name="Freeform: Shape 664">
              <a:extLst>
                <a:ext uri="{FF2B5EF4-FFF2-40B4-BE49-F238E27FC236}">
                  <a16:creationId xmlns:a16="http://schemas.microsoft.com/office/drawing/2014/main" id="{1FD68CED-0AD6-4C7A-BFA4-7928C0695E92}"/>
                </a:ext>
              </a:extLst>
            </p:cNvPr>
            <p:cNvSpPr/>
            <p:nvPr/>
          </p:nvSpPr>
          <p:spPr>
            <a:xfrm>
              <a:off x="8426663" y="3360816"/>
              <a:ext cx="93132" cy="152817"/>
            </a:xfrm>
            <a:custGeom>
              <a:avLst/>
              <a:gdLst>
                <a:gd name="connsiteX0" fmla="*/ 11694 w 93132"/>
                <a:gd name="connsiteY0" fmla="*/ 105514 h 152817"/>
                <a:gd name="connsiteX1" fmla="*/ 1977 w 93132"/>
                <a:gd name="connsiteY1" fmla="*/ 114909 h 152817"/>
                <a:gd name="connsiteX2" fmla="*/ 38848 w 93132"/>
                <a:gd name="connsiteY2" fmla="*/ 131639 h 152817"/>
                <a:gd name="connsiteX3" fmla="*/ 46376 w 93132"/>
                <a:gd name="connsiteY3" fmla="*/ 152809 h 152817"/>
                <a:gd name="connsiteX4" fmla="*/ 52811 w 93132"/>
                <a:gd name="connsiteY4" fmla="*/ 145795 h 152817"/>
                <a:gd name="connsiteX5" fmla="*/ 52296 w 93132"/>
                <a:gd name="connsiteY5" fmla="*/ 131253 h 152817"/>
                <a:gd name="connsiteX6" fmla="*/ 92770 w 93132"/>
                <a:gd name="connsiteY6" fmla="*/ 95669 h 152817"/>
                <a:gd name="connsiteX7" fmla="*/ 23598 w 93132"/>
                <a:gd name="connsiteY7" fmla="*/ 53780 h 152817"/>
                <a:gd name="connsiteX8" fmla="*/ 65937 w 93132"/>
                <a:gd name="connsiteY8" fmla="*/ 43098 h 152817"/>
                <a:gd name="connsiteX9" fmla="*/ 69862 w 93132"/>
                <a:gd name="connsiteY9" fmla="*/ 45543 h 152817"/>
                <a:gd name="connsiteX10" fmla="*/ 76684 w 93132"/>
                <a:gd name="connsiteY10" fmla="*/ 33896 h 152817"/>
                <a:gd name="connsiteX11" fmla="*/ 51524 w 93132"/>
                <a:gd name="connsiteY11" fmla="*/ 23537 h 152817"/>
                <a:gd name="connsiteX12" fmla="*/ 43545 w 93132"/>
                <a:gd name="connsiteY12" fmla="*/ 50 h 152817"/>
                <a:gd name="connsiteX13" fmla="*/ 37497 w 93132"/>
                <a:gd name="connsiteY13" fmla="*/ 7450 h 152817"/>
                <a:gd name="connsiteX14" fmla="*/ 38011 w 93132"/>
                <a:gd name="connsiteY14" fmla="*/ 24051 h 152817"/>
                <a:gd name="connsiteX15" fmla="*/ 10149 w 93132"/>
                <a:gd name="connsiteY15" fmla="*/ 53780 h 152817"/>
                <a:gd name="connsiteX16" fmla="*/ 79514 w 93132"/>
                <a:gd name="connsiteY16" fmla="*/ 98436 h 152817"/>
                <a:gd name="connsiteX17" fmla="*/ 11694 w 93132"/>
                <a:gd name="connsiteY17" fmla="*/ 105514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11694" y="105514"/>
                  </a:moveTo>
                  <a:cubicBezTo>
                    <a:pt x="5516" y="99144"/>
                    <a:pt x="-4200" y="108474"/>
                    <a:pt x="1977" y="114909"/>
                  </a:cubicBezTo>
                  <a:cubicBezTo>
                    <a:pt x="10793" y="123982"/>
                    <a:pt x="23469" y="130416"/>
                    <a:pt x="38848" y="131639"/>
                  </a:cubicBezTo>
                  <a:cubicBezTo>
                    <a:pt x="39298" y="144251"/>
                    <a:pt x="37882" y="153131"/>
                    <a:pt x="46376" y="152809"/>
                  </a:cubicBezTo>
                  <a:cubicBezTo>
                    <a:pt x="50108" y="152680"/>
                    <a:pt x="53004" y="149527"/>
                    <a:pt x="52811" y="145795"/>
                  </a:cubicBezTo>
                  <a:cubicBezTo>
                    <a:pt x="52618" y="141098"/>
                    <a:pt x="52489" y="136143"/>
                    <a:pt x="52296" y="131253"/>
                  </a:cubicBezTo>
                  <a:cubicBezTo>
                    <a:pt x="80415" y="127199"/>
                    <a:pt x="95730" y="106737"/>
                    <a:pt x="92770" y="95669"/>
                  </a:cubicBezTo>
                  <a:cubicBezTo>
                    <a:pt x="84534" y="65491"/>
                    <a:pt x="23598" y="86403"/>
                    <a:pt x="23598" y="53780"/>
                  </a:cubicBezTo>
                  <a:cubicBezTo>
                    <a:pt x="23598" y="38851"/>
                    <a:pt x="45089" y="29843"/>
                    <a:pt x="65937" y="43098"/>
                  </a:cubicBezTo>
                  <a:cubicBezTo>
                    <a:pt x="67289" y="43935"/>
                    <a:pt x="68576" y="44771"/>
                    <a:pt x="69862" y="45543"/>
                  </a:cubicBezTo>
                  <a:cubicBezTo>
                    <a:pt x="77584" y="50047"/>
                    <a:pt x="84405" y="38401"/>
                    <a:pt x="76684" y="33896"/>
                  </a:cubicBezTo>
                  <a:cubicBezTo>
                    <a:pt x="69477" y="29714"/>
                    <a:pt x="64522" y="24888"/>
                    <a:pt x="51524" y="23537"/>
                  </a:cubicBezTo>
                  <a:cubicBezTo>
                    <a:pt x="51717" y="10539"/>
                    <a:pt x="52425" y="-851"/>
                    <a:pt x="43545" y="50"/>
                  </a:cubicBezTo>
                  <a:cubicBezTo>
                    <a:pt x="39813" y="436"/>
                    <a:pt x="37110" y="3718"/>
                    <a:pt x="37497" y="7450"/>
                  </a:cubicBezTo>
                  <a:cubicBezTo>
                    <a:pt x="38204" y="14206"/>
                    <a:pt x="38076" y="17359"/>
                    <a:pt x="38011" y="24051"/>
                  </a:cubicBezTo>
                  <a:cubicBezTo>
                    <a:pt x="19479" y="27333"/>
                    <a:pt x="10149" y="39623"/>
                    <a:pt x="10149" y="53780"/>
                  </a:cubicBezTo>
                  <a:cubicBezTo>
                    <a:pt x="10149" y="98050"/>
                    <a:pt x="73080" y="83186"/>
                    <a:pt x="79514" y="98436"/>
                  </a:cubicBezTo>
                  <a:cubicBezTo>
                    <a:pt x="75589" y="116582"/>
                    <a:pt x="34215" y="128743"/>
                    <a:pt x="11694" y="105514"/>
                  </a:cubicBezTo>
                  <a:close/>
                </a:path>
              </a:pathLst>
            </a:custGeom>
            <a:solidFill>
              <a:srgbClr val="D9D5EB"/>
            </a:solidFill>
            <a:ln w="6433" cap="flat">
              <a:noFill/>
              <a:prstDash val="solid"/>
              <a:miter/>
            </a:ln>
          </p:spPr>
          <p:txBody>
            <a:bodyPr rtlCol="0" anchor="ctr"/>
            <a:lstStyle/>
            <a:p>
              <a:endParaRPr lang="en-AU"/>
            </a:p>
          </p:txBody>
        </p:sp>
        <p:sp>
          <p:nvSpPr>
            <p:cNvPr id="666" name="Freeform: Shape 665">
              <a:extLst>
                <a:ext uri="{FF2B5EF4-FFF2-40B4-BE49-F238E27FC236}">
                  <a16:creationId xmlns:a16="http://schemas.microsoft.com/office/drawing/2014/main" id="{8EA420EB-3991-7DE9-0D5B-7F0B9509F892}"/>
                </a:ext>
              </a:extLst>
            </p:cNvPr>
            <p:cNvSpPr/>
            <p:nvPr/>
          </p:nvSpPr>
          <p:spPr>
            <a:xfrm>
              <a:off x="8411394" y="3299286"/>
              <a:ext cx="68400" cy="79458"/>
            </a:xfrm>
            <a:custGeom>
              <a:avLst/>
              <a:gdLst>
                <a:gd name="connsiteX0" fmla="*/ 5663 w 68400"/>
                <a:gd name="connsiteY0" fmla="*/ 64 h 79458"/>
                <a:gd name="connsiteX1" fmla="*/ 4118 w 68400"/>
                <a:gd name="connsiteY1" fmla="*/ 13770 h 79458"/>
                <a:gd name="connsiteX2" fmla="*/ 10295 w 68400"/>
                <a:gd name="connsiteY2" fmla="*/ 14285 h 79458"/>
                <a:gd name="connsiteX3" fmla="*/ 21364 w 68400"/>
                <a:gd name="connsiteY3" fmla="*/ 13899 h 79458"/>
                <a:gd name="connsiteX4" fmla="*/ 1352 w 68400"/>
                <a:gd name="connsiteY4" fmla="*/ 43241 h 79458"/>
                <a:gd name="connsiteX5" fmla="*/ 0 w 68400"/>
                <a:gd name="connsiteY5" fmla="*/ 56947 h 79458"/>
                <a:gd name="connsiteX6" fmla="*/ 18211 w 68400"/>
                <a:gd name="connsiteY6" fmla="*/ 59135 h 79458"/>
                <a:gd name="connsiteX7" fmla="*/ 27991 w 68400"/>
                <a:gd name="connsiteY7" fmla="*/ 79339 h 79458"/>
                <a:gd name="connsiteX8" fmla="*/ 33653 w 68400"/>
                <a:gd name="connsiteY8" fmla="*/ 71618 h 79458"/>
                <a:gd name="connsiteX9" fmla="*/ 31594 w 68400"/>
                <a:gd name="connsiteY9" fmla="*/ 57204 h 79458"/>
                <a:gd name="connsiteX10" fmla="*/ 68401 w 68400"/>
                <a:gd name="connsiteY10" fmla="*/ 23422 h 79458"/>
                <a:gd name="connsiteX11" fmla="*/ 31916 w 68400"/>
                <a:gd name="connsiteY11" fmla="*/ 0 h 79458"/>
                <a:gd name="connsiteX12" fmla="*/ 5598 w 68400"/>
                <a:gd name="connsiteY12" fmla="*/ 64 h 7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00" h="79458">
                  <a:moveTo>
                    <a:pt x="5663" y="64"/>
                  </a:moveTo>
                  <a:cubicBezTo>
                    <a:pt x="5084" y="4569"/>
                    <a:pt x="4634" y="9137"/>
                    <a:pt x="4118" y="13770"/>
                  </a:cubicBezTo>
                  <a:cubicBezTo>
                    <a:pt x="6113" y="14092"/>
                    <a:pt x="8108" y="14285"/>
                    <a:pt x="10295" y="14285"/>
                  </a:cubicBezTo>
                  <a:cubicBezTo>
                    <a:pt x="13899" y="14285"/>
                    <a:pt x="17631" y="14092"/>
                    <a:pt x="21364" y="13899"/>
                  </a:cubicBezTo>
                  <a:cubicBezTo>
                    <a:pt x="88027" y="10295"/>
                    <a:pt x="39445" y="55724"/>
                    <a:pt x="1352" y="43241"/>
                  </a:cubicBezTo>
                  <a:cubicBezTo>
                    <a:pt x="901" y="47810"/>
                    <a:pt x="451" y="52378"/>
                    <a:pt x="0" y="56947"/>
                  </a:cubicBezTo>
                  <a:cubicBezTo>
                    <a:pt x="5727" y="58555"/>
                    <a:pt x="11776" y="59328"/>
                    <a:pt x="18211" y="59135"/>
                  </a:cubicBezTo>
                  <a:cubicBezTo>
                    <a:pt x="20012" y="71360"/>
                    <a:pt x="19626" y="80626"/>
                    <a:pt x="27991" y="79339"/>
                  </a:cubicBezTo>
                  <a:cubicBezTo>
                    <a:pt x="31659" y="78760"/>
                    <a:pt x="34233" y="75350"/>
                    <a:pt x="33653" y="71618"/>
                  </a:cubicBezTo>
                  <a:cubicBezTo>
                    <a:pt x="32945" y="66856"/>
                    <a:pt x="32302" y="62223"/>
                    <a:pt x="31594" y="57204"/>
                  </a:cubicBezTo>
                  <a:cubicBezTo>
                    <a:pt x="53344" y="51606"/>
                    <a:pt x="68401" y="34940"/>
                    <a:pt x="68401" y="23422"/>
                  </a:cubicBezTo>
                  <a:cubicBezTo>
                    <a:pt x="68401" y="14349"/>
                    <a:pt x="58492" y="0"/>
                    <a:pt x="31916" y="0"/>
                  </a:cubicBezTo>
                  <a:cubicBezTo>
                    <a:pt x="24066" y="0"/>
                    <a:pt x="13706" y="1480"/>
                    <a:pt x="5598" y="64"/>
                  </a:cubicBezTo>
                  <a:close/>
                </a:path>
              </a:pathLst>
            </a:custGeom>
            <a:solidFill>
              <a:srgbClr val="D9D5EB"/>
            </a:solidFill>
            <a:ln w="6433" cap="flat">
              <a:noFill/>
              <a:prstDash val="solid"/>
              <a:miter/>
            </a:ln>
          </p:spPr>
          <p:txBody>
            <a:bodyPr rtlCol="0" anchor="ctr"/>
            <a:lstStyle/>
            <a:p>
              <a:endParaRPr lang="en-AU"/>
            </a:p>
          </p:txBody>
        </p:sp>
        <p:sp>
          <p:nvSpPr>
            <p:cNvPr id="667" name="Freeform: Shape 666">
              <a:extLst>
                <a:ext uri="{FF2B5EF4-FFF2-40B4-BE49-F238E27FC236}">
                  <a16:creationId xmlns:a16="http://schemas.microsoft.com/office/drawing/2014/main" id="{CBED4B68-CF44-61F3-F033-ED47ED314F35}"/>
                </a:ext>
              </a:extLst>
            </p:cNvPr>
            <p:cNvSpPr/>
            <p:nvPr/>
          </p:nvSpPr>
          <p:spPr>
            <a:xfrm>
              <a:off x="8491283" y="3258233"/>
              <a:ext cx="50284" cy="56045"/>
            </a:xfrm>
            <a:custGeom>
              <a:avLst/>
              <a:gdLst>
                <a:gd name="connsiteX0" fmla="*/ 27056 w 50284"/>
                <a:gd name="connsiteY0" fmla="*/ 53408 h 56045"/>
                <a:gd name="connsiteX1" fmla="*/ 48548 w 50284"/>
                <a:gd name="connsiteY1" fmla="*/ 55724 h 56045"/>
                <a:gd name="connsiteX2" fmla="*/ 50285 w 50284"/>
                <a:gd name="connsiteY2" fmla="*/ 56046 h 56045"/>
                <a:gd name="connsiteX3" fmla="*/ 38510 w 50284"/>
                <a:gd name="connsiteY3" fmla="*/ 41118 h 56045"/>
                <a:gd name="connsiteX4" fmla="*/ 28922 w 50284"/>
                <a:gd name="connsiteY4" fmla="*/ 40088 h 56045"/>
                <a:gd name="connsiteX5" fmla="*/ 18756 w 50284"/>
                <a:gd name="connsiteY5" fmla="*/ 12097 h 56045"/>
                <a:gd name="connsiteX6" fmla="*/ 11420 w 50284"/>
                <a:gd name="connsiteY6" fmla="*/ 0 h 56045"/>
                <a:gd name="connsiteX7" fmla="*/ 26991 w 50284"/>
                <a:gd name="connsiteY7" fmla="*/ 53408 h 5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84" h="56045">
                  <a:moveTo>
                    <a:pt x="27056" y="53408"/>
                  </a:moveTo>
                  <a:cubicBezTo>
                    <a:pt x="34198" y="54437"/>
                    <a:pt x="41727" y="54759"/>
                    <a:pt x="48548" y="55724"/>
                  </a:cubicBezTo>
                  <a:cubicBezTo>
                    <a:pt x="49192" y="55789"/>
                    <a:pt x="49706" y="55917"/>
                    <a:pt x="50285" y="56046"/>
                  </a:cubicBezTo>
                  <a:cubicBezTo>
                    <a:pt x="46295" y="51156"/>
                    <a:pt x="42306" y="46137"/>
                    <a:pt x="38510" y="41118"/>
                  </a:cubicBezTo>
                  <a:cubicBezTo>
                    <a:pt x="35164" y="40796"/>
                    <a:pt x="31882" y="40538"/>
                    <a:pt x="28922" y="40088"/>
                  </a:cubicBezTo>
                  <a:cubicBezTo>
                    <a:pt x="10840" y="37514"/>
                    <a:pt x="10068" y="22071"/>
                    <a:pt x="18756" y="12097"/>
                  </a:cubicBezTo>
                  <a:cubicBezTo>
                    <a:pt x="16375" y="8172"/>
                    <a:pt x="13930" y="4054"/>
                    <a:pt x="11420" y="0"/>
                  </a:cubicBezTo>
                  <a:cubicBezTo>
                    <a:pt x="-7498" y="16280"/>
                    <a:pt x="-3316" y="49097"/>
                    <a:pt x="26991" y="53408"/>
                  </a:cubicBezTo>
                  <a:close/>
                </a:path>
              </a:pathLst>
            </a:custGeom>
            <a:solidFill>
              <a:srgbClr val="D9D5EB"/>
            </a:solidFill>
            <a:ln w="6433" cap="flat">
              <a:noFill/>
              <a:prstDash val="solid"/>
              <a:miter/>
            </a:ln>
          </p:spPr>
          <p:txBody>
            <a:bodyPr rtlCol="0" anchor="ctr"/>
            <a:lstStyle/>
            <a:p>
              <a:endParaRPr lang="en-AU"/>
            </a:p>
          </p:txBody>
        </p:sp>
        <p:sp>
          <p:nvSpPr>
            <p:cNvPr id="668" name="Freeform: Shape 667">
              <a:extLst>
                <a:ext uri="{FF2B5EF4-FFF2-40B4-BE49-F238E27FC236}">
                  <a16:creationId xmlns:a16="http://schemas.microsoft.com/office/drawing/2014/main" id="{C548945E-4B07-3366-112B-B41B4DE9D965}"/>
                </a:ext>
              </a:extLst>
            </p:cNvPr>
            <p:cNvSpPr/>
            <p:nvPr/>
          </p:nvSpPr>
          <p:spPr>
            <a:xfrm>
              <a:off x="8481656" y="3327797"/>
              <a:ext cx="84620" cy="50699"/>
            </a:xfrm>
            <a:custGeom>
              <a:avLst/>
              <a:gdLst>
                <a:gd name="connsiteX0" fmla="*/ 38162 w 84620"/>
                <a:gd name="connsiteY0" fmla="*/ 29272 h 50699"/>
                <a:gd name="connsiteX1" fmla="*/ 44919 w 84620"/>
                <a:gd name="connsiteY1" fmla="*/ 50700 h 50699"/>
                <a:gd name="connsiteX2" fmla="*/ 51675 w 84620"/>
                <a:gd name="connsiteY2" fmla="*/ 43879 h 50699"/>
                <a:gd name="connsiteX3" fmla="*/ 51675 w 84620"/>
                <a:gd name="connsiteY3" fmla="*/ 29337 h 50699"/>
                <a:gd name="connsiteX4" fmla="*/ 84621 w 84620"/>
                <a:gd name="connsiteY4" fmla="*/ 14794 h 50699"/>
                <a:gd name="connsiteX5" fmla="*/ 75805 w 84620"/>
                <a:gd name="connsiteY5" fmla="*/ 5078 h 50699"/>
                <a:gd name="connsiteX6" fmla="*/ 11844 w 84620"/>
                <a:gd name="connsiteY6" fmla="*/ 2311 h 50699"/>
                <a:gd name="connsiteX7" fmla="*/ 1871 w 84620"/>
                <a:gd name="connsiteY7" fmla="*/ 11384 h 50699"/>
                <a:gd name="connsiteX8" fmla="*/ 38162 w 84620"/>
                <a:gd name="connsiteY8" fmla="*/ 29272 h 5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0" h="50699">
                  <a:moveTo>
                    <a:pt x="38162" y="29272"/>
                  </a:moveTo>
                  <a:cubicBezTo>
                    <a:pt x="38162" y="41562"/>
                    <a:pt x="36425" y="50700"/>
                    <a:pt x="44919" y="50700"/>
                  </a:cubicBezTo>
                  <a:cubicBezTo>
                    <a:pt x="48650" y="50700"/>
                    <a:pt x="51740" y="47611"/>
                    <a:pt x="51675" y="43879"/>
                  </a:cubicBezTo>
                  <a:cubicBezTo>
                    <a:pt x="51675" y="38602"/>
                    <a:pt x="51675" y="34291"/>
                    <a:pt x="51675" y="29337"/>
                  </a:cubicBezTo>
                  <a:cubicBezTo>
                    <a:pt x="65381" y="27792"/>
                    <a:pt x="77156" y="21808"/>
                    <a:pt x="84621" y="14794"/>
                  </a:cubicBezTo>
                  <a:cubicBezTo>
                    <a:pt x="81660" y="11577"/>
                    <a:pt x="78765" y="8360"/>
                    <a:pt x="75805" y="5078"/>
                  </a:cubicBezTo>
                  <a:cubicBezTo>
                    <a:pt x="65188" y="16274"/>
                    <a:pt x="31599" y="24060"/>
                    <a:pt x="11844" y="2311"/>
                  </a:cubicBezTo>
                  <a:cubicBezTo>
                    <a:pt x="5861" y="-4317"/>
                    <a:pt x="-4178" y="4756"/>
                    <a:pt x="1871" y="11384"/>
                  </a:cubicBezTo>
                  <a:cubicBezTo>
                    <a:pt x="10365" y="20714"/>
                    <a:pt x="22784" y="27535"/>
                    <a:pt x="38162" y="29272"/>
                  </a:cubicBezTo>
                  <a:close/>
                </a:path>
              </a:pathLst>
            </a:custGeom>
            <a:solidFill>
              <a:srgbClr val="D9D5EB"/>
            </a:solidFill>
            <a:ln w="6433" cap="flat">
              <a:noFill/>
              <a:prstDash val="solid"/>
              <a:miter/>
            </a:ln>
          </p:spPr>
          <p:txBody>
            <a:bodyPr rtlCol="0" anchor="ctr"/>
            <a:lstStyle/>
            <a:p>
              <a:endParaRPr lang="en-AU"/>
            </a:p>
          </p:txBody>
        </p:sp>
        <p:sp>
          <p:nvSpPr>
            <p:cNvPr id="669" name="Freeform: Shape 668">
              <a:extLst>
                <a:ext uri="{FF2B5EF4-FFF2-40B4-BE49-F238E27FC236}">
                  <a16:creationId xmlns:a16="http://schemas.microsoft.com/office/drawing/2014/main" id="{A8FF6E5F-27CE-49AB-84D6-9DCCFE1E213E}"/>
                </a:ext>
              </a:extLst>
            </p:cNvPr>
            <p:cNvSpPr/>
            <p:nvPr/>
          </p:nvSpPr>
          <p:spPr>
            <a:xfrm>
              <a:off x="8332695" y="3631119"/>
              <a:ext cx="92451" cy="152697"/>
            </a:xfrm>
            <a:custGeom>
              <a:avLst/>
              <a:gdLst>
                <a:gd name="connsiteX0" fmla="*/ 59846 w 92451"/>
                <a:gd name="connsiteY0" fmla="*/ 39897 h 152697"/>
                <a:gd name="connsiteX1" fmla="*/ 70077 w 92451"/>
                <a:gd name="connsiteY1" fmla="*/ 34106 h 152697"/>
                <a:gd name="connsiteX2" fmla="*/ 70077 w 92451"/>
                <a:gd name="connsiteY2" fmla="*/ 29988 h 152697"/>
                <a:gd name="connsiteX3" fmla="*/ 49293 w 92451"/>
                <a:gd name="connsiteY3" fmla="*/ 23360 h 152697"/>
                <a:gd name="connsiteX4" fmla="*/ 40734 w 92451"/>
                <a:gd name="connsiteY4" fmla="*/ 67 h 152697"/>
                <a:gd name="connsiteX5" fmla="*/ 34879 w 92451"/>
                <a:gd name="connsiteY5" fmla="*/ 7595 h 152697"/>
                <a:gd name="connsiteX6" fmla="*/ 35780 w 92451"/>
                <a:gd name="connsiteY6" fmla="*/ 24197 h 152697"/>
                <a:gd name="connsiteX7" fmla="*/ 35201 w 92451"/>
                <a:gd name="connsiteY7" fmla="*/ 86420 h 152697"/>
                <a:gd name="connsiteX8" fmla="*/ 56821 w 92451"/>
                <a:gd name="connsiteY8" fmla="*/ 87514 h 152697"/>
                <a:gd name="connsiteX9" fmla="*/ 11521 w 92451"/>
                <a:gd name="connsiteY9" fmla="*/ 106303 h 152697"/>
                <a:gd name="connsiteX10" fmla="*/ 1998 w 92451"/>
                <a:gd name="connsiteY10" fmla="*/ 106368 h 152697"/>
                <a:gd name="connsiteX11" fmla="*/ 39383 w 92451"/>
                <a:gd name="connsiteY11" fmla="*/ 131720 h 152697"/>
                <a:gd name="connsiteX12" fmla="*/ 44209 w 92451"/>
                <a:gd name="connsiteY12" fmla="*/ 152247 h 152697"/>
                <a:gd name="connsiteX13" fmla="*/ 46977 w 92451"/>
                <a:gd name="connsiteY13" fmla="*/ 152697 h 152697"/>
                <a:gd name="connsiteX14" fmla="*/ 53732 w 92451"/>
                <a:gd name="connsiteY14" fmla="*/ 145490 h 152697"/>
                <a:gd name="connsiteX15" fmla="*/ 52896 w 92451"/>
                <a:gd name="connsiteY15" fmla="*/ 131012 h 152697"/>
                <a:gd name="connsiteX16" fmla="*/ 92405 w 92451"/>
                <a:gd name="connsiteY16" fmla="*/ 100448 h 152697"/>
                <a:gd name="connsiteX17" fmla="*/ 58044 w 92451"/>
                <a:gd name="connsiteY17" fmla="*/ 74001 h 152697"/>
                <a:gd name="connsiteX18" fmla="*/ 36424 w 92451"/>
                <a:gd name="connsiteY18" fmla="*/ 72907 h 152697"/>
                <a:gd name="connsiteX19" fmla="*/ 20079 w 92451"/>
                <a:gd name="connsiteY19" fmla="*/ 56563 h 152697"/>
                <a:gd name="connsiteX20" fmla="*/ 59910 w 92451"/>
                <a:gd name="connsiteY20" fmla="*/ 39833 h 1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51" h="152697">
                  <a:moveTo>
                    <a:pt x="59846" y="39897"/>
                  </a:moveTo>
                  <a:cubicBezTo>
                    <a:pt x="64285" y="42600"/>
                    <a:pt x="70077" y="39383"/>
                    <a:pt x="70077" y="34106"/>
                  </a:cubicBezTo>
                  <a:lnTo>
                    <a:pt x="70077" y="29988"/>
                  </a:lnTo>
                  <a:cubicBezTo>
                    <a:pt x="63320" y="26513"/>
                    <a:pt x="58494" y="24133"/>
                    <a:pt x="49293" y="23360"/>
                  </a:cubicBezTo>
                  <a:cubicBezTo>
                    <a:pt x="49164" y="10041"/>
                    <a:pt x="49486" y="-963"/>
                    <a:pt x="40734" y="67"/>
                  </a:cubicBezTo>
                  <a:cubicBezTo>
                    <a:pt x="37003" y="517"/>
                    <a:pt x="34428" y="3928"/>
                    <a:pt x="34879" y="7595"/>
                  </a:cubicBezTo>
                  <a:cubicBezTo>
                    <a:pt x="35716" y="14352"/>
                    <a:pt x="35716" y="17505"/>
                    <a:pt x="35780" y="24197"/>
                  </a:cubicBezTo>
                  <a:cubicBezTo>
                    <a:pt x="-2571" y="31983"/>
                    <a:pt x="-3729" y="83074"/>
                    <a:pt x="35201" y="86420"/>
                  </a:cubicBezTo>
                  <a:cubicBezTo>
                    <a:pt x="42279" y="86999"/>
                    <a:pt x="50129" y="86935"/>
                    <a:pt x="56821" y="87514"/>
                  </a:cubicBezTo>
                  <a:cubicBezTo>
                    <a:pt x="113189" y="92340"/>
                    <a:pt x="45947" y="140085"/>
                    <a:pt x="11521" y="106303"/>
                  </a:cubicBezTo>
                  <a:cubicBezTo>
                    <a:pt x="8883" y="103665"/>
                    <a:pt x="4572" y="103729"/>
                    <a:pt x="1998" y="106368"/>
                  </a:cubicBezTo>
                  <a:cubicBezTo>
                    <a:pt x="-7718" y="116277"/>
                    <a:pt x="20144" y="130691"/>
                    <a:pt x="39383" y="131720"/>
                  </a:cubicBezTo>
                  <a:cubicBezTo>
                    <a:pt x="40027" y="142595"/>
                    <a:pt x="39254" y="150316"/>
                    <a:pt x="44209" y="152247"/>
                  </a:cubicBezTo>
                  <a:cubicBezTo>
                    <a:pt x="45175" y="152569"/>
                    <a:pt x="46011" y="152697"/>
                    <a:pt x="46977" y="152697"/>
                  </a:cubicBezTo>
                  <a:cubicBezTo>
                    <a:pt x="50902" y="152697"/>
                    <a:pt x="53990" y="149351"/>
                    <a:pt x="53732" y="145490"/>
                  </a:cubicBezTo>
                  <a:cubicBezTo>
                    <a:pt x="53411" y="140664"/>
                    <a:pt x="53154" y="136031"/>
                    <a:pt x="52896" y="131012"/>
                  </a:cubicBezTo>
                  <a:cubicBezTo>
                    <a:pt x="75096" y="127280"/>
                    <a:pt x="91440" y="111966"/>
                    <a:pt x="92405" y="100448"/>
                  </a:cubicBezTo>
                  <a:cubicBezTo>
                    <a:pt x="93177" y="91439"/>
                    <a:pt x="84555" y="76253"/>
                    <a:pt x="58044" y="74001"/>
                  </a:cubicBezTo>
                  <a:cubicBezTo>
                    <a:pt x="50902" y="73422"/>
                    <a:pt x="42729" y="73486"/>
                    <a:pt x="36424" y="72907"/>
                  </a:cubicBezTo>
                  <a:cubicBezTo>
                    <a:pt x="18986" y="71427"/>
                    <a:pt x="20015" y="57142"/>
                    <a:pt x="20079" y="56563"/>
                  </a:cubicBezTo>
                  <a:cubicBezTo>
                    <a:pt x="21817" y="36037"/>
                    <a:pt x="46204" y="33077"/>
                    <a:pt x="59910" y="39833"/>
                  </a:cubicBezTo>
                  <a:close/>
                </a:path>
              </a:pathLst>
            </a:custGeom>
            <a:solidFill>
              <a:srgbClr val="D9D5EB"/>
            </a:solidFill>
            <a:ln w="6433" cap="flat">
              <a:noFill/>
              <a:prstDash val="solid"/>
              <a:miter/>
            </a:ln>
          </p:spPr>
          <p:txBody>
            <a:bodyPr rtlCol="0" anchor="ctr"/>
            <a:lstStyle/>
            <a:p>
              <a:endParaRPr lang="en-AU"/>
            </a:p>
          </p:txBody>
        </p:sp>
        <p:sp>
          <p:nvSpPr>
            <p:cNvPr id="670" name="Freeform: Shape 669">
              <a:extLst>
                <a:ext uri="{FF2B5EF4-FFF2-40B4-BE49-F238E27FC236}">
                  <a16:creationId xmlns:a16="http://schemas.microsoft.com/office/drawing/2014/main" id="{E289ECF0-ABAD-F2A9-BAF9-71ED2364CA26}"/>
                </a:ext>
              </a:extLst>
            </p:cNvPr>
            <p:cNvSpPr/>
            <p:nvPr/>
          </p:nvSpPr>
          <p:spPr>
            <a:xfrm>
              <a:off x="8522209" y="3631055"/>
              <a:ext cx="92374" cy="152846"/>
            </a:xfrm>
            <a:custGeom>
              <a:avLst/>
              <a:gdLst>
                <a:gd name="connsiteX0" fmla="*/ 40787 w 92374"/>
                <a:gd name="connsiteY0" fmla="*/ 131 h 152846"/>
                <a:gd name="connsiteX1" fmla="*/ 34931 w 92374"/>
                <a:gd name="connsiteY1" fmla="*/ 7660 h 152846"/>
                <a:gd name="connsiteX2" fmla="*/ 35832 w 92374"/>
                <a:gd name="connsiteY2" fmla="*/ 24261 h 152846"/>
                <a:gd name="connsiteX3" fmla="*/ 35253 w 92374"/>
                <a:gd name="connsiteY3" fmla="*/ 86484 h 152846"/>
                <a:gd name="connsiteX4" fmla="*/ 56873 w 92374"/>
                <a:gd name="connsiteY4" fmla="*/ 87578 h 152846"/>
                <a:gd name="connsiteX5" fmla="*/ 11573 w 92374"/>
                <a:gd name="connsiteY5" fmla="*/ 106367 h 152846"/>
                <a:gd name="connsiteX6" fmla="*/ 2114 w 92374"/>
                <a:gd name="connsiteY6" fmla="*/ 116019 h 152846"/>
                <a:gd name="connsiteX7" fmla="*/ 39371 w 92374"/>
                <a:gd name="connsiteY7" fmla="*/ 131849 h 152846"/>
                <a:gd name="connsiteX8" fmla="*/ 47414 w 92374"/>
                <a:gd name="connsiteY8" fmla="*/ 152826 h 152846"/>
                <a:gd name="connsiteX9" fmla="*/ 52819 w 92374"/>
                <a:gd name="connsiteY9" fmla="*/ 131141 h 152846"/>
                <a:gd name="connsiteX10" fmla="*/ 92328 w 92374"/>
                <a:gd name="connsiteY10" fmla="*/ 100576 h 152846"/>
                <a:gd name="connsiteX11" fmla="*/ 57967 w 92374"/>
                <a:gd name="connsiteY11" fmla="*/ 74130 h 152846"/>
                <a:gd name="connsiteX12" fmla="*/ 22640 w 92374"/>
                <a:gd name="connsiteY12" fmla="*/ 66215 h 152846"/>
                <a:gd name="connsiteX13" fmla="*/ 59704 w 92374"/>
                <a:gd name="connsiteY13" fmla="*/ 39897 h 152846"/>
                <a:gd name="connsiteX14" fmla="*/ 69999 w 92374"/>
                <a:gd name="connsiteY14" fmla="*/ 35264 h 152846"/>
                <a:gd name="connsiteX15" fmla="*/ 69999 w 92374"/>
                <a:gd name="connsiteY15" fmla="*/ 29988 h 152846"/>
                <a:gd name="connsiteX16" fmla="*/ 49344 w 92374"/>
                <a:gd name="connsiteY16" fmla="*/ 23360 h 152846"/>
                <a:gd name="connsiteX17" fmla="*/ 40787 w 92374"/>
                <a:gd name="connsiteY17" fmla="*/ 67 h 15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846">
                  <a:moveTo>
                    <a:pt x="40787" y="131"/>
                  </a:moveTo>
                  <a:cubicBezTo>
                    <a:pt x="37054" y="582"/>
                    <a:pt x="34481" y="3992"/>
                    <a:pt x="34931" y="7660"/>
                  </a:cubicBezTo>
                  <a:cubicBezTo>
                    <a:pt x="35767" y="14416"/>
                    <a:pt x="35767" y="17569"/>
                    <a:pt x="35832" y="24261"/>
                  </a:cubicBezTo>
                  <a:cubicBezTo>
                    <a:pt x="-2712" y="32047"/>
                    <a:pt x="-3484" y="83203"/>
                    <a:pt x="35253" y="86484"/>
                  </a:cubicBezTo>
                  <a:cubicBezTo>
                    <a:pt x="42266" y="87063"/>
                    <a:pt x="50181" y="86999"/>
                    <a:pt x="56873" y="87578"/>
                  </a:cubicBezTo>
                  <a:cubicBezTo>
                    <a:pt x="113305" y="92404"/>
                    <a:pt x="45998" y="140149"/>
                    <a:pt x="11573" y="106367"/>
                  </a:cubicBezTo>
                  <a:cubicBezTo>
                    <a:pt x="5203" y="100126"/>
                    <a:pt x="-4256" y="109778"/>
                    <a:pt x="2114" y="116019"/>
                  </a:cubicBezTo>
                  <a:cubicBezTo>
                    <a:pt x="11380" y="125092"/>
                    <a:pt x="24378" y="131012"/>
                    <a:pt x="39371" y="131849"/>
                  </a:cubicBezTo>
                  <a:cubicBezTo>
                    <a:pt x="40143" y="144203"/>
                    <a:pt x="38920" y="153340"/>
                    <a:pt x="47414" y="152826"/>
                  </a:cubicBezTo>
                  <a:cubicBezTo>
                    <a:pt x="55586" y="152247"/>
                    <a:pt x="53656" y="144139"/>
                    <a:pt x="52819" y="131141"/>
                  </a:cubicBezTo>
                  <a:cubicBezTo>
                    <a:pt x="75019" y="127409"/>
                    <a:pt x="91363" y="112094"/>
                    <a:pt x="92328" y="100576"/>
                  </a:cubicBezTo>
                  <a:cubicBezTo>
                    <a:pt x="93100" y="91568"/>
                    <a:pt x="84414" y="76382"/>
                    <a:pt x="57967" y="74130"/>
                  </a:cubicBezTo>
                  <a:cubicBezTo>
                    <a:pt x="41172" y="72714"/>
                    <a:pt x="28818" y="75352"/>
                    <a:pt x="22640" y="66215"/>
                  </a:cubicBezTo>
                  <a:cubicBezTo>
                    <a:pt x="11508" y="49807"/>
                    <a:pt x="34995" y="27864"/>
                    <a:pt x="59704" y="39897"/>
                  </a:cubicBezTo>
                  <a:cubicBezTo>
                    <a:pt x="63758" y="42471"/>
                    <a:pt x="69164" y="40090"/>
                    <a:pt x="69999" y="35264"/>
                  </a:cubicBezTo>
                  <a:lnTo>
                    <a:pt x="69999" y="29988"/>
                  </a:lnTo>
                  <a:cubicBezTo>
                    <a:pt x="63372" y="26513"/>
                    <a:pt x="58546" y="24132"/>
                    <a:pt x="49344" y="23360"/>
                  </a:cubicBezTo>
                  <a:cubicBezTo>
                    <a:pt x="49216" y="10041"/>
                    <a:pt x="49538" y="-963"/>
                    <a:pt x="40787" y="67"/>
                  </a:cubicBezTo>
                  <a:close/>
                </a:path>
              </a:pathLst>
            </a:custGeom>
            <a:solidFill>
              <a:srgbClr val="D9D5EB"/>
            </a:solidFill>
            <a:ln w="6433" cap="flat">
              <a:noFill/>
              <a:prstDash val="solid"/>
              <a:miter/>
            </a:ln>
          </p:spPr>
          <p:txBody>
            <a:bodyPr rtlCol="0" anchor="ctr"/>
            <a:lstStyle/>
            <a:p>
              <a:endParaRPr lang="en-AU"/>
            </a:p>
          </p:txBody>
        </p:sp>
        <p:sp>
          <p:nvSpPr>
            <p:cNvPr id="671" name="Freeform: Shape 670">
              <a:extLst>
                <a:ext uri="{FF2B5EF4-FFF2-40B4-BE49-F238E27FC236}">
                  <a16:creationId xmlns:a16="http://schemas.microsoft.com/office/drawing/2014/main" id="{08146989-EDFF-607B-19D7-6F24250DFDB0}"/>
                </a:ext>
              </a:extLst>
            </p:cNvPr>
            <p:cNvSpPr/>
            <p:nvPr/>
          </p:nvSpPr>
          <p:spPr>
            <a:xfrm>
              <a:off x="8426663" y="3631007"/>
              <a:ext cx="93132" cy="152817"/>
            </a:xfrm>
            <a:custGeom>
              <a:avLst/>
              <a:gdLst>
                <a:gd name="connsiteX0" fmla="*/ 11694 w 93132"/>
                <a:gd name="connsiteY0" fmla="*/ 105514 h 152817"/>
                <a:gd name="connsiteX1" fmla="*/ 1977 w 93132"/>
                <a:gd name="connsiteY1" fmla="*/ 114909 h 152817"/>
                <a:gd name="connsiteX2" fmla="*/ 38848 w 93132"/>
                <a:gd name="connsiteY2" fmla="*/ 131639 h 152817"/>
                <a:gd name="connsiteX3" fmla="*/ 46376 w 93132"/>
                <a:gd name="connsiteY3" fmla="*/ 152809 h 152817"/>
                <a:gd name="connsiteX4" fmla="*/ 52811 w 93132"/>
                <a:gd name="connsiteY4" fmla="*/ 145795 h 152817"/>
                <a:gd name="connsiteX5" fmla="*/ 52296 w 93132"/>
                <a:gd name="connsiteY5" fmla="*/ 131253 h 152817"/>
                <a:gd name="connsiteX6" fmla="*/ 92770 w 93132"/>
                <a:gd name="connsiteY6" fmla="*/ 95669 h 152817"/>
                <a:gd name="connsiteX7" fmla="*/ 23598 w 93132"/>
                <a:gd name="connsiteY7" fmla="*/ 53780 h 152817"/>
                <a:gd name="connsiteX8" fmla="*/ 65937 w 93132"/>
                <a:gd name="connsiteY8" fmla="*/ 43098 h 152817"/>
                <a:gd name="connsiteX9" fmla="*/ 69862 w 93132"/>
                <a:gd name="connsiteY9" fmla="*/ 45543 h 152817"/>
                <a:gd name="connsiteX10" fmla="*/ 76684 w 93132"/>
                <a:gd name="connsiteY10" fmla="*/ 33896 h 152817"/>
                <a:gd name="connsiteX11" fmla="*/ 51524 w 93132"/>
                <a:gd name="connsiteY11" fmla="*/ 23537 h 152817"/>
                <a:gd name="connsiteX12" fmla="*/ 43545 w 93132"/>
                <a:gd name="connsiteY12" fmla="*/ 50 h 152817"/>
                <a:gd name="connsiteX13" fmla="*/ 37497 w 93132"/>
                <a:gd name="connsiteY13" fmla="*/ 7450 h 152817"/>
                <a:gd name="connsiteX14" fmla="*/ 38011 w 93132"/>
                <a:gd name="connsiteY14" fmla="*/ 24051 h 152817"/>
                <a:gd name="connsiteX15" fmla="*/ 10149 w 93132"/>
                <a:gd name="connsiteY15" fmla="*/ 53780 h 152817"/>
                <a:gd name="connsiteX16" fmla="*/ 79514 w 93132"/>
                <a:gd name="connsiteY16" fmla="*/ 98436 h 152817"/>
                <a:gd name="connsiteX17" fmla="*/ 11694 w 93132"/>
                <a:gd name="connsiteY17" fmla="*/ 105514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11694" y="105514"/>
                  </a:moveTo>
                  <a:cubicBezTo>
                    <a:pt x="5516" y="99144"/>
                    <a:pt x="-4200" y="108474"/>
                    <a:pt x="1977" y="114909"/>
                  </a:cubicBezTo>
                  <a:cubicBezTo>
                    <a:pt x="10793" y="123982"/>
                    <a:pt x="23469" y="130416"/>
                    <a:pt x="38848" y="131639"/>
                  </a:cubicBezTo>
                  <a:cubicBezTo>
                    <a:pt x="39298" y="144251"/>
                    <a:pt x="37882" y="153131"/>
                    <a:pt x="46376" y="152809"/>
                  </a:cubicBezTo>
                  <a:cubicBezTo>
                    <a:pt x="50108" y="152680"/>
                    <a:pt x="53004" y="149527"/>
                    <a:pt x="52811" y="145795"/>
                  </a:cubicBezTo>
                  <a:cubicBezTo>
                    <a:pt x="52618" y="141098"/>
                    <a:pt x="52489" y="136143"/>
                    <a:pt x="52296" y="131253"/>
                  </a:cubicBezTo>
                  <a:cubicBezTo>
                    <a:pt x="80415" y="127199"/>
                    <a:pt x="95730" y="106737"/>
                    <a:pt x="92770" y="95669"/>
                  </a:cubicBezTo>
                  <a:cubicBezTo>
                    <a:pt x="84534" y="65491"/>
                    <a:pt x="23598" y="86403"/>
                    <a:pt x="23598" y="53780"/>
                  </a:cubicBezTo>
                  <a:cubicBezTo>
                    <a:pt x="23598" y="38851"/>
                    <a:pt x="45089" y="29843"/>
                    <a:pt x="65937" y="43098"/>
                  </a:cubicBezTo>
                  <a:cubicBezTo>
                    <a:pt x="67289" y="43935"/>
                    <a:pt x="68576" y="44771"/>
                    <a:pt x="69862" y="45543"/>
                  </a:cubicBezTo>
                  <a:cubicBezTo>
                    <a:pt x="77584" y="50047"/>
                    <a:pt x="84405" y="38401"/>
                    <a:pt x="76684" y="33896"/>
                  </a:cubicBezTo>
                  <a:cubicBezTo>
                    <a:pt x="69477" y="29714"/>
                    <a:pt x="64522" y="24888"/>
                    <a:pt x="51524" y="23537"/>
                  </a:cubicBezTo>
                  <a:cubicBezTo>
                    <a:pt x="51717" y="10539"/>
                    <a:pt x="52425" y="-851"/>
                    <a:pt x="43545" y="50"/>
                  </a:cubicBezTo>
                  <a:cubicBezTo>
                    <a:pt x="39813" y="436"/>
                    <a:pt x="37110" y="3718"/>
                    <a:pt x="37497" y="7450"/>
                  </a:cubicBezTo>
                  <a:cubicBezTo>
                    <a:pt x="38204" y="14206"/>
                    <a:pt x="38076" y="17359"/>
                    <a:pt x="38011" y="24051"/>
                  </a:cubicBezTo>
                  <a:cubicBezTo>
                    <a:pt x="19479" y="27333"/>
                    <a:pt x="10149" y="39623"/>
                    <a:pt x="10149" y="53780"/>
                  </a:cubicBezTo>
                  <a:cubicBezTo>
                    <a:pt x="10149" y="98050"/>
                    <a:pt x="73080" y="83186"/>
                    <a:pt x="79514" y="98436"/>
                  </a:cubicBezTo>
                  <a:cubicBezTo>
                    <a:pt x="75589" y="116582"/>
                    <a:pt x="34215" y="128743"/>
                    <a:pt x="11694" y="105514"/>
                  </a:cubicBezTo>
                  <a:close/>
                </a:path>
              </a:pathLst>
            </a:custGeom>
            <a:solidFill>
              <a:srgbClr val="D9D5EB"/>
            </a:solidFill>
            <a:ln w="6433" cap="flat">
              <a:noFill/>
              <a:prstDash val="solid"/>
              <a:miter/>
            </a:ln>
          </p:spPr>
          <p:txBody>
            <a:bodyPr rtlCol="0" anchor="ctr"/>
            <a:lstStyle/>
            <a:p>
              <a:endParaRPr lang="en-AU"/>
            </a:p>
          </p:txBody>
        </p:sp>
        <p:sp>
          <p:nvSpPr>
            <p:cNvPr id="672" name="Freeform: Shape 671">
              <a:extLst>
                <a:ext uri="{FF2B5EF4-FFF2-40B4-BE49-F238E27FC236}">
                  <a16:creationId xmlns:a16="http://schemas.microsoft.com/office/drawing/2014/main" id="{DE09E125-CAF4-1D20-8FDB-41D7D5599E4A}"/>
                </a:ext>
              </a:extLst>
            </p:cNvPr>
            <p:cNvSpPr/>
            <p:nvPr/>
          </p:nvSpPr>
          <p:spPr>
            <a:xfrm>
              <a:off x="8578555" y="3495984"/>
              <a:ext cx="92938" cy="152704"/>
            </a:xfrm>
            <a:custGeom>
              <a:avLst/>
              <a:gdLst>
                <a:gd name="connsiteX0" fmla="*/ 11852 w 92938"/>
                <a:gd name="connsiteY0" fmla="*/ 104316 h 152704"/>
                <a:gd name="connsiteX1" fmla="*/ 1878 w 92938"/>
                <a:gd name="connsiteY1" fmla="*/ 113389 h 152704"/>
                <a:gd name="connsiteX2" fmla="*/ 38170 w 92938"/>
                <a:gd name="connsiteY2" fmla="*/ 131277 h 152704"/>
                <a:gd name="connsiteX3" fmla="*/ 44926 w 92938"/>
                <a:gd name="connsiteY3" fmla="*/ 152705 h 152704"/>
                <a:gd name="connsiteX4" fmla="*/ 51682 w 92938"/>
                <a:gd name="connsiteY4" fmla="*/ 145884 h 152704"/>
                <a:gd name="connsiteX5" fmla="*/ 51682 w 92938"/>
                <a:gd name="connsiteY5" fmla="*/ 131342 h 152704"/>
                <a:gd name="connsiteX6" fmla="*/ 85851 w 92938"/>
                <a:gd name="connsiteY6" fmla="*/ 86042 h 152704"/>
                <a:gd name="connsiteX7" fmla="*/ 23241 w 92938"/>
                <a:gd name="connsiteY7" fmla="*/ 55220 h 152704"/>
                <a:gd name="connsiteX8" fmla="*/ 63844 w 92938"/>
                <a:gd name="connsiteY8" fmla="*/ 40742 h 152704"/>
                <a:gd name="connsiteX9" fmla="*/ 74268 w 92938"/>
                <a:gd name="connsiteY9" fmla="*/ 37074 h 152704"/>
                <a:gd name="connsiteX10" fmla="*/ 75877 w 92938"/>
                <a:gd name="connsiteY10" fmla="*/ 32184 h 152704"/>
                <a:gd name="connsiteX11" fmla="*/ 54385 w 92938"/>
                <a:gd name="connsiteY11" fmla="*/ 23690 h 152704"/>
                <a:gd name="connsiteX12" fmla="*/ 54385 w 92938"/>
                <a:gd name="connsiteY12" fmla="*/ 6252 h 152704"/>
                <a:gd name="connsiteX13" fmla="*/ 40937 w 92938"/>
                <a:gd name="connsiteY13" fmla="*/ 7153 h 152704"/>
                <a:gd name="connsiteX14" fmla="*/ 40937 w 92938"/>
                <a:gd name="connsiteY14" fmla="*/ 23754 h 152704"/>
                <a:gd name="connsiteX15" fmla="*/ 36754 w 92938"/>
                <a:gd name="connsiteY15" fmla="*/ 85849 h 152704"/>
                <a:gd name="connsiteX16" fmla="*/ 58246 w 92938"/>
                <a:gd name="connsiteY16" fmla="*/ 88165 h 152704"/>
                <a:gd name="connsiteX17" fmla="*/ 79608 w 92938"/>
                <a:gd name="connsiteY17" fmla="*/ 101292 h 152704"/>
                <a:gd name="connsiteX18" fmla="*/ 11916 w 92938"/>
                <a:gd name="connsiteY18" fmla="*/ 104381 h 1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8" h="152704">
                  <a:moveTo>
                    <a:pt x="11852" y="104316"/>
                  </a:moveTo>
                  <a:cubicBezTo>
                    <a:pt x="5803" y="97689"/>
                    <a:pt x="-4170" y="106761"/>
                    <a:pt x="1878" y="113389"/>
                  </a:cubicBezTo>
                  <a:cubicBezTo>
                    <a:pt x="10372" y="122719"/>
                    <a:pt x="22791" y="129540"/>
                    <a:pt x="38170" y="131277"/>
                  </a:cubicBezTo>
                  <a:cubicBezTo>
                    <a:pt x="38170" y="143439"/>
                    <a:pt x="36368" y="152705"/>
                    <a:pt x="44926" y="152705"/>
                  </a:cubicBezTo>
                  <a:cubicBezTo>
                    <a:pt x="48658" y="152705"/>
                    <a:pt x="51747" y="149616"/>
                    <a:pt x="51682" y="145884"/>
                  </a:cubicBezTo>
                  <a:cubicBezTo>
                    <a:pt x="51682" y="140608"/>
                    <a:pt x="51682" y="136297"/>
                    <a:pt x="51682" y="131342"/>
                  </a:cubicBezTo>
                  <a:cubicBezTo>
                    <a:pt x="77807" y="128446"/>
                    <a:pt x="106570" y="106375"/>
                    <a:pt x="85851" y="86042"/>
                  </a:cubicBezTo>
                  <a:cubicBezTo>
                    <a:pt x="63651" y="64293"/>
                    <a:pt x="19188" y="83661"/>
                    <a:pt x="23241" y="55220"/>
                  </a:cubicBezTo>
                  <a:cubicBezTo>
                    <a:pt x="26137" y="34822"/>
                    <a:pt x="50717" y="33342"/>
                    <a:pt x="63844" y="40742"/>
                  </a:cubicBezTo>
                  <a:cubicBezTo>
                    <a:pt x="67640" y="43444"/>
                    <a:pt x="72981" y="41514"/>
                    <a:pt x="74268" y="37074"/>
                  </a:cubicBezTo>
                  <a:lnTo>
                    <a:pt x="75877" y="32184"/>
                  </a:lnTo>
                  <a:cubicBezTo>
                    <a:pt x="69121" y="28194"/>
                    <a:pt x="64423" y="25105"/>
                    <a:pt x="54385" y="23690"/>
                  </a:cubicBezTo>
                  <a:cubicBezTo>
                    <a:pt x="54706" y="17062"/>
                    <a:pt x="54835" y="13266"/>
                    <a:pt x="54385" y="6252"/>
                  </a:cubicBezTo>
                  <a:cubicBezTo>
                    <a:pt x="53806" y="-2692"/>
                    <a:pt x="40293" y="-1727"/>
                    <a:pt x="40937" y="7153"/>
                  </a:cubicBezTo>
                  <a:cubicBezTo>
                    <a:pt x="41387" y="13909"/>
                    <a:pt x="41194" y="17126"/>
                    <a:pt x="40937" y="23754"/>
                  </a:cubicBezTo>
                  <a:cubicBezTo>
                    <a:pt x="2200" y="29288"/>
                    <a:pt x="-1918" y="80315"/>
                    <a:pt x="36754" y="85849"/>
                  </a:cubicBezTo>
                  <a:cubicBezTo>
                    <a:pt x="43897" y="86878"/>
                    <a:pt x="51425" y="87200"/>
                    <a:pt x="58246" y="88165"/>
                  </a:cubicBezTo>
                  <a:cubicBezTo>
                    <a:pt x="76520" y="90803"/>
                    <a:pt x="79737" y="99748"/>
                    <a:pt x="79608" y="101292"/>
                  </a:cubicBezTo>
                  <a:cubicBezTo>
                    <a:pt x="77807" y="113711"/>
                    <a:pt x="35789" y="130570"/>
                    <a:pt x="11916" y="104381"/>
                  </a:cubicBezTo>
                  <a:close/>
                </a:path>
              </a:pathLst>
            </a:custGeom>
            <a:solidFill>
              <a:srgbClr val="D9D5EB"/>
            </a:solidFill>
            <a:ln w="6433" cap="flat">
              <a:noFill/>
              <a:prstDash val="solid"/>
              <a:miter/>
            </a:ln>
          </p:spPr>
          <p:txBody>
            <a:bodyPr rtlCol="0" anchor="ctr"/>
            <a:lstStyle/>
            <a:p>
              <a:endParaRPr lang="en-AU"/>
            </a:p>
          </p:txBody>
        </p:sp>
        <p:sp>
          <p:nvSpPr>
            <p:cNvPr id="673" name="Freeform: Shape 672">
              <a:extLst>
                <a:ext uri="{FF2B5EF4-FFF2-40B4-BE49-F238E27FC236}">
                  <a16:creationId xmlns:a16="http://schemas.microsoft.com/office/drawing/2014/main" id="{086F973E-74A5-A04E-EDCD-6A258289E59B}"/>
                </a:ext>
              </a:extLst>
            </p:cNvPr>
            <p:cNvSpPr/>
            <p:nvPr/>
          </p:nvSpPr>
          <p:spPr>
            <a:xfrm>
              <a:off x="8388597" y="3496951"/>
              <a:ext cx="91198" cy="151857"/>
            </a:xfrm>
            <a:custGeom>
              <a:avLst/>
              <a:gdLst>
                <a:gd name="connsiteX0" fmla="*/ 31292 w 91198"/>
                <a:gd name="connsiteY0" fmla="*/ 201 h 151857"/>
                <a:gd name="connsiteX1" fmla="*/ 26079 w 91198"/>
                <a:gd name="connsiteY1" fmla="*/ 8245 h 151857"/>
                <a:gd name="connsiteX2" fmla="*/ 28396 w 91198"/>
                <a:gd name="connsiteY2" fmla="*/ 24589 h 151857"/>
                <a:gd name="connsiteX3" fmla="*/ 33093 w 91198"/>
                <a:gd name="connsiteY3" fmla="*/ 86748 h 151857"/>
                <a:gd name="connsiteX4" fmla="*/ 44161 w 91198"/>
                <a:gd name="connsiteY4" fmla="*/ 86362 h 151857"/>
                <a:gd name="connsiteX5" fmla="*/ 11151 w 91198"/>
                <a:gd name="connsiteY5" fmla="*/ 108561 h 151857"/>
                <a:gd name="connsiteX6" fmla="*/ 2528 w 91198"/>
                <a:gd name="connsiteY6" fmla="*/ 118985 h 151857"/>
                <a:gd name="connsiteX7" fmla="*/ 41008 w 91198"/>
                <a:gd name="connsiteY7" fmla="*/ 131533 h 151857"/>
                <a:gd name="connsiteX8" fmla="*/ 50788 w 91198"/>
                <a:gd name="connsiteY8" fmla="*/ 151738 h 151857"/>
                <a:gd name="connsiteX9" fmla="*/ 56451 w 91198"/>
                <a:gd name="connsiteY9" fmla="*/ 144016 h 151857"/>
                <a:gd name="connsiteX10" fmla="*/ 54392 w 91198"/>
                <a:gd name="connsiteY10" fmla="*/ 129602 h 151857"/>
                <a:gd name="connsiteX11" fmla="*/ 91198 w 91198"/>
                <a:gd name="connsiteY11" fmla="*/ 95820 h 151857"/>
                <a:gd name="connsiteX12" fmla="*/ 54714 w 91198"/>
                <a:gd name="connsiteY12" fmla="*/ 72398 h 151857"/>
                <a:gd name="connsiteX13" fmla="*/ 15398 w 91198"/>
                <a:gd name="connsiteY13" fmla="*/ 58242 h 151857"/>
                <a:gd name="connsiteX14" fmla="*/ 53620 w 91198"/>
                <a:gd name="connsiteY14" fmla="*/ 38166 h 151857"/>
                <a:gd name="connsiteX15" fmla="*/ 63401 w 91198"/>
                <a:gd name="connsiteY15" fmla="*/ 32117 h 151857"/>
                <a:gd name="connsiteX16" fmla="*/ 63401 w 91198"/>
                <a:gd name="connsiteY16" fmla="*/ 27613 h 151857"/>
                <a:gd name="connsiteX17" fmla="*/ 41780 w 91198"/>
                <a:gd name="connsiteY17" fmla="*/ 22658 h 151857"/>
                <a:gd name="connsiteX18" fmla="*/ 31292 w 91198"/>
                <a:gd name="connsiteY18" fmla="*/ 201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857">
                  <a:moveTo>
                    <a:pt x="31292" y="201"/>
                  </a:moveTo>
                  <a:cubicBezTo>
                    <a:pt x="27624" y="973"/>
                    <a:pt x="25307" y="4577"/>
                    <a:pt x="26079" y="8245"/>
                  </a:cubicBezTo>
                  <a:cubicBezTo>
                    <a:pt x="27495" y="14872"/>
                    <a:pt x="27753" y="18025"/>
                    <a:pt x="28396" y="24589"/>
                  </a:cubicBezTo>
                  <a:cubicBezTo>
                    <a:pt x="-8989" y="35463"/>
                    <a:pt x="-6094" y="86748"/>
                    <a:pt x="33093" y="86748"/>
                  </a:cubicBezTo>
                  <a:cubicBezTo>
                    <a:pt x="36697" y="86748"/>
                    <a:pt x="40429" y="86555"/>
                    <a:pt x="44161" y="86362"/>
                  </a:cubicBezTo>
                  <a:cubicBezTo>
                    <a:pt x="118803" y="82308"/>
                    <a:pt x="48987" y="139833"/>
                    <a:pt x="11151" y="108561"/>
                  </a:cubicBezTo>
                  <a:cubicBezTo>
                    <a:pt x="4266" y="102899"/>
                    <a:pt x="-4356" y="113258"/>
                    <a:pt x="2528" y="118985"/>
                  </a:cubicBezTo>
                  <a:cubicBezTo>
                    <a:pt x="12502" y="127222"/>
                    <a:pt x="25951" y="132048"/>
                    <a:pt x="41008" y="131533"/>
                  </a:cubicBezTo>
                  <a:cubicBezTo>
                    <a:pt x="42809" y="143759"/>
                    <a:pt x="42424" y="153025"/>
                    <a:pt x="50788" y="151738"/>
                  </a:cubicBezTo>
                  <a:cubicBezTo>
                    <a:pt x="54457" y="151159"/>
                    <a:pt x="57031" y="147748"/>
                    <a:pt x="56451" y="144016"/>
                  </a:cubicBezTo>
                  <a:cubicBezTo>
                    <a:pt x="55743" y="139254"/>
                    <a:pt x="55100" y="134621"/>
                    <a:pt x="54392" y="129602"/>
                  </a:cubicBezTo>
                  <a:cubicBezTo>
                    <a:pt x="76141" y="123940"/>
                    <a:pt x="91198" y="107338"/>
                    <a:pt x="91198" y="95820"/>
                  </a:cubicBezTo>
                  <a:cubicBezTo>
                    <a:pt x="91198" y="86748"/>
                    <a:pt x="81289" y="72398"/>
                    <a:pt x="54714" y="72398"/>
                  </a:cubicBezTo>
                  <a:cubicBezTo>
                    <a:pt x="39657" y="72398"/>
                    <a:pt x="15398" y="77803"/>
                    <a:pt x="15398" y="58242"/>
                  </a:cubicBezTo>
                  <a:cubicBezTo>
                    <a:pt x="15398" y="37651"/>
                    <a:pt x="39592" y="32632"/>
                    <a:pt x="53620" y="38166"/>
                  </a:cubicBezTo>
                  <a:cubicBezTo>
                    <a:pt x="58124" y="40354"/>
                    <a:pt x="63401" y="37136"/>
                    <a:pt x="63401" y="32117"/>
                  </a:cubicBezTo>
                  <a:lnTo>
                    <a:pt x="63401" y="27613"/>
                  </a:lnTo>
                  <a:cubicBezTo>
                    <a:pt x="56644" y="24846"/>
                    <a:pt x="51432" y="22594"/>
                    <a:pt x="41780" y="22658"/>
                  </a:cubicBezTo>
                  <a:cubicBezTo>
                    <a:pt x="40557" y="9725"/>
                    <a:pt x="39979" y="-1665"/>
                    <a:pt x="31292" y="201"/>
                  </a:cubicBezTo>
                  <a:close/>
                </a:path>
              </a:pathLst>
            </a:custGeom>
            <a:solidFill>
              <a:srgbClr val="D9D5EB"/>
            </a:solidFill>
            <a:ln w="6433" cap="flat">
              <a:noFill/>
              <a:prstDash val="solid"/>
              <a:miter/>
            </a:ln>
          </p:spPr>
          <p:txBody>
            <a:bodyPr rtlCol="0" anchor="ctr"/>
            <a:lstStyle/>
            <a:p>
              <a:endParaRPr lang="en-AU"/>
            </a:p>
          </p:txBody>
        </p:sp>
        <p:sp>
          <p:nvSpPr>
            <p:cNvPr id="674" name="Freeform: Shape 673">
              <a:extLst>
                <a:ext uri="{FF2B5EF4-FFF2-40B4-BE49-F238E27FC236}">
                  <a16:creationId xmlns:a16="http://schemas.microsoft.com/office/drawing/2014/main" id="{F0A92377-4616-01F8-D778-E3C41EA9DAAD}"/>
                </a:ext>
              </a:extLst>
            </p:cNvPr>
            <p:cNvSpPr/>
            <p:nvPr/>
          </p:nvSpPr>
          <p:spPr>
            <a:xfrm>
              <a:off x="8481721" y="3495916"/>
              <a:ext cx="93054" cy="152772"/>
            </a:xfrm>
            <a:custGeom>
              <a:avLst/>
              <a:gdLst>
                <a:gd name="connsiteX0" fmla="*/ 11844 w 93054"/>
                <a:gd name="connsiteY0" fmla="*/ 104384 h 152772"/>
                <a:gd name="connsiteX1" fmla="*/ 1871 w 93054"/>
                <a:gd name="connsiteY1" fmla="*/ 113457 h 152772"/>
                <a:gd name="connsiteX2" fmla="*/ 38162 w 93054"/>
                <a:gd name="connsiteY2" fmla="*/ 131346 h 152772"/>
                <a:gd name="connsiteX3" fmla="*/ 44919 w 93054"/>
                <a:gd name="connsiteY3" fmla="*/ 152773 h 152772"/>
                <a:gd name="connsiteX4" fmla="*/ 51675 w 93054"/>
                <a:gd name="connsiteY4" fmla="*/ 145952 h 152772"/>
                <a:gd name="connsiteX5" fmla="*/ 51675 w 93054"/>
                <a:gd name="connsiteY5" fmla="*/ 131410 h 152772"/>
                <a:gd name="connsiteX6" fmla="*/ 92921 w 93054"/>
                <a:gd name="connsiteY6" fmla="*/ 103226 h 152772"/>
                <a:gd name="connsiteX7" fmla="*/ 60104 w 93054"/>
                <a:gd name="connsiteY7" fmla="*/ 74849 h 152772"/>
                <a:gd name="connsiteX8" fmla="*/ 38613 w 93054"/>
                <a:gd name="connsiteY8" fmla="*/ 72533 h 152772"/>
                <a:gd name="connsiteX9" fmla="*/ 63836 w 93054"/>
                <a:gd name="connsiteY9" fmla="*/ 40810 h 152772"/>
                <a:gd name="connsiteX10" fmla="*/ 74389 w 93054"/>
                <a:gd name="connsiteY10" fmla="*/ 36434 h 152772"/>
                <a:gd name="connsiteX11" fmla="*/ 74389 w 93054"/>
                <a:gd name="connsiteY11" fmla="*/ 31415 h 152772"/>
                <a:gd name="connsiteX12" fmla="*/ 54377 w 93054"/>
                <a:gd name="connsiteY12" fmla="*/ 23758 h 152772"/>
                <a:gd name="connsiteX13" fmla="*/ 47171 w 93054"/>
                <a:gd name="connsiteY13" fmla="*/ 14 h 152772"/>
                <a:gd name="connsiteX14" fmla="*/ 40865 w 93054"/>
                <a:gd name="connsiteY14" fmla="*/ 7221 h 152772"/>
                <a:gd name="connsiteX15" fmla="*/ 40865 w 93054"/>
                <a:gd name="connsiteY15" fmla="*/ 23822 h 152772"/>
                <a:gd name="connsiteX16" fmla="*/ 36682 w 93054"/>
                <a:gd name="connsiteY16" fmla="*/ 85981 h 152772"/>
                <a:gd name="connsiteX17" fmla="*/ 58174 w 93054"/>
                <a:gd name="connsiteY17" fmla="*/ 88298 h 152772"/>
                <a:gd name="connsiteX18" fmla="*/ 11844 w 93054"/>
                <a:gd name="connsiteY18" fmla="*/ 104449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4" h="152772">
                  <a:moveTo>
                    <a:pt x="11844" y="104384"/>
                  </a:moveTo>
                  <a:cubicBezTo>
                    <a:pt x="5861" y="97757"/>
                    <a:pt x="-4178" y="106829"/>
                    <a:pt x="1871" y="113457"/>
                  </a:cubicBezTo>
                  <a:cubicBezTo>
                    <a:pt x="10365" y="122787"/>
                    <a:pt x="22784" y="129608"/>
                    <a:pt x="38162" y="131346"/>
                  </a:cubicBezTo>
                  <a:cubicBezTo>
                    <a:pt x="38162" y="143636"/>
                    <a:pt x="36425" y="152773"/>
                    <a:pt x="44919" y="152773"/>
                  </a:cubicBezTo>
                  <a:cubicBezTo>
                    <a:pt x="48650" y="152773"/>
                    <a:pt x="51740" y="149684"/>
                    <a:pt x="51675" y="145952"/>
                  </a:cubicBezTo>
                  <a:cubicBezTo>
                    <a:pt x="51675" y="140676"/>
                    <a:pt x="51675" y="136365"/>
                    <a:pt x="51675" y="131410"/>
                  </a:cubicBezTo>
                  <a:cubicBezTo>
                    <a:pt x="74003" y="128900"/>
                    <a:pt x="91248" y="114615"/>
                    <a:pt x="92921" y="103226"/>
                  </a:cubicBezTo>
                  <a:cubicBezTo>
                    <a:pt x="94208" y="94282"/>
                    <a:pt x="86422" y="78646"/>
                    <a:pt x="60104" y="74849"/>
                  </a:cubicBezTo>
                  <a:cubicBezTo>
                    <a:pt x="53026" y="73820"/>
                    <a:pt x="44983" y="73433"/>
                    <a:pt x="38613" y="72533"/>
                  </a:cubicBezTo>
                  <a:cubicBezTo>
                    <a:pt x="6053" y="67835"/>
                    <a:pt x="29540" y="21441"/>
                    <a:pt x="63836" y="40810"/>
                  </a:cubicBezTo>
                  <a:cubicBezTo>
                    <a:pt x="67890" y="43641"/>
                    <a:pt x="73553" y="41389"/>
                    <a:pt x="74389" y="36434"/>
                  </a:cubicBezTo>
                  <a:lnTo>
                    <a:pt x="74389" y="31415"/>
                  </a:lnTo>
                  <a:cubicBezTo>
                    <a:pt x="67311" y="27168"/>
                    <a:pt x="62807" y="24916"/>
                    <a:pt x="54377" y="23758"/>
                  </a:cubicBezTo>
                  <a:cubicBezTo>
                    <a:pt x="55021" y="10052"/>
                    <a:pt x="55922" y="-436"/>
                    <a:pt x="47171" y="14"/>
                  </a:cubicBezTo>
                  <a:cubicBezTo>
                    <a:pt x="43439" y="271"/>
                    <a:pt x="40672" y="3489"/>
                    <a:pt x="40865" y="7221"/>
                  </a:cubicBezTo>
                  <a:cubicBezTo>
                    <a:pt x="41315" y="13913"/>
                    <a:pt x="41122" y="17195"/>
                    <a:pt x="40865" y="23822"/>
                  </a:cubicBezTo>
                  <a:cubicBezTo>
                    <a:pt x="1678" y="29420"/>
                    <a:pt x="-1604" y="80447"/>
                    <a:pt x="36682" y="85981"/>
                  </a:cubicBezTo>
                  <a:cubicBezTo>
                    <a:pt x="43824" y="87011"/>
                    <a:pt x="51353" y="87332"/>
                    <a:pt x="58174" y="88298"/>
                  </a:cubicBezTo>
                  <a:cubicBezTo>
                    <a:pt x="114156" y="96341"/>
                    <a:pt x="44275" y="140161"/>
                    <a:pt x="11844" y="104449"/>
                  </a:cubicBezTo>
                  <a:close/>
                </a:path>
              </a:pathLst>
            </a:custGeom>
            <a:solidFill>
              <a:srgbClr val="D9D5EB"/>
            </a:solidFill>
            <a:ln w="6433" cap="flat">
              <a:noFill/>
              <a:prstDash val="solid"/>
              <a:miter/>
            </a:ln>
          </p:spPr>
          <p:txBody>
            <a:bodyPr rtlCol="0" anchor="ctr"/>
            <a:lstStyle/>
            <a:p>
              <a:endParaRPr lang="en-AU"/>
            </a:p>
          </p:txBody>
        </p:sp>
        <p:sp>
          <p:nvSpPr>
            <p:cNvPr id="675" name="Freeform: Shape 674">
              <a:extLst>
                <a:ext uri="{FF2B5EF4-FFF2-40B4-BE49-F238E27FC236}">
                  <a16:creationId xmlns:a16="http://schemas.microsoft.com/office/drawing/2014/main" id="{CC31D5A2-E173-01F5-BAC4-067678DB1A6C}"/>
                </a:ext>
              </a:extLst>
            </p:cNvPr>
            <p:cNvSpPr/>
            <p:nvPr/>
          </p:nvSpPr>
          <p:spPr>
            <a:xfrm>
              <a:off x="8492085" y="3766043"/>
              <a:ext cx="63960" cy="53035"/>
            </a:xfrm>
            <a:custGeom>
              <a:avLst/>
              <a:gdLst>
                <a:gd name="connsiteX0" fmla="*/ 0 w 63960"/>
                <a:gd name="connsiteY0" fmla="*/ 50269 h 53035"/>
                <a:gd name="connsiteX1" fmla="*/ 13319 w 63960"/>
                <a:gd name="connsiteY1" fmla="*/ 53036 h 53035"/>
                <a:gd name="connsiteX2" fmla="*/ 53408 w 63960"/>
                <a:gd name="connsiteY2" fmla="*/ 40810 h 53035"/>
                <a:gd name="connsiteX3" fmla="*/ 63960 w 63960"/>
                <a:gd name="connsiteY3" fmla="*/ 36434 h 53035"/>
                <a:gd name="connsiteX4" fmla="*/ 63960 w 63960"/>
                <a:gd name="connsiteY4" fmla="*/ 31415 h 53035"/>
                <a:gd name="connsiteX5" fmla="*/ 43948 w 63960"/>
                <a:gd name="connsiteY5" fmla="*/ 23758 h 53035"/>
                <a:gd name="connsiteX6" fmla="*/ 36742 w 63960"/>
                <a:gd name="connsiteY6" fmla="*/ 14 h 53035"/>
                <a:gd name="connsiteX7" fmla="*/ 30436 w 63960"/>
                <a:gd name="connsiteY7" fmla="*/ 7221 h 53035"/>
                <a:gd name="connsiteX8" fmla="*/ 30436 w 63960"/>
                <a:gd name="connsiteY8" fmla="*/ 23822 h 53035"/>
                <a:gd name="connsiteX9" fmla="*/ 0 w 63960"/>
                <a:gd name="connsiteY9" fmla="*/ 50333 h 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0" h="53035">
                  <a:moveTo>
                    <a:pt x="0" y="50269"/>
                  </a:moveTo>
                  <a:cubicBezTo>
                    <a:pt x="4440" y="51234"/>
                    <a:pt x="8880" y="52135"/>
                    <a:pt x="13319" y="53036"/>
                  </a:cubicBezTo>
                  <a:cubicBezTo>
                    <a:pt x="16794" y="40810"/>
                    <a:pt x="33203" y="29420"/>
                    <a:pt x="53408" y="40810"/>
                  </a:cubicBezTo>
                  <a:cubicBezTo>
                    <a:pt x="57462" y="43641"/>
                    <a:pt x="63124" y="41389"/>
                    <a:pt x="63960" y="36434"/>
                  </a:cubicBezTo>
                  <a:lnTo>
                    <a:pt x="63960" y="31415"/>
                  </a:lnTo>
                  <a:cubicBezTo>
                    <a:pt x="56882" y="27168"/>
                    <a:pt x="52378" y="24916"/>
                    <a:pt x="43948" y="23758"/>
                  </a:cubicBezTo>
                  <a:cubicBezTo>
                    <a:pt x="44593" y="10052"/>
                    <a:pt x="45493" y="-436"/>
                    <a:pt x="36742" y="14"/>
                  </a:cubicBezTo>
                  <a:cubicBezTo>
                    <a:pt x="33010" y="271"/>
                    <a:pt x="30243" y="3489"/>
                    <a:pt x="30436" y="7221"/>
                  </a:cubicBezTo>
                  <a:cubicBezTo>
                    <a:pt x="30887" y="13913"/>
                    <a:pt x="30693" y="17195"/>
                    <a:pt x="30436" y="23822"/>
                  </a:cubicBezTo>
                  <a:cubicBezTo>
                    <a:pt x="12998" y="26332"/>
                    <a:pt x="2703" y="37850"/>
                    <a:pt x="0" y="50333"/>
                  </a:cubicBezTo>
                  <a:close/>
                </a:path>
              </a:pathLst>
            </a:custGeom>
            <a:solidFill>
              <a:srgbClr val="D9D5EB"/>
            </a:solidFill>
            <a:ln w="6433" cap="flat">
              <a:noFill/>
              <a:prstDash val="solid"/>
              <a:miter/>
            </a:ln>
          </p:spPr>
          <p:txBody>
            <a:bodyPr rtlCol="0" anchor="ctr"/>
            <a:lstStyle/>
            <a:p>
              <a:endParaRPr lang="en-AU"/>
            </a:p>
          </p:txBody>
        </p:sp>
        <p:sp>
          <p:nvSpPr>
            <p:cNvPr id="735" name="Freeform: Shape 734">
              <a:extLst>
                <a:ext uri="{FF2B5EF4-FFF2-40B4-BE49-F238E27FC236}">
                  <a16:creationId xmlns:a16="http://schemas.microsoft.com/office/drawing/2014/main" id="{42CB5AF0-8D4A-9A0C-0E1C-9D73B48D53D8}"/>
                </a:ext>
              </a:extLst>
            </p:cNvPr>
            <p:cNvSpPr/>
            <p:nvPr/>
          </p:nvSpPr>
          <p:spPr>
            <a:xfrm>
              <a:off x="6694304" y="4176009"/>
              <a:ext cx="42275" cy="84229"/>
            </a:xfrm>
            <a:custGeom>
              <a:avLst/>
              <a:gdLst>
                <a:gd name="connsiteX0" fmla="*/ 0 w 42275"/>
                <a:gd name="connsiteY0" fmla="*/ 49097 h 84229"/>
                <a:gd name="connsiteX1" fmla="*/ 42276 w 42275"/>
                <a:gd name="connsiteY1" fmla="*/ 84230 h 84229"/>
                <a:gd name="connsiteX2" fmla="*/ 40732 w 42275"/>
                <a:gd name="connsiteY2" fmla="*/ 70266 h 84229"/>
                <a:gd name="connsiteX3" fmla="*/ 13513 w 42275"/>
                <a:gd name="connsiteY3" fmla="*/ 49161 h 84229"/>
                <a:gd name="connsiteX4" fmla="*/ 35133 w 42275"/>
                <a:gd name="connsiteY4" fmla="*/ 32109 h 84229"/>
                <a:gd name="connsiteX5" fmla="*/ 27733 w 42275"/>
                <a:gd name="connsiteY5" fmla="*/ 0 h 84229"/>
                <a:gd name="connsiteX6" fmla="*/ 27347 w 42275"/>
                <a:gd name="connsiteY6" fmla="*/ 2895 h 84229"/>
                <a:gd name="connsiteX7" fmla="*/ 27862 w 42275"/>
                <a:gd name="connsiteY7" fmla="*/ 19497 h 84229"/>
                <a:gd name="connsiteX8" fmla="*/ 0 w 42275"/>
                <a:gd name="connsiteY8" fmla="*/ 49225 h 8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75" h="84229">
                  <a:moveTo>
                    <a:pt x="0" y="49097"/>
                  </a:moveTo>
                  <a:cubicBezTo>
                    <a:pt x="0" y="75672"/>
                    <a:pt x="22715" y="80948"/>
                    <a:pt x="42276" y="84230"/>
                  </a:cubicBezTo>
                  <a:cubicBezTo>
                    <a:pt x="41825" y="79661"/>
                    <a:pt x="41310" y="74964"/>
                    <a:pt x="40732" y="70266"/>
                  </a:cubicBezTo>
                  <a:cubicBezTo>
                    <a:pt x="26189" y="67757"/>
                    <a:pt x="13513" y="64025"/>
                    <a:pt x="13513" y="49161"/>
                  </a:cubicBezTo>
                  <a:cubicBezTo>
                    <a:pt x="13513" y="39380"/>
                    <a:pt x="22843" y="32109"/>
                    <a:pt x="35133" y="32109"/>
                  </a:cubicBezTo>
                  <a:cubicBezTo>
                    <a:pt x="33074" y="20720"/>
                    <a:pt x="30629" y="9845"/>
                    <a:pt x="27733" y="0"/>
                  </a:cubicBezTo>
                  <a:cubicBezTo>
                    <a:pt x="27412" y="901"/>
                    <a:pt x="27283" y="1866"/>
                    <a:pt x="27347" y="2895"/>
                  </a:cubicBezTo>
                  <a:cubicBezTo>
                    <a:pt x="28055" y="9652"/>
                    <a:pt x="27927" y="12805"/>
                    <a:pt x="27862" y="19497"/>
                  </a:cubicBezTo>
                  <a:cubicBezTo>
                    <a:pt x="9330" y="22779"/>
                    <a:pt x="0" y="35069"/>
                    <a:pt x="0" y="49225"/>
                  </a:cubicBezTo>
                  <a:close/>
                </a:path>
              </a:pathLst>
            </a:custGeom>
            <a:solidFill>
              <a:srgbClr val="D9D5EB"/>
            </a:solidFill>
            <a:ln w="6433" cap="flat">
              <a:noFill/>
              <a:prstDash val="solid"/>
              <a:miter/>
            </a:ln>
          </p:spPr>
          <p:txBody>
            <a:bodyPr rtlCol="0" anchor="ctr"/>
            <a:lstStyle/>
            <a:p>
              <a:endParaRPr lang="en-AU"/>
            </a:p>
          </p:txBody>
        </p:sp>
        <p:sp>
          <p:nvSpPr>
            <p:cNvPr id="736" name="Freeform: Shape 735">
              <a:extLst>
                <a:ext uri="{FF2B5EF4-FFF2-40B4-BE49-F238E27FC236}">
                  <a16:creationId xmlns:a16="http://schemas.microsoft.com/office/drawing/2014/main" id="{F6729A8C-F25D-6F61-C392-8521354BB4CE}"/>
                </a:ext>
              </a:extLst>
            </p:cNvPr>
            <p:cNvSpPr/>
            <p:nvPr/>
          </p:nvSpPr>
          <p:spPr>
            <a:xfrm>
              <a:off x="6684090" y="4274774"/>
              <a:ext cx="55642" cy="49370"/>
            </a:xfrm>
            <a:custGeom>
              <a:avLst/>
              <a:gdLst>
                <a:gd name="connsiteX0" fmla="*/ 2041 w 55642"/>
                <a:gd name="connsiteY0" fmla="*/ 11462 h 49370"/>
                <a:gd name="connsiteX1" fmla="*/ 38912 w 55642"/>
                <a:gd name="connsiteY1" fmla="*/ 28192 h 49370"/>
                <a:gd name="connsiteX2" fmla="*/ 46441 w 55642"/>
                <a:gd name="connsiteY2" fmla="*/ 49362 h 49370"/>
                <a:gd name="connsiteX3" fmla="*/ 52875 w 55642"/>
                <a:gd name="connsiteY3" fmla="*/ 42348 h 49370"/>
                <a:gd name="connsiteX4" fmla="*/ 52360 w 55642"/>
                <a:gd name="connsiteY4" fmla="*/ 27805 h 49370"/>
                <a:gd name="connsiteX5" fmla="*/ 55642 w 55642"/>
                <a:gd name="connsiteY5" fmla="*/ 27226 h 49370"/>
                <a:gd name="connsiteX6" fmla="*/ 54806 w 55642"/>
                <a:gd name="connsiteY6" fmla="*/ 13585 h 49370"/>
                <a:gd name="connsiteX7" fmla="*/ 11693 w 55642"/>
                <a:gd name="connsiteY7" fmla="*/ 2131 h 49370"/>
                <a:gd name="connsiteX8" fmla="*/ 1977 w 55642"/>
                <a:gd name="connsiteY8" fmla="*/ 11526 h 4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2" h="49370">
                  <a:moveTo>
                    <a:pt x="2041" y="11462"/>
                  </a:moveTo>
                  <a:cubicBezTo>
                    <a:pt x="10857" y="20534"/>
                    <a:pt x="23533" y="26969"/>
                    <a:pt x="38912" y="28192"/>
                  </a:cubicBezTo>
                  <a:cubicBezTo>
                    <a:pt x="39363" y="40804"/>
                    <a:pt x="37947" y="49684"/>
                    <a:pt x="46441" y="49362"/>
                  </a:cubicBezTo>
                  <a:cubicBezTo>
                    <a:pt x="50173" y="49233"/>
                    <a:pt x="53069" y="46080"/>
                    <a:pt x="52875" y="42348"/>
                  </a:cubicBezTo>
                  <a:cubicBezTo>
                    <a:pt x="52682" y="37651"/>
                    <a:pt x="52554" y="32696"/>
                    <a:pt x="52360" y="27805"/>
                  </a:cubicBezTo>
                  <a:cubicBezTo>
                    <a:pt x="53519" y="27612"/>
                    <a:pt x="54548" y="27419"/>
                    <a:pt x="55642" y="27226"/>
                  </a:cubicBezTo>
                  <a:cubicBezTo>
                    <a:pt x="55385" y="22979"/>
                    <a:pt x="55127" y="18411"/>
                    <a:pt x="54806" y="13585"/>
                  </a:cubicBezTo>
                  <a:cubicBezTo>
                    <a:pt x="40714" y="16674"/>
                    <a:pt x="23598" y="14357"/>
                    <a:pt x="11693" y="2131"/>
                  </a:cubicBezTo>
                  <a:cubicBezTo>
                    <a:pt x="5516" y="-4239"/>
                    <a:pt x="-4200" y="5091"/>
                    <a:pt x="1977" y="11526"/>
                  </a:cubicBezTo>
                  <a:close/>
                </a:path>
              </a:pathLst>
            </a:custGeom>
            <a:solidFill>
              <a:srgbClr val="D9D5EB"/>
            </a:solidFill>
            <a:ln w="6433" cap="flat">
              <a:noFill/>
              <a:prstDash val="solid"/>
              <a:miter/>
            </a:ln>
          </p:spPr>
          <p:txBody>
            <a:bodyPr rtlCol="0" anchor="ctr"/>
            <a:lstStyle/>
            <a:p>
              <a:endParaRPr lang="en-AU"/>
            </a:p>
          </p:txBody>
        </p:sp>
        <p:sp>
          <p:nvSpPr>
            <p:cNvPr id="925" name="Freeform: Shape 924">
              <a:extLst>
                <a:ext uri="{FF2B5EF4-FFF2-40B4-BE49-F238E27FC236}">
                  <a16:creationId xmlns:a16="http://schemas.microsoft.com/office/drawing/2014/main" id="{2C165191-2BD8-230B-A47D-5AD0C8E74F2E}"/>
                </a:ext>
              </a:extLst>
            </p:cNvPr>
            <p:cNvSpPr/>
            <p:nvPr/>
          </p:nvSpPr>
          <p:spPr>
            <a:xfrm>
              <a:off x="7648507" y="5738282"/>
              <a:ext cx="54953" cy="71617"/>
            </a:xfrm>
            <a:custGeom>
              <a:avLst/>
              <a:gdLst>
                <a:gd name="connsiteX0" fmla="*/ 54817 w 54953"/>
                <a:gd name="connsiteY0" fmla="*/ 22071 h 71617"/>
                <a:gd name="connsiteX1" fmla="*/ 41305 w 54953"/>
                <a:gd name="connsiteY1" fmla="*/ 0 h 71617"/>
                <a:gd name="connsiteX2" fmla="*/ 36736 w 54953"/>
                <a:gd name="connsiteY2" fmla="*/ 12290 h 71617"/>
                <a:gd name="connsiteX3" fmla="*/ 23094 w 54953"/>
                <a:gd name="connsiteY3" fmla="*/ 34361 h 71617"/>
                <a:gd name="connsiteX4" fmla="*/ 58 w 54953"/>
                <a:gd name="connsiteY4" fmla="*/ 55724 h 71617"/>
                <a:gd name="connsiteX5" fmla="*/ 6879 w 54953"/>
                <a:gd name="connsiteY5" fmla="*/ 71618 h 71617"/>
                <a:gd name="connsiteX6" fmla="*/ 13636 w 54953"/>
                <a:gd name="connsiteY6" fmla="*/ 64797 h 71617"/>
                <a:gd name="connsiteX7" fmla="*/ 13636 w 54953"/>
                <a:gd name="connsiteY7" fmla="*/ 50255 h 71617"/>
                <a:gd name="connsiteX8" fmla="*/ 54882 w 54953"/>
                <a:gd name="connsiteY8" fmla="*/ 22071 h 7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3" h="71617">
                  <a:moveTo>
                    <a:pt x="54817" y="22071"/>
                  </a:moveTo>
                  <a:cubicBezTo>
                    <a:pt x="55718" y="15829"/>
                    <a:pt x="52244" y="6435"/>
                    <a:pt x="41305" y="0"/>
                  </a:cubicBezTo>
                  <a:cubicBezTo>
                    <a:pt x="40018" y="4247"/>
                    <a:pt x="38473" y="8365"/>
                    <a:pt x="36736" y="12290"/>
                  </a:cubicBezTo>
                  <a:cubicBezTo>
                    <a:pt x="46903" y="19111"/>
                    <a:pt x="38023" y="29535"/>
                    <a:pt x="23094" y="34361"/>
                  </a:cubicBezTo>
                  <a:cubicBezTo>
                    <a:pt x="16531" y="42469"/>
                    <a:pt x="8745" y="49676"/>
                    <a:pt x="58" y="55724"/>
                  </a:cubicBezTo>
                  <a:cubicBezTo>
                    <a:pt x="-135" y="65119"/>
                    <a:pt x="-263" y="71618"/>
                    <a:pt x="6879" y="71618"/>
                  </a:cubicBezTo>
                  <a:cubicBezTo>
                    <a:pt x="10611" y="71618"/>
                    <a:pt x="13700" y="68529"/>
                    <a:pt x="13636" y="64797"/>
                  </a:cubicBezTo>
                  <a:cubicBezTo>
                    <a:pt x="13636" y="59521"/>
                    <a:pt x="13636" y="55210"/>
                    <a:pt x="13636" y="50255"/>
                  </a:cubicBezTo>
                  <a:cubicBezTo>
                    <a:pt x="35964" y="47746"/>
                    <a:pt x="53209" y="33460"/>
                    <a:pt x="54882" y="22071"/>
                  </a:cubicBezTo>
                  <a:close/>
                </a:path>
              </a:pathLst>
            </a:custGeom>
            <a:solidFill>
              <a:srgbClr val="D9D5EB"/>
            </a:solidFill>
            <a:ln w="6433" cap="flat">
              <a:noFill/>
              <a:prstDash val="solid"/>
              <a:miter/>
            </a:ln>
          </p:spPr>
          <p:txBody>
            <a:bodyPr rtlCol="0" anchor="ctr"/>
            <a:lstStyle/>
            <a:p>
              <a:endParaRPr lang="en-AU"/>
            </a:p>
          </p:txBody>
        </p:sp>
        <p:sp>
          <p:nvSpPr>
            <p:cNvPr id="944" name="Freeform: Shape 943">
              <a:extLst>
                <a:ext uri="{FF2B5EF4-FFF2-40B4-BE49-F238E27FC236}">
                  <a16:creationId xmlns:a16="http://schemas.microsoft.com/office/drawing/2014/main" id="{1771EA63-38D1-CBA5-C919-BD8A801230AF}"/>
                </a:ext>
              </a:extLst>
            </p:cNvPr>
            <p:cNvSpPr/>
            <p:nvPr/>
          </p:nvSpPr>
          <p:spPr>
            <a:xfrm>
              <a:off x="6880845" y="4785308"/>
              <a:ext cx="90342" cy="78181"/>
            </a:xfrm>
            <a:custGeom>
              <a:avLst/>
              <a:gdLst>
                <a:gd name="connsiteX0" fmla="*/ 35005 w 90342"/>
                <a:gd name="connsiteY0" fmla="*/ 12869 h 78181"/>
                <a:gd name="connsiteX1" fmla="*/ 56625 w 90342"/>
                <a:gd name="connsiteY1" fmla="*/ 13963 h 78181"/>
                <a:gd name="connsiteX2" fmla="*/ 11325 w 90342"/>
                <a:gd name="connsiteY2" fmla="*/ 32752 h 78181"/>
                <a:gd name="connsiteX3" fmla="*/ 9910 w 90342"/>
                <a:gd name="connsiteY3" fmla="*/ 31851 h 78181"/>
                <a:gd name="connsiteX4" fmla="*/ 0 w 90342"/>
                <a:gd name="connsiteY4" fmla="*/ 38801 h 78181"/>
                <a:gd name="connsiteX5" fmla="*/ 39187 w 90342"/>
                <a:gd name="connsiteY5" fmla="*/ 58234 h 78181"/>
                <a:gd name="connsiteX6" fmla="*/ 43112 w 90342"/>
                <a:gd name="connsiteY6" fmla="*/ 78181 h 78181"/>
                <a:gd name="connsiteX7" fmla="*/ 53344 w 90342"/>
                <a:gd name="connsiteY7" fmla="*/ 68594 h 78181"/>
                <a:gd name="connsiteX8" fmla="*/ 52700 w 90342"/>
                <a:gd name="connsiteY8" fmla="*/ 57526 h 78181"/>
                <a:gd name="connsiteX9" fmla="*/ 69945 w 90342"/>
                <a:gd name="connsiteY9" fmla="*/ 51799 h 78181"/>
                <a:gd name="connsiteX10" fmla="*/ 90343 w 90342"/>
                <a:gd name="connsiteY10" fmla="*/ 18146 h 78181"/>
                <a:gd name="connsiteX11" fmla="*/ 57848 w 90342"/>
                <a:gd name="connsiteY11" fmla="*/ 515 h 78181"/>
                <a:gd name="connsiteX12" fmla="*/ 48518 w 90342"/>
                <a:gd name="connsiteY12" fmla="*/ 0 h 78181"/>
                <a:gd name="connsiteX13" fmla="*/ 34297 w 90342"/>
                <a:gd name="connsiteY13" fmla="*/ 12741 h 78181"/>
                <a:gd name="connsiteX14" fmla="*/ 35069 w 90342"/>
                <a:gd name="connsiteY14" fmla="*/ 12869 h 7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342" h="78181">
                  <a:moveTo>
                    <a:pt x="35005" y="12869"/>
                  </a:moveTo>
                  <a:cubicBezTo>
                    <a:pt x="42083" y="13448"/>
                    <a:pt x="49933" y="13384"/>
                    <a:pt x="56625" y="13963"/>
                  </a:cubicBezTo>
                  <a:cubicBezTo>
                    <a:pt x="112993" y="18789"/>
                    <a:pt x="45751" y="66534"/>
                    <a:pt x="11325" y="32752"/>
                  </a:cubicBezTo>
                  <a:cubicBezTo>
                    <a:pt x="10875" y="32366"/>
                    <a:pt x="10424" y="32109"/>
                    <a:pt x="9910" y="31851"/>
                  </a:cubicBezTo>
                  <a:cubicBezTo>
                    <a:pt x="6628" y="34232"/>
                    <a:pt x="3346" y="36549"/>
                    <a:pt x="0" y="38801"/>
                  </a:cubicBezTo>
                  <a:cubicBezTo>
                    <a:pt x="2252" y="47681"/>
                    <a:pt x="23551" y="57397"/>
                    <a:pt x="39187" y="58234"/>
                  </a:cubicBezTo>
                  <a:cubicBezTo>
                    <a:pt x="39766" y="68272"/>
                    <a:pt x="39187" y="75607"/>
                    <a:pt x="43112" y="78181"/>
                  </a:cubicBezTo>
                  <a:cubicBezTo>
                    <a:pt x="46587" y="74899"/>
                    <a:pt x="49997" y="71746"/>
                    <a:pt x="53344" y="68594"/>
                  </a:cubicBezTo>
                  <a:cubicBezTo>
                    <a:pt x="53150" y="64990"/>
                    <a:pt x="52958" y="61387"/>
                    <a:pt x="52700" y="57526"/>
                  </a:cubicBezTo>
                  <a:cubicBezTo>
                    <a:pt x="59006" y="56432"/>
                    <a:pt x="64797" y="54373"/>
                    <a:pt x="69945" y="51799"/>
                  </a:cubicBezTo>
                  <a:cubicBezTo>
                    <a:pt x="79018" y="41632"/>
                    <a:pt x="86289" y="30886"/>
                    <a:pt x="90343" y="18146"/>
                  </a:cubicBezTo>
                  <a:cubicBezTo>
                    <a:pt x="86546" y="10295"/>
                    <a:pt x="76766" y="2123"/>
                    <a:pt x="57848" y="515"/>
                  </a:cubicBezTo>
                  <a:cubicBezTo>
                    <a:pt x="54823" y="257"/>
                    <a:pt x="51671" y="129"/>
                    <a:pt x="48518" y="0"/>
                  </a:cubicBezTo>
                  <a:cubicBezTo>
                    <a:pt x="43884" y="4376"/>
                    <a:pt x="39123" y="8622"/>
                    <a:pt x="34297" y="12741"/>
                  </a:cubicBezTo>
                  <a:cubicBezTo>
                    <a:pt x="34554" y="12741"/>
                    <a:pt x="34812" y="12869"/>
                    <a:pt x="35069" y="12869"/>
                  </a:cubicBezTo>
                  <a:close/>
                </a:path>
              </a:pathLst>
            </a:custGeom>
            <a:solidFill>
              <a:srgbClr val="D9D5EB"/>
            </a:solidFill>
            <a:ln w="6433" cap="flat">
              <a:noFill/>
              <a:prstDash val="solid"/>
              <a:miter/>
            </a:ln>
          </p:spPr>
          <p:txBody>
            <a:bodyPr rtlCol="0" anchor="ctr"/>
            <a:lstStyle/>
            <a:p>
              <a:endParaRPr lang="en-AU"/>
            </a:p>
          </p:txBody>
        </p:sp>
        <p:sp>
          <p:nvSpPr>
            <p:cNvPr id="945" name="Freeform: Shape 944">
              <a:extLst>
                <a:ext uri="{FF2B5EF4-FFF2-40B4-BE49-F238E27FC236}">
                  <a16:creationId xmlns:a16="http://schemas.microsoft.com/office/drawing/2014/main" id="{2AEE398D-B9E1-780A-25EE-B10367A5D27E}"/>
                </a:ext>
              </a:extLst>
            </p:cNvPr>
            <p:cNvSpPr/>
            <p:nvPr/>
          </p:nvSpPr>
          <p:spPr>
            <a:xfrm>
              <a:off x="6880584" y="5086305"/>
              <a:ext cx="90153" cy="48340"/>
            </a:xfrm>
            <a:custGeom>
              <a:avLst/>
              <a:gdLst>
                <a:gd name="connsiteX0" fmla="*/ 11521 w 90153"/>
                <a:gd name="connsiteY0" fmla="*/ 1947 h 48340"/>
                <a:gd name="connsiteX1" fmla="*/ 1998 w 90153"/>
                <a:gd name="connsiteY1" fmla="*/ 2011 h 48340"/>
                <a:gd name="connsiteX2" fmla="*/ 39384 w 90153"/>
                <a:gd name="connsiteY2" fmla="*/ 27364 h 48340"/>
                <a:gd name="connsiteX3" fmla="*/ 46977 w 90153"/>
                <a:gd name="connsiteY3" fmla="*/ 48341 h 48340"/>
                <a:gd name="connsiteX4" fmla="*/ 53733 w 90153"/>
                <a:gd name="connsiteY4" fmla="*/ 41134 h 48340"/>
                <a:gd name="connsiteX5" fmla="*/ 52896 w 90153"/>
                <a:gd name="connsiteY5" fmla="*/ 26656 h 48340"/>
                <a:gd name="connsiteX6" fmla="*/ 90153 w 90153"/>
                <a:gd name="connsiteY6" fmla="*/ 2912 h 48340"/>
                <a:gd name="connsiteX7" fmla="*/ 75482 w 90153"/>
                <a:gd name="connsiteY7" fmla="*/ 1239 h 48340"/>
                <a:gd name="connsiteX8" fmla="*/ 11586 w 90153"/>
                <a:gd name="connsiteY8" fmla="*/ 1947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53" h="48340">
                  <a:moveTo>
                    <a:pt x="11521" y="1947"/>
                  </a:moveTo>
                  <a:cubicBezTo>
                    <a:pt x="8883" y="-691"/>
                    <a:pt x="4572" y="-627"/>
                    <a:pt x="1998" y="2011"/>
                  </a:cubicBezTo>
                  <a:cubicBezTo>
                    <a:pt x="-7718" y="11921"/>
                    <a:pt x="20144" y="26334"/>
                    <a:pt x="39384" y="27364"/>
                  </a:cubicBezTo>
                  <a:cubicBezTo>
                    <a:pt x="40156" y="39911"/>
                    <a:pt x="38933" y="48341"/>
                    <a:pt x="46977" y="48341"/>
                  </a:cubicBezTo>
                  <a:cubicBezTo>
                    <a:pt x="50902" y="48341"/>
                    <a:pt x="53991" y="44995"/>
                    <a:pt x="53733" y="41134"/>
                  </a:cubicBezTo>
                  <a:cubicBezTo>
                    <a:pt x="53411" y="36308"/>
                    <a:pt x="53154" y="31675"/>
                    <a:pt x="52896" y="26656"/>
                  </a:cubicBezTo>
                  <a:cubicBezTo>
                    <a:pt x="70914" y="23632"/>
                    <a:pt x="84941" y="12950"/>
                    <a:pt x="90153" y="2912"/>
                  </a:cubicBezTo>
                  <a:cubicBezTo>
                    <a:pt x="85392" y="2333"/>
                    <a:pt x="80501" y="1818"/>
                    <a:pt x="75482" y="1239"/>
                  </a:cubicBezTo>
                  <a:cubicBezTo>
                    <a:pt x="65316" y="12950"/>
                    <a:pt x="32434" y="22409"/>
                    <a:pt x="11586" y="1947"/>
                  </a:cubicBezTo>
                  <a:close/>
                </a:path>
              </a:pathLst>
            </a:custGeom>
            <a:solidFill>
              <a:srgbClr val="D9D5EB"/>
            </a:solidFill>
            <a:ln w="6433" cap="flat">
              <a:noFill/>
              <a:prstDash val="solid"/>
              <a:miter/>
            </a:ln>
          </p:spPr>
          <p:txBody>
            <a:bodyPr rtlCol="0" anchor="ctr"/>
            <a:lstStyle/>
            <a:p>
              <a:endParaRPr lang="en-AU"/>
            </a:p>
          </p:txBody>
        </p:sp>
        <p:sp>
          <p:nvSpPr>
            <p:cNvPr id="946" name="Freeform: Shape 945">
              <a:extLst>
                <a:ext uri="{FF2B5EF4-FFF2-40B4-BE49-F238E27FC236}">
                  <a16:creationId xmlns:a16="http://schemas.microsoft.com/office/drawing/2014/main" id="{FE9727CA-B747-854F-6503-AC5D8F538E4D}"/>
                </a:ext>
              </a:extLst>
            </p:cNvPr>
            <p:cNvSpPr/>
            <p:nvPr/>
          </p:nvSpPr>
          <p:spPr>
            <a:xfrm>
              <a:off x="6938564" y="5117846"/>
              <a:ext cx="39637" cy="55471"/>
            </a:xfrm>
            <a:custGeom>
              <a:avLst/>
              <a:gdLst>
                <a:gd name="connsiteX0" fmla="*/ 64 w 39637"/>
                <a:gd name="connsiteY0" fmla="*/ 55472 h 55471"/>
                <a:gd name="connsiteX1" fmla="*/ 39637 w 39637"/>
                <a:gd name="connsiteY1" fmla="*/ 21690 h 55471"/>
                <a:gd name="connsiteX2" fmla="*/ 29213 w 39637"/>
                <a:gd name="connsiteY2" fmla="*/ 198 h 55471"/>
                <a:gd name="connsiteX3" fmla="*/ 24001 w 39637"/>
                <a:gd name="connsiteY3" fmla="*/ 8242 h 55471"/>
                <a:gd name="connsiteX4" fmla="*/ 26318 w 39637"/>
                <a:gd name="connsiteY4" fmla="*/ 24586 h 55471"/>
                <a:gd name="connsiteX5" fmla="*/ 0 w 39637"/>
                <a:gd name="connsiteY5" fmla="*/ 55472 h 5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7" h="55471">
                  <a:moveTo>
                    <a:pt x="64" y="55472"/>
                  </a:moveTo>
                  <a:cubicBezTo>
                    <a:pt x="14220" y="42345"/>
                    <a:pt x="27798" y="31020"/>
                    <a:pt x="39637" y="21690"/>
                  </a:cubicBezTo>
                  <a:cubicBezTo>
                    <a:pt x="38479" y="9142"/>
                    <a:pt x="37707" y="-1603"/>
                    <a:pt x="29213" y="198"/>
                  </a:cubicBezTo>
                  <a:cubicBezTo>
                    <a:pt x="25545" y="970"/>
                    <a:pt x="23229" y="4574"/>
                    <a:pt x="24001" y="8242"/>
                  </a:cubicBezTo>
                  <a:cubicBezTo>
                    <a:pt x="25417" y="14869"/>
                    <a:pt x="25674" y="18022"/>
                    <a:pt x="26318" y="24586"/>
                  </a:cubicBezTo>
                  <a:cubicBezTo>
                    <a:pt x="9523" y="29476"/>
                    <a:pt x="901" y="42538"/>
                    <a:pt x="0" y="55472"/>
                  </a:cubicBezTo>
                  <a:close/>
                </a:path>
              </a:pathLst>
            </a:custGeom>
            <a:solidFill>
              <a:srgbClr val="D9D5EB"/>
            </a:solidFill>
            <a:ln w="6433" cap="flat">
              <a:noFill/>
              <a:prstDash val="solid"/>
              <a:miter/>
            </a:ln>
          </p:spPr>
          <p:txBody>
            <a:bodyPr rtlCol="0" anchor="ctr"/>
            <a:lstStyle/>
            <a:p>
              <a:endParaRPr lang="en-AU"/>
            </a:p>
          </p:txBody>
        </p:sp>
        <p:sp>
          <p:nvSpPr>
            <p:cNvPr id="960" name="Freeform: Shape 959">
              <a:extLst>
                <a:ext uri="{FF2B5EF4-FFF2-40B4-BE49-F238E27FC236}">
                  <a16:creationId xmlns:a16="http://schemas.microsoft.com/office/drawing/2014/main" id="{D6E03E4D-D3D2-F48B-3C22-ED1BAA151A69}"/>
                </a:ext>
              </a:extLst>
            </p:cNvPr>
            <p:cNvSpPr/>
            <p:nvPr/>
          </p:nvSpPr>
          <p:spPr>
            <a:xfrm>
              <a:off x="6779701" y="4981949"/>
              <a:ext cx="92374" cy="152782"/>
            </a:xfrm>
            <a:custGeom>
              <a:avLst/>
              <a:gdLst>
                <a:gd name="connsiteX0" fmla="*/ 40786 w 92374"/>
                <a:gd name="connsiteY0" fmla="*/ 67 h 152782"/>
                <a:gd name="connsiteX1" fmla="*/ 34931 w 92374"/>
                <a:gd name="connsiteY1" fmla="*/ 7595 h 152782"/>
                <a:gd name="connsiteX2" fmla="*/ 35832 w 92374"/>
                <a:gd name="connsiteY2" fmla="*/ 24197 h 152782"/>
                <a:gd name="connsiteX3" fmla="*/ 35253 w 92374"/>
                <a:gd name="connsiteY3" fmla="*/ 86420 h 152782"/>
                <a:gd name="connsiteX4" fmla="*/ 56873 w 92374"/>
                <a:gd name="connsiteY4" fmla="*/ 87514 h 152782"/>
                <a:gd name="connsiteX5" fmla="*/ 11573 w 92374"/>
                <a:gd name="connsiteY5" fmla="*/ 106303 h 152782"/>
                <a:gd name="connsiteX6" fmla="*/ 2114 w 92374"/>
                <a:gd name="connsiteY6" fmla="*/ 115955 h 152782"/>
                <a:gd name="connsiteX7" fmla="*/ 39371 w 92374"/>
                <a:gd name="connsiteY7" fmla="*/ 131784 h 152782"/>
                <a:gd name="connsiteX8" fmla="*/ 47414 w 92374"/>
                <a:gd name="connsiteY8" fmla="*/ 152762 h 152782"/>
                <a:gd name="connsiteX9" fmla="*/ 52819 w 92374"/>
                <a:gd name="connsiteY9" fmla="*/ 131077 h 152782"/>
                <a:gd name="connsiteX10" fmla="*/ 92328 w 92374"/>
                <a:gd name="connsiteY10" fmla="*/ 100512 h 152782"/>
                <a:gd name="connsiteX11" fmla="*/ 57967 w 92374"/>
                <a:gd name="connsiteY11" fmla="*/ 74065 h 152782"/>
                <a:gd name="connsiteX12" fmla="*/ 22641 w 92374"/>
                <a:gd name="connsiteY12" fmla="*/ 66151 h 152782"/>
                <a:gd name="connsiteX13" fmla="*/ 59704 w 92374"/>
                <a:gd name="connsiteY13" fmla="*/ 39833 h 152782"/>
                <a:gd name="connsiteX14" fmla="*/ 70000 w 92374"/>
                <a:gd name="connsiteY14" fmla="*/ 35264 h 152782"/>
                <a:gd name="connsiteX15" fmla="*/ 70000 w 92374"/>
                <a:gd name="connsiteY15" fmla="*/ 29988 h 152782"/>
                <a:gd name="connsiteX16" fmla="*/ 49345 w 92374"/>
                <a:gd name="connsiteY16" fmla="*/ 23360 h 152782"/>
                <a:gd name="connsiteX17" fmla="*/ 40786 w 92374"/>
                <a:gd name="connsiteY17" fmla="*/ 67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40786" y="67"/>
                  </a:moveTo>
                  <a:cubicBezTo>
                    <a:pt x="37054" y="517"/>
                    <a:pt x="34480" y="3928"/>
                    <a:pt x="34931" y="7595"/>
                  </a:cubicBezTo>
                  <a:cubicBezTo>
                    <a:pt x="35767" y="14352"/>
                    <a:pt x="35767" y="17505"/>
                    <a:pt x="35832" y="24197"/>
                  </a:cubicBezTo>
                  <a:cubicBezTo>
                    <a:pt x="-2712" y="31983"/>
                    <a:pt x="-3484" y="83138"/>
                    <a:pt x="35253" y="86420"/>
                  </a:cubicBezTo>
                  <a:cubicBezTo>
                    <a:pt x="42267" y="86999"/>
                    <a:pt x="50181" y="86935"/>
                    <a:pt x="56873" y="87514"/>
                  </a:cubicBezTo>
                  <a:cubicBezTo>
                    <a:pt x="113305" y="92340"/>
                    <a:pt x="45998" y="140085"/>
                    <a:pt x="11573" y="106303"/>
                  </a:cubicBezTo>
                  <a:cubicBezTo>
                    <a:pt x="5203" y="100062"/>
                    <a:pt x="-4256" y="109714"/>
                    <a:pt x="2114" y="115955"/>
                  </a:cubicBezTo>
                  <a:cubicBezTo>
                    <a:pt x="11380" y="125028"/>
                    <a:pt x="24378" y="130948"/>
                    <a:pt x="39371" y="131784"/>
                  </a:cubicBezTo>
                  <a:cubicBezTo>
                    <a:pt x="40143" y="144139"/>
                    <a:pt x="38920" y="153276"/>
                    <a:pt x="47414" y="152762"/>
                  </a:cubicBezTo>
                  <a:cubicBezTo>
                    <a:pt x="55586" y="152182"/>
                    <a:pt x="53656" y="144075"/>
                    <a:pt x="52819" y="131077"/>
                  </a:cubicBezTo>
                  <a:cubicBezTo>
                    <a:pt x="75019" y="127345"/>
                    <a:pt x="91363" y="112030"/>
                    <a:pt x="92328" y="100512"/>
                  </a:cubicBezTo>
                  <a:cubicBezTo>
                    <a:pt x="93100" y="91504"/>
                    <a:pt x="84414" y="76318"/>
                    <a:pt x="57967" y="74065"/>
                  </a:cubicBezTo>
                  <a:cubicBezTo>
                    <a:pt x="41172" y="72650"/>
                    <a:pt x="28818" y="75288"/>
                    <a:pt x="22641" y="66151"/>
                  </a:cubicBezTo>
                  <a:cubicBezTo>
                    <a:pt x="11509" y="49742"/>
                    <a:pt x="34995" y="27800"/>
                    <a:pt x="59704" y="39833"/>
                  </a:cubicBezTo>
                  <a:cubicBezTo>
                    <a:pt x="63758" y="42407"/>
                    <a:pt x="69163" y="40026"/>
                    <a:pt x="70000" y="35264"/>
                  </a:cubicBezTo>
                  <a:lnTo>
                    <a:pt x="70000" y="29988"/>
                  </a:lnTo>
                  <a:cubicBezTo>
                    <a:pt x="63372" y="26513"/>
                    <a:pt x="58546" y="24133"/>
                    <a:pt x="49345" y="23360"/>
                  </a:cubicBezTo>
                  <a:cubicBezTo>
                    <a:pt x="49216" y="10041"/>
                    <a:pt x="49538" y="-963"/>
                    <a:pt x="40786" y="67"/>
                  </a:cubicBezTo>
                  <a:close/>
                </a:path>
              </a:pathLst>
            </a:custGeom>
            <a:solidFill>
              <a:srgbClr val="D9D5EB"/>
            </a:solidFill>
            <a:ln w="6433" cap="flat">
              <a:noFill/>
              <a:prstDash val="solid"/>
              <a:miter/>
            </a:ln>
          </p:spPr>
          <p:txBody>
            <a:bodyPr rtlCol="0" anchor="ctr"/>
            <a:lstStyle/>
            <a:p>
              <a:endParaRPr lang="en-AU"/>
            </a:p>
          </p:txBody>
        </p:sp>
        <p:sp>
          <p:nvSpPr>
            <p:cNvPr id="961" name="Freeform: Shape 960">
              <a:extLst>
                <a:ext uri="{FF2B5EF4-FFF2-40B4-BE49-F238E27FC236}">
                  <a16:creationId xmlns:a16="http://schemas.microsoft.com/office/drawing/2014/main" id="{B8F28E51-F684-998D-5EFC-30310ED2DA7F}"/>
                </a:ext>
              </a:extLst>
            </p:cNvPr>
            <p:cNvSpPr/>
            <p:nvPr/>
          </p:nvSpPr>
          <p:spPr>
            <a:xfrm>
              <a:off x="6684219" y="4981773"/>
              <a:ext cx="93132" cy="152817"/>
            </a:xfrm>
            <a:custGeom>
              <a:avLst/>
              <a:gdLst>
                <a:gd name="connsiteX0" fmla="*/ 65938 w 93132"/>
                <a:gd name="connsiteY0" fmla="*/ 43098 h 152817"/>
                <a:gd name="connsiteX1" fmla="*/ 69863 w 93132"/>
                <a:gd name="connsiteY1" fmla="*/ 45543 h 152817"/>
                <a:gd name="connsiteX2" fmla="*/ 76684 w 93132"/>
                <a:gd name="connsiteY2" fmla="*/ 33896 h 152817"/>
                <a:gd name="connsiteX3" fmla="*/ 51524 w 93132"/>
                <a:gd name="connsiteY3" fmla="*/ 23537 h 152817"/>
                <a:gd name="connsiteX4" fmla="*/ 43545 w 93132"/>
                <a:gd name="connsiteY4" fmla="*/ 50 h 152817"/>
                <a:gd name="connsiteX5" fmla="*/ 37497 w 93132"/>
                <a:gd name="connsiteY5" fmla="*/ 7450 h 152817"/>
                <a:gd name="connsiteX6" fmla="*/ 38011 w 93132"/>
                <a:gd name="connsiteY6" fmla="*/ 24051 h 152817"/>
                <a:gd name="connsiteX7" fmla="*/ 10149 w 93132"/>
                <a:gd name="connsiteY7" fmla="*/ 53780 h 152817"/>
                <a:gd name="connsiteX8" fmla="*/ 79515 w 93132"/>
                <a:gd name="connsiteY8" fmla="*/ 98436 h 152817"/>
                <a:gd name="connsiteX9" fmla="*/ 11693 w 93132"/>
                <a:gd name="connsiteY9" fmla="*/ 105514 h 152817"/>
                <a:gd name="connsiteX10" fmla="*/ 1977 w 93132"/>
                <a:gd name="connsiteY10" fmla="*/ 114909 h 152817"/>
                <a:gd name="connsiteX11" fmla="*/ 38848 w 93132"/>
                <a:gd name="connsiteY11" fmla="*/ 131639 h 152817"/>
                <a:gd name="connsiteX12" fmla="*/ 46376 w 93132"/>
                <a:gd name="connsiteY12" fmla="*/ 152809 h 152817"/>
                <a:gd name="connsiteX13" fmla="*/ 52811 w 93132"/>
                <a:gd name="connsiteY13" fmla="*/ 145795 h 152817"/>
                <a:gd name="connsiteX14" fmla="*/ 52296 w 93132"/>
                <a:gd name="connsiteY14" fmla="*/ 131253 h 152817"/>
                <a:gd name="connsiteX15" fmla="*/ 92770 w 93132"/>
                <a:gd name="connsiteY15" fmla="*/ 95669 h 152817"/>
                <a:gd name="connsiteX16" fmla="*/ 23598 w 93132"/>
                <a:gd name="connsiteY16" fmla="*/ 53780 h 152817"/>
                <a:gd name="connsiteX17" fmla="*/ 65938 w 93132"/>
                <a:gd name="connsiteY17" fmla="*/ 43098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65938" y="43098"/>
                  </a:moveTo>
                  <a:cubicBezTo>
                    <a:pt x="67289" y="43935"/>
                    <a:pt x="68576" y="44771"/>
                    <a:pt x="69863" y="45543"/>
                  </a:cubicBezTo>
                  <a:cubicBezTo>
                    <a:pt x="77584" y="50048"/>
                    <a:pt x="84405" y="38401"/>
                    <a:pt x="76684" y="33896"/>
                  </a:cubicBezTo>
                  <a:cubicBezTo>
                    <a:pt x="69477" y="29714"/>
                    <a:pt x="64522" y="24952"/>
                    <a:pt x="51524" y="23537"/>
                  </a:cubicBezTo>
                  <a:cubicBezTo>
                    <a:pt x="51717" y="10539"/>
                    <a:pt x="52425" y="-851"/>
                    <a:pt x="43545" y="50"/>
                  </a:cubicBezTo>
                  <a:cubicBezTo>
                    <a:pt x="39813" y="436"/>
                    <a:pt x="37110" y="3718"/>
                    <a:pt x="37497" y="7450"/>
                  </a:cubicBezTo>
                  <a:cubicBezTo>
                    <a:pt x="38204" y="14206"/>
                    <a:pt x="38076" y="17359"/>
                    <a:pt x="38011" y="24051"/>
                  </a:cubicBezTo>
                  <a:cubicBezTo>
                    <a:pt x="19480" y="27333"/>
                    <a:pt x="10149" y="39623"/>
                    <a:pt x="10149" y="53780"/>
                  </a:cubicBezTo>
                  <a:cubicBezTo>
                    <a:pt x="10149" y="98050"/>
                    <a:pt x="73080" y="83186"/>
                    <a:pt x="79515" y="98436"/>
                  </a:cubicBezTo>
                  <a:cubicBezTo>
                    <a:pt x="75590" y="116582"/>
                    <a:pt x="34215" y="128743"/>
                    <a:pt x="11693" y="105514"/>
                  </a:cubicBezTo>
                  <a:cubicBezTo>
                    <a:pt x="5516" y="99144"/>
                    <a:pt x="-4200" y="108474"/>
                    <a:pt x="1977" y="114909"/>
                  </a:cubicBezTo>
                  <a:cubicBezTo>
                    <a:pt x="10792" y="123982"/>
                    <a:pt x="23469" y="130416"/>
                    <a:pt x="38848" y="131639"/>
                  </a:cubicBezTo>
                  <a:cubicBezTo>
                    <a:pt x="39298" y="144251"/>
                    <a:pt x="37883" y="153131"/>
                    <a:pt x="46376" y="152809"/>
                  </a:cubicBezTo>
                  <a:cubicBezTo>
                    <a:pt x="50109" y="152680"/>
                    <a:pt x="53004" y="149527"/>
                    <a:pt x="52811" y="145795"/>
                  </a:cubicBezTo>
                  <a:cubicBezTo>
                    <a:pt x="52618" y="141098"/>
                    <a:pt x="52489" y="136143"/>
                    <a:pt x="52296" y="131253"/>
                  </a:cubicBezTo>
                  <a:cubicBezTo>
                    <a:pt x="80416" y="127199"/>
                    <a:pt x="95730" y="106737"/>
                    <a:pt x="92770" y="95669"/>
                  </a:cubicBezTo>
                  <a:cubicBezTo>
                    <a:pt x="84534" y="65491"/>
                    <a:pt x="23598" y="86403"/>
                    <a:pt x="23598" y="53780"/>
                  </a:cubicBezTo>
                  <a:cubicBezTo>
                    <a:pt x="23598" y="38851"/>
                    <a:pt x="45089" y="29843"/>
                    <a:pt x="65938" y="43098"/>
                  </a:cubicBezTo>
                  <a:close/>
                </a:path>
              </a:pathLst>
            </a:custGeom>
            <a:solidFill>
              <a:srgbClr val="D9D5EB"/>
            </a:solidFill>
            <a:ln w="6433" cap="flat">
              <a:noFill/>
              <a:prstDash val="solid"/>
              <a:miter/>
            </a:ln>
          </p:spPr>
          <p:txBody>
            <a:bodyPr rtlCol="0" anchor="ctr"/>
            <a:lstStyle/>
            <a:p>
              <a:endParaRPr lang="en-AU"/>
            </a:p>
          </p:txBody>
        </p:sp>
        <p:sp>
          <p:nvSpPr>
            <p:cNvPr id="962" name="Freeform: Shape 961">
              <a:extLst>
                <a:ext uri="{FF2B5EF4-FFF2-40B4-BE49-F238E27FC236}">
                  <a16:creationId xmlns:a16="http://schemas.microsoft.com/office/drawing/2014/main" id="{20F339EC-0C81-8812-18C2-71A619373220}"/>
                </a:ext>
              </a:extLst>
            </p:cNvPr>
            <p:cNvSpPr/>
            <p:nvPr/>
          </p:nvSpPr>
          <p:spPr>
            <a:xfrm>
              <a:off x="6845800" y="4846684"/>
              <a:ext cx="63614" cy="85269"/>
            </a:xfrm>
            <a:custGeom>
              <a:avLst/>
              <a:gdLst>
                <a:gd name="connsiteX0" fmla="*/ 44568 w 63614"/>
                <a:gd name="connsiteY0" fmla="*/ 6252 h 85269"/>
                <a:gd name="connsiteX1" fmla="*/ 31119 w 63614"/>
                <a:gd name="connsiteY1" fmla="*/ 7153 h 85269"/>
                <a:gd name="connsiteX2" fmla="*/ 31119 w 63614"/>
                <a:gd name="connsiteY2" fmla="*/ 23754 h 85269"/>
                <a:gd name="connsiteX3" fmla="*/ 24556 w 63614"/>
                <a:gd name="connsiteY3" fmla="*/ 85269 h 85269"/>
                <a:gd name="connsiteX4" fmla="*/ 30991 w 63614"/>
                <a:gd name="connsiteY4" fmla="*/ 72593 h 85269"/>
                <a:gd name="connsiteX5" fmla="*/ 13489 w 63614"/>
                <a:gd name="connsiteY5" fmla="*/ 55155 h 85269"/>
                <a:gd name="connsiteX6" fmla="*/ 54091 w 63614"/>
                <a:gd name="connsiteY6" fmla="*/ 40677 h 85269"/>
                <a:gd name="connsiteX7" fmla="*/ 63614 w 63614"/>
                <a:gd name="connsiteY7" fmla="*/ 30639 h 85269"/>
                <a:gd name="connsiteX8" fmla="*/ 44568 w 63614"/>
                <a:gd name="connsiteY8" fmla="*/ 23625 h 85269"/>
                <a:gd name="connsiteX9" fmla="*/ 44568 w 63614"/>
                <a:gd name="connsiteY9" fmla="*/ 6188 h 8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14" h="85269">
                  <a:moveTo>
                    <a:pt x="44568" y="6252"/>
                  </a:moveTo>
                  <a:cubicBezTo>
                    <a:pt x="43989" y="-2692"/>
                    <a:pt x="30476" y="-1727"/>
                    <a:pt x="31119" y="7153"/>
                  </a:cubicBezTo>
                  <a:cubicBezTo>
                    <a:pt x="31570" y="13909"/>
                    <a:pt x="31377" y="17126"/>
                    <a:pt x="31119" y="23754"/>
                  </a:cubicBezTo>
                  <a:cubicBezTo>
                    <a:pt x="-6716" y="29159"/>
                    <a:pt x="-11414" y="77934"/>
                    <a:pt x="24556" y="85269"/>
                  </a:cubicBezTo>
                  <a:cubicBezTo>
                    <a:pt x="26551" y="80830"/>
                    <a:pt x="28674" y="76647"/>
                    <a:pt x="30991" y="72593"/>
                  </a:cubicBezTo>
                  <a:cubicBezTo>
                    <a:pt x="19666" y="71049"/>
                    <a:pt x="11687" y="67896"/>
                    <a:pt x="13489" y="55155"/>
                  </a:cubicBezTo>
                  <a:cubicBezTo>
                    <a:pt x="16384" y="34758"/>
                    <a:pt x="40965" y="33277"/>
                    <a:pt x="54091" y="40677"/>
                  </a:cubicBezTo>
                  <a:cubicBezTo>
                    <a:pt x="57309" y="37203"/>
                    <a:pt x="60462" y="33857"/>
                    <a:pt x="63614" y="30639"/>
                  </a:cubicBezTo>
                  <a:cubicBezTo>
                    <a:pt x="58081" y="27357"/>
                    <a:pt x="53384" y="24848"/>
                    <a:pt x="44568" y="23625"/>
                  </a:cubicBezTo>
                  <a:cubicBezTo>
                    <a:pt x="44890" y="16998"/>
                    <a:pt x="45019" y="13201"/>
                    <a:pt x="44568" y="6188"/>
                  </a:cubicBezTo>
                  <a:close/>
                </a:path>
              </a:pathLst>
            </a:custGeom>
            <a:solidFill>
              <a:srgbClr val="D9D5EB"/>
            </a:solidFill>
            <a:ln w="6433" cap="flat">
              <a:noFill/>
              <a:prstDash val="solid"/>
              <a:miter/>
            </a:ln>
          </p:spPr>
          <p:txBody>
            <a:bodyPr rtlCol="0" anchor="ctr"/>
            <a:lstStyle/>
            <a:p>
              <a:endParaRPr lang="en-AU"/>
            </a:p>
          </p:txBody>
        </p:sp>
        <p:sp>
          <p:nvSpPr>
            <p:cNvPr id="963" name="Freeform: Shape 962">
              <a:extLst>
                <a:ext uri="{FF2B5EF4-FFF2-40B4-BE49-F238E27FC236}">
                  <a16:creationId xmlns:a16="http://schemas.microsoft.com/office/drawing/2014/main" id="{1B0BA2AD-5DB3-8CA3-A36C-E2292D10B9C0}"/>
                </a:ext>
              </a:extLst>
            </p:cNvPr>
            <p:cNvSpPr/>
            <p:nvPr/>
          </p:nvSpPr>
          <p:spPr>
            <a:xfrm>
              <a:off x="6646089" y="4901647"/>
              <a:ext cx="91198" cy="97926"/>
            </a:xfrm>
            <a:custGeom>
              <a:avLst/>
              <a:gdLst>
                <a:gd name="connsiteX0" fmla="*/ 2078 w 91198"/>
                <a:gd name="connsiteY0" fmla="*/ 1480 h 97926"/>
                <a:gd name="connsiteX1" fmla="*/ 33093 w 91198"/>
                <a:gd name="connsiteY1" fmla="*/ 32817 h 97926"/>
                <a:gd name="connsiteX2" fmla="*/ 44161 w 91198"/>
                <a:gd name="connsiteY2" fmla="*/ 32431 h 97926"/>
                <a:gd name="connsiteX3" fmla="*/ 11151 w 91198"/>
                <a:gd name="connsiteY3" fmla="*/ 54630 h 97926"/>
                <a:gd name="connsiteX4" fmla="*/ 2529 w 91198"/>
                <a:gd name="connsiteY4" fmla="*/ 65055 h 97926"/>
                <a:gd name="connsiteX5" fmla="*/ 41008 w 91198"/>
                <a:gd name="connsiteY5" fmla="*/ 77602 h 97926"/>
                <a:gd name="connsiteX6" fmla="*/ 50789 w 91198"/>
                <a:gd name="connsiteY6" fmla="*/ 97807 h 97926"/>
                <a:gd name="connsiteX7" fmla="*/ 56451 w 91198"/>
                <a:gd name="connsiteY7" fmla="*/ 90085 h 97926"/>
                <a:gd name="connsiteX8" fmla="*/ 54392 w 91198"/>
                <a:gd name="connsiteY8" fmla="*/ 75672 h 97926"/>
                <a:gd name="connsiteX9" fmla="*/ 91198 w 91198"/>
                <a:gd name="connsiteY9" fmla="*/ 41890 h 97926"/>
                <a:gd name="connsiteX10" fmla="*/ 54714 w 91198"/>
                <a:gd name="connsiteY10" fmla="*/ 18467 h 97926"/>
                <a:gd name="connsiteX11" fmla="*/ 15398 w 91198"/>
                <a:gd name="connsiteY11" fmla="*/ 4311 h 97926"/>
                <a:gd name="connsiteX12" fmla="*/ 15848 w 91198"/>
                <a:gd name="connsiteY12" fmla="*/ 0 h 97926"/>
                <a:gd name="connsiteX13" fmla="*/ 2078 w 91198"/>
                <a:gd name="connsiteY13" fmla="*/ 1416 h 9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98" h="97926">
                  <a:moveTo>
                    <a:pt x="2078" y="1480"/>
                  </a:moveTo>
                  <a:cubicBezTo>
                    <a:pt x="984" y="17245"/>
                    <a:pt x="11473" y="32817"/>
                    <a:pt x="33093" y="32817"/>
                  </a:cubicBezTo>
                  <a:cubicBezTo>
                    <a:pt x="36697" y="32817"/>
                    <a:pt x="40429" y="32624"/>
                    <a:pt x="44161" y="32431"/>
                  </a:cubicBezTo>
                  <a:cubicBezTo>
                    <a:pt x="118803" y="28377"/>
                    <a:pt x="48987" y="85903"/>
                    <a:pt x="11151" y="54630"/>
                  </a:cubicBezTo>
                  <a:cubicBezTo>
                    <a:pt x="4266" y="48968"/>
                    <a:pt x="-4357" y="59328"/>
                    <a:pt x="2529" y="65055"/>
                  </a:cubicBezTo>
                  <a:cubicBezTo>
                    <a:pt x="12502" y="73291"/>
                    <a:pt x="25951" y="78117"/>
                    <a:pt x="41008" y="77602"/>
                  </a:cubicBezTo>
                  <a:cubicBezTo>
                    <a:pt x="42810" y="89828"/>
                    <a:pt x="42424" y="99094"/>
                    <a:pt x="50789" y="97807"/>
                  </a:cubicBezTo>
                  <a:cubicBezTo>
                    <a:pt x="54456" y="97228"/>
                    <a:pt x="57030" y="93818"/>
                    <a:pt x="56451" y="90085"/>
                  </a:cubicBezTo>
                  <a:cubicBezTo>
                    <a:pt x="55743" y="85324"/>
                    <a:pt x="55100" y="80691"/>
                    <a:pt x="54392" y="75672"/>
                  </a:cubicBezTo>
                  <a:cubicBezTo>
                    <a:pt x="76141" y="70074"/>
                    <a:pt x="91198" y="53408"/>
                    <a:pt x="91198" y="41890"/>
                  </a:cubicBezTo>
                  <a:cubicBezTo>
                    <a:pt x="91198" y="32817"/>
                    <a:pt x="81289" y="18467"/>
                    <a:pt x="54714" y="18467"/>
                  </a:cubicBezTo>
                  <a:cubicBezTo>
                    <a:pt x="39656" y="18467"/>
                    <a:pt x="15398" y="23873"/>
                    <a:pt x="15398" y="4311"/>
                  </a:cubicBezTo>
                  <a:cubicBezTo>
                    <a:pt x="15398" y="2767"/>
                    <a:pt x="15591" y="1351"/>
                    <a:pt x="15848" y="0"/>
                  </a:cubicBezTo>
                  <a:cubicBezTo>
                    <a:pt x="11280" y="515"/>
                    <a:pt x="6711" y="965"/>
                    <a:pt x="2078" y="1416"/>
                  </a:cubicBezTo>
                  <a:close/>
                </a:path>
              </a:pathLst>
            </a:custGeom>
            <a:solidFill>
              <a:srgbClr val="D9D5EB"/>
            </a:solidFill>
            <a:ln w="6433" cap="flat">
              <a:noFill/>
              <a:prstDash val="solid"/>
              <a:miter/>
            </a:ln>
          </p:spPr>
          <p:txBody>
            <a:bodyPr rtlCol="0" anchor="ctr"/>
            <a:lstStyle/>
            <a:p>
              <a:endParaRPr lang="en-AU"/>
            </a:p>
          </p:txBody>
        </p:sp>
        <p:sp>
          <p:nvSpPr>
            <p:cNvPr id="964" name="Freeform: Shape 963">
              <a:extLst>
                <a:ext uri="{FF2B5EF4-FFF2-40B4-BE49-F238E27FC236}">
                  <a16:creationId xmlns:a16="http://schemas.microsoft.com/office/drawing/2014/main" id="{012631BB-23A2-A825-46D6-E34F7ED5FCCB}"/>
                </a:ext>
              </a:extLst>
            </p:cNvPr>
            <p:cNvSpPr/>
            <p:nvPr/>
          </p:nvSpPr>
          <p:spPr>
            <a:xfrm>
              <a:off x="6739149" y="4869666"/>
              <a:ext cx="93055" cy="129787"/>
            </a:xfrm>
            <a:custGeom>
              <a:avLst/>
              <a:gdLst>
                <a:gd name="connsiteX0" fmla="*/ 17893 w 93055"/>
                <a:gd name="connsiteY0" fmla="*/ 12548 h 129787"/>
                <a:gd name="connsiteX1" fmla="*/ 36682 w 93055"/>
                <a:gd name="connsiteY1" fmla="*/ 62931 h 129787"/>
                <a:gd name="connsiteX2" fmla="*/ 58174 w 93055"/>
                <a:gd name="connsiteY2" fmla="*/ 65248 h 129787"/>
                <a:gd name="connsiteX3" fmla="*/ 11845 w 93055"/>
                <a:gd name="connsiteY3" fmla="*/ 81398 h 129787"/>
                <a:gd name="connsiteX4" fmla="*/ 1871 w 93055"/>
                <a:gd name="connsiteY4" fmla="*/ 90471 h 129787"/>
                <a:gd name="connsiteX5" fmla="*/ 38163 w 93055"/>
                <a:gd name="connsiteY5" fmla="*/ 108360 h 129787"/>
                <a:gd name="connsiteX6" fmla="*/ 44919 w 93055"/>
                <a:gd name="connsiteY6" fmla="*/ 129787 h 129787"/>
                <a:gd name="connsiteX7" fmla="*/ 51675 w 93055"/>
                <a:gd name="connsiteY7" fmla="*/ 122967 h 129787"/>
                <a:gd name="connsiteX8" fmla="*/ 51675 w 93055"/>
                <a:gd name="connsiteY8" fmla="*/ 108424 h 129787"/>
                <a:gd name="connsiteX9" fmla="*/ 92922 w 93055"/>
                <a:gd name="connsiteY9" fmla="*/ 80240 h 129787"/>
                <a:gd name="connsiteX10" fmla="*/ 60105 w 93055"/>
                <a:gd name="connsiteY10" fmla="*/ 51863 h 129787"/>
                <a:gd name="connsiteX11" fmla="*/ 38613 w 93055"/>
                <a:gd name="connsiteY11" fmla="*/ 49547 h 129787"/>
                <a:gd name="connsiteX12" fmla="*/ 63837 w 93055"/>
                <a:gd name="connsiteY12" fmla="*/ 17824 h 129787"/>
                <a:gd name="connsiteX13" fmla="*/ 74390 w 93055"/>
                <a:gd name="connsiteY13" fmla="*/ 13448 h 129787"/>
                <a:gd name="connsiteX14" fmla="*/ 74390 w 93055"/>
                <a:gd name="connsiteY14" fmla="*/ 8429 h 129787"/>
                <a:gd name="connsiteX15" fmla="*/ 54378 w 93055"/>
                <a:gd name="connsiteY15" fmla="*/ 772 h 129787"/>
                <a:gd name="connsiteX16" fmla="*/ 54378 w 93055"/>
                <a:gd name="connsiteY16" fmla="*/ 0 h 129787"/>
                <a:gd name="connsiteX17" fmla="*/ 17893 w 93055"/>
                <a:gd name="connsiteY17" fmla="*/ 12612 h 12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055" h="129787">
                  <a:moveTo>
                    <a:pt x="17893" y="12548"/>
                  </a:moveTo>
                  <a:cubicBezTo>
                    <a:pt x="2707" y="29600"/>
                    <a:pt x="8177" y="58813"/>
                    <a:pt x="36682" y="62931"/>
                  </a:cubicBezTo>
                  <a:cubicBezTo>
                    <a:pt x="43825" y="63961"/>
                    <a:pt x="51354" y="64282"/>
                    <a:pt x="58174" y="65248"/>
                  </a:cubicBezTo>
                  <a:cubicBezTo>
                    <a:pt x="114156" y="73291"/>
                    <a:pt x="44276" y="117111"/>
                    <a:pt x="11845" y="81398"/>
                  </a:cubicBezTo>
                  <a:cubicBezTo>
                    <a:pt x="5860" y="74771"/>
                    <a:pt x="-4178" y="83844"/>
                    <a:pt x="1871" y="90471"/>
                  </a:cubicBezTo>
                  <a:cubicBezTo>
                    <a:pt x="10365" y="99802"/>
                    <a:pt x="22719" y="106622"/>
                    <a:pt x="38163" y="108360"/>
                  </a:cubicBezTo>
                  <a:cubicBezTo>
                    <a:pt x="38163" y="120650"/>
                    <a:pt x="36425" y="129787"/>
                    <a:pt x="44919" y="129787"/>
                  </a:cubicBezTo>
                  <a:cubicBezTo>
                    <a:pt x="48651" y="129787"/>
                    <a:pt x="51740" y="126699"/>
                    <a:pt x="51675" y="122967"/>
                  </a:cubicBezTo>
                  <a:cubicBezTo>
                    <a:pt x="51675" y="117690"/>
                    <a:pt x="51675" y="113379"/>
                    <a:pt x="51675" y="108424"/>
                  </a:cubicBezTo>
                  <a:cubicBezTo>
                    <a:pt x="74004" y="105915"/>
                    <a:pt x="91249" y="91630"/>
                    <a:pt x="92922" y="80240"/>
                  </a:cubicBezTo>
                  <a:cubicBezTo>
                    <a:pt x="94208" y="71296"/>
                    <a:pt x="86423" y="55660"/>
                    <a:pt x="60105" y="51863"/>
                  </a:cubicBezTo>
                  <a:cubicBezTo>
                    <a:pt x="53027" y="50834"/>
                    <a:pt x="44983" y="50448"/>
                    <a:pt x="38613" y="49547"/>
                  </a:cubicBezTo>
                  <a:cubicBezTo>
                    <a:pt x="6054" y="44850"/>
                    <a:pt x="29540" y="-1544"/>
                    <a:pt x="63837" y="17824"/>
                  </a:cubicBezTo>
                  <a:cubicBezTo>
                    <a:pt x="67891" y="20655"/>
                    <a:pt x="73553" y="18403"/>
                    <a:pt x="74390" y="13448"/>
                  </a:cubicBezTo>
                  <a:lnTo>
                    <a:pt x="74390" y="8429"/>
                  </a:lnTo>
                  <a:cubicBezTo>
                    <a:pt x="67311" y="4182"/>
                    <a:pt x="62807" y="1931"/>
                    <a:pt x="54378" y="772"/>
                  </a:cubicBezTo>
                  <a:cubicBezTo>
                    <a:pt x="54378" y="515"/>
                    <a:pt x="54378" y="257"/>
                    <a:pt x="54378" y="0"/>
                  </a:cubicBezTo>
                  <a:cubicBezTo>
                    <a:pt x="42409" y="4697"/>
                    <a:pt x="30248" y="8880"/>
                    <a:pt x="17893" y="12612"/>
                  </a:cubicBezTo>
                  <a:close/>
                </a:path>
              </a:pathLst>
            </a:custGeom>
            <a:solidFill>
              <a:srgbClr val="D9D5EB"/>
            </a:solidFill>
            <a:ln w="6433" cap="flat">
              <a:noFill/>
              <a:prstDash val="solid"/>
              <a:miter/>
            </a:ln>
          </p:spPr>
          <p:txBody>
            <a:bodyPr rtlCol="0" anchor="ctr"/>
            <a:lstStyle/>
            <a:p>
              <a:endParaRPr lang="en-AU"/>
            </a:p>
          </p:txBody>
        </p:sp>
        <p:sp>
          <p:nvSpPr>
            <p:cNvPr id="966" name="Freeform: Shape 965">
              <a:extLst>
                <a:ext uri="{FF2B5EF4-FFF2-40B4-BE49-F238E27FC236}">
                  <a16:creationId xmlns:a16="http://schemas.microsoft.com/office/drawing/2014/main" id="{15EAF53D-E3C9-2AFD-7B32-78EDFC8C142C}"/>
                </a:ext>
              </a:extLst>
            </p:cNvPr>
            <p:cNvSpPr/>
            <p:nvPr/>
          </p:nvSpPr>
          <p:spPr>
            <a:xfrm>
              <a:off x="6786261" y="5252012"/>
              <a:ext cx="63375" cy="87192"/>
            </a:xfrm>
            <a:custGeom>
              <a:avLst/>
              <a:gdLst>
                <a:gd name="connsiteX0" fmla="*/ 34226 w 63375"/>
                <a:gd name="connsiteY0" fmla="*/ 131 h 87192"/>
                <a:gd name="connsiteX1" fmla="*/ 28371 w 63375"/>
                <a:gd name="connsiteY1" fmla="*/ 7660 h 87192"/>
                <a:gd name="connsiteX2" fmla="*/ 29272 w 63375"/>
                <a:gd name="connsiteY2" fmla="*/ 24261 h 87192"/>
                <a:gd name="connsiteX3" fmla="*/ 28693 w 63375"/>
                <a:gd name="connsiteY3" fmla="*/ 86484 h 87192"/>
                <a:gd name="connsiteX4" fmla="*/ 44007 w 63375"/>
                <a:gd name="connsiteY4" fmla="*/ 87192 h 87192"/>
                <a:gd name="connsiteX5" fmla="*/ 47739 w 63375"/>
                <a:gd name="connsiteY5" fmla="*/ 73873 h 87192"/>
                <a:gd name="connsiteX6" fmla="*/ 16081 w 63375"/>
                <a:gd name="connsiteY6" fmla="*/ 66151 h 87192"/>
                <a:gd name="connsiteX7" fmla="*/ 53144 w 63375"/>
                <a:gd name="connsiteY7" fmla="*/ 39833 h 87192"/>
                <a:gd name="connsiteX8" fmla="*/ 61574 w 63375"/>
                <a:gd name="connsiteY8" fmla="*/ 38804 h 87192"/>
                <a:gd name="connsiteX9" fmla="*/ 63376 w 63375"/>
                <a:gd name="connsiteY9" fmla="*/ 35265 h 87192"/>
                <a:gd name="connsiteX10" fmla="*/ 63376 w 63375"/>
                <a:gd name="connsiteY10" fmla="*/ 29988 h 87192"/>
                <a:gd name="connsiteX11" fmla="*/ 42720 w 63375"/>
                <a:gd name="connsiteY11" fmla="*/ 23360 h 87192"/>
                <a:gd name="connsiteX12" fmla="*/ 34162 w 63375"/>
                <a:gd name="connsiteY12" fmla="*/ 67 h 8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75" h="87192">
                  <a:moveTo>
                    <a:pt x="34226" y="131"/>
                  </a:moveTo>
                  <a:cubicBezTo>
                    <a:pt x="30495" y="582"/>
                    <a:pt x="27921" y="3992"/>
                    <a:pt x="28371" y="7660"/>
                  </a:cubicBezTo>
                  <a:cubicBezTo>
                    <a:pt x="29208" y="14416"/>
                    <a:pt x="29208" y="17569"/>
                    <a:pt x="29272" y="24261"/>
                  </a:cubicBezTo>
                  <a:cubicBezTo>
                    <a:pt x="-9272" y="32047"/>
                    <a:pt x="-10044" y="83203"/>
                    <a:pt x="28693" y="86484"/>
                  </a:cubicBezTo>
                  <a:cubicBezTo>
                    <a:pt x="33648" y="86935"/>
                    <a:pt x="38988" y="86999"/>
                    <a:pt x="44007" y="87192"/>
                  </a:cubicBezTo>
                  <a:cubicBezTo>
                    <a:pt x="45101" y="82688"/>
                    <a:pt x="46388" y="78248"/>
                    <a:pt x="47739" y="73873"/>
                  </a:cubicBezTo>
                  <a:cubicBezTo>
                    <a:pt x="32811" y="73036"/>
                    <a:pt x="21808" y="74580"/>
                    <a:pt x="16081" y="66151"/>
                  </a:cubicBezTo>
                  <a:cubicBezTo>
                    <a:pt x="4949" y="49743"/>
                    <a:pt x="28435" y="27800"/>
                    <a:pt x="53144" y="39833"/>
                  </a:cubicBezTo>
                  <a:cubicBezTo>
                    <a:pt x="55976" y="41635"/>
                    <a:pt x="59451" y="40991"/>
                    <a:pt x="61574" y="38804"/>
                  </a:cubicBezTo>
                  <a:cubicBezTo>
                    <a:pt x="62153" y="37581"/>
                    <a:pt x="62796" y="36423"/>
                    <a:pt x="63376" y="35265"/>
                  </a:cubicBezTo>
                  <a:lnTo>
                    <a:pt x="63376" y="29988"/>
                  </a:lnTo>
                  <a:cubicBezTo>
                    <a:pt x="56748" y="26513"/>
                    <a:pt x="51922" y="24132"/>
                    <a:pt x="42720" y="23360"/>
                  </a:cubicBezTo>
                  <a:cubicBezTo>
                    <a:pt x="42592" y="10040"/>
                    <a:pt x="42913" y="-963"/>
                    <a:pt x="34162" y="67"/>
                  </a:cubicBezTo>
                  <a:close/>
                </a:path>
              </a:pathLst>
            </a:custGeom>
            <a:solidFill>
              <a:srgbClr val="D9D5EB"/>
            </a:solidFill>
            <a:ln w="6433" cap="flat">
              <a:noFill/>
              <a:prstDash val="solid"/>
              <a:miter/>
            </a:ln>
          </p:spPr>
          <p:txBody>
            <a:bodyPr rtlCol="0" anchor="ctr"/>
            <a:lstStyle/>
            <a:p>
              <a:endParaRPr lang="en-AU"/>
            </a:p>
          </p:txBody>
        </p:sp>
        <p:sp>
          <p:nvSpPr>
            <p:cNvPr id="967" name="Freeform: Shape 966">
              <a:extLst>
                <a:ext uri="{FF2B5EF4-FFF2-40B4-BE49-F238E27FC236}">
                  <a16:creationId xmlns:a16="http://schemas.microsoft.com/office/drawing/2014/main" id="{2F1B68C3-51AF-C5B2-7CE4-7D106502214C}"/>
                </a:ext>
              </a:extLst>
            </p:cNvPr>
            <p:cNvSpPr/>
            <p:nvPr/>
          </p:nvSpPr>
          <p:spPr>
            <a:xfrm>
              <a:off x="6779701" y="5356360"/>
              <a:ext cx="45162" cy="48220"/>
            </a:xfrm>
            <a:custGeom>
              <a:avLst/>
              <a:gdLst>
                <a:gd name="connsiteX0" fmla="*/ 11573 w 45162"/>
                <a:gd name="connsiteY0" fmla="*/ 2020 h 48220"/>
                <a:gd name="connsiteX1" fmla="*/ 2114 w 45162"/>
                <a:gd name="connsiteY1" fmla="*/ 11672 h 48220"/>
                <a:gd name="connsiteX2" fmla="*/ 39371 w 45162"/>
                <a:gd name="connsiteY2" fmla="*/ 27501 h 48220"/>
                <a:gd name="connsiteX3" fmla="*/ 44647 w 45162"/>
                <a:gd name="connsiteY3" fmla="*/ 48220 h 48220"/>
                <a:gd name="connsiteX4" fmla="*/ 44068 w 45162"/>
                <a:gd name="connsiteY4" fmla="*/ 34064 h 48220"/>
                <a:gd name="connsiteX5" fmla="*/ 45162 w 45162"/>
                <a:gd name="connsiteY5" fmla="*/ 13988 h 48220"/>
                <a:gd name="connsiteX6" fmla="*/ 11573 w 45162"/>
                <a:gd name="connsiteY6" fmla="*/ 2084 h 4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2" h="48220">
                  <a:moveTo>
                    <a:pt x="11573" y="2020"/>
                  </a:moveTo>
                  <a:cubicBezTo>
                    <a:pt x="5203" y="-4222"/>
                    <a:pt x="-4256" y="5430"/>
                    <a:pt x="2114" y="11672"/>
                  </a:cubicBezTo>
                  <a:cubicBezTo>
                    <a:pt x="11380" y="20744"/>
                    <a:pt x="24378" y="26664"/>
                    <a:pt x="39371" y="27501"/>
                  </a:cubicBezTo>
                  <a:cubicBezTo>
                    <a:pt x="40014" y="38247"/>
                    <a:pt x="39178" y="46676"/>
                    <a:pt x="44647" y="48220"/>
                  </a:cubicBezTo>
                  <a:cubicBezTo>
                    <a:pt x="44326" y="43588"/>
                    <a:pt x="44068" y="38890"/>
                    <a:pt x="44068" y="34064"/>
                  </a:cubicBezTo>
                  <a:cubicBezTo>
                    <a:pt x="44068" y="27243"/>
                    <a:pt x="44519" y="20616"/>
                    <a:pt x="45162" y="13988"/>
                  </a:cubicBezTo>
                  <a:cubicBezTo>
                    <a:pt x="33708" y="14696"/>
                    <a:pt x="21289" y="11672"/>
                    <a:pt x="11573" y="2084"/>
                  </a:cubicBezTo>
                  <a:close/>
                </a:path>
              </a:pathLst>
            </a:custGeom>
            <a:solidFill>
              <a:srgbClr val="D9D5EB"/>
            </a:solidFill>
            <a:ln w="6433" cap="flat">
              <a:noFill/>
              <a:prstDash val="solid"/>
              <a:miter/>
            </a:ln>
          </p:spPr>
          <p:txBody>
            <a:bodyPr rtlCol="0" anchor="ctr"/>
            <a:lstStyle/>
            <a:p>
              <a:endParaRPr lang="en-AU"/>
            </a:p>
          </p:txBody>
        </p:sp>
        <p:sp>
          <p:nvSpPr>
            <p:cNvPr id="968" name="Freeform: Shape 967">
              <a:extLst>
                <a:ext uri="{FF2B5EF4-FFF2-40B4-BE49-F238E27FC236}">
                  <a16:creationId xmlns:a16="http://schemas.microsoft.com/office/drawing/2014/main" id="{44B3541C-8932-7009-41EE-D49057FE95CA}"/>
                </a:ext>
              </a:extLst>
            </p:cNvPr>
            <p:cNvSpPr/>
            <p:nvPr/>
          </p:nvSpPr>
          <p:spPr>
            <a:xfrm>
              <a:off x="6684219" y="5251900"/>
              <a:ext cx="93132" cy="152817"/>
            </a:xfrm>
            <a:custGeom>
              <a:avLst/>
              <a:gdLst>
                <a:gd name="connsiteX0" fmla="*/ 65938 w 93132"/>
                <a:gd name="connsiteY0" fmla="*/ 43098 h 152817"/>
                <a:gd name="connsiteX1" fmla="*/ 69863 w 93132"/>
                <a:gd name="connsiteY1" fmla="*/ 45543 h 152817"/>
                <a:gd name="connsiteX2" fmla="*/ 76684 w 93132"/>
                <a:gd name="connsiteY2" fmla="*/ 33896 h 152817"/>
                <a:gd name="connsiteX3" fmla="*/ 51524 w 93132"/>
                <a:gd name="connsiteY3" fmla="*/ 23537 h 152817"/>
                <a:gd name="connsiteX4" fmla="*/ 43545 w 93132"/>
                <a:gd name="connsiteY4" fmla="*/ 50 h 152817"/>
                <a:gd name="connsiteX5" fmla="*/ 37497 w 93132"/>
                <a:gd name="connsiteY5" fmla="*/ 7450 h 152817"/>
                <a:gd name="connsiteX6" fmla="*/ 38011 w 93132"/>
                <a:gd name="connsiteY6" fmla="*/ 24051 h 152817"/>
                <a:gd name="connsiteX7" fmla="*/ 10149 w 93132"/>
                <a:gd name="connsiteY7" fmla="*/ 53780 h 152817"/>
                <a:gd name="connsiteX8" fmla="*/ 79515 w 93132"/>
                <a:gd name="connsiteY8" fmla="*/ 98436 h 152817"/>
                <a:gd name="connsiteX9" fmla="*/ 11693 w 93132"/>
                <a:gd name="connsiteY9" fmla="*/ 105514 h 152817"/>
                <a:gd name="connsiteX10" fmla="*/ 1977 w 93132"/>
                <a:gd name="connsiteY10" fmla="*/ 114909 h 152817"/>
                <a:gd name="connsiteX11" fmla="*/ 38848 w 93132"/>
                <a:gd name="connsiteY11" fmla="*/ 131639 h 152817"/>
                <a:gd name="connsiteX12" fmla="*/ 46376 w 93132"/>
                <a:gd name="connsiteY12" fmla="*/ 152809 h 152817"/>
                <a:gd name="connsiteX13" fmla="*/ 52811 w 93132"/>
                <a:gd name="connsiteY13" fmla="*/ 145795 h 152817"/>
                <a:gd name="connsiteX14" fmla="*/ 52296 w 93132"/>
                <a:gd name="connsiteY14" fmla="*/ 131253 h 152817"/>
                <a:gd name="connsiteX15" fmla="*/ 92770 w 93132"/>
                <a:gd name="connsiteY15" fmla="*/ 95669 h 152817"/>
                <a:gd name="connsiteX16" fmla="*/ 23598 w 93132"/>
                <a:gd name="connsiteY16" fmla="*/ 53780 h 152817"/>
                <a:gd name="connsiteX17" fmla="*/ 65938 w 93132"/>
                <a:gd name="connsiteY17" fmla="*/ 43098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65938" y="43098"/>
                  </a:moveTo>
                  <a:cubicBezTo>
                    <a:pt x="67289" y="43934"/>
                    <a:pt x="68576" y="44771"/>
                    <a:pt x="69863" y="45543"/>
                  </a:cubicBezTo>
                  <a:cubicBezTo>
                    <a:pt x="77584" y="50047"/>
                    <a:pt x="84405" y="38401"/>
                    <a:pt x="76684" y="33896"/>
                  </a:cubicBezTo>
                  <a:cubicBezTo>
                    <a:pt x="69477" y="29714"/>
                    <a:pt x="64522" y="24952"/>
                    <a:pt x="51524" y="23537"/>
                  </a:cubicBezTo>
                  <a:cubicBezTo>
                    <a:pt x="51717" y="10538"/>
                    <a:pt x="52425" y="-851"/>
                    <a:pt x="43545" y="50"/>
                  </a:cubicBezTo>
                  <a:cubicBezTo>
                    <a:pt x="39813" y="436"/>
                    <a:pt x="37110" y="3718"/>
                    <a:pt x="37497" y="7450"/>
                  </a:cubicBezTo>
                  <a:cubicBezTo>
                    <a:pt x="38204" y="14206"/>
                    <a:pt x="38076" y="17359"/>
                    <a:pt x="38011" y="24051"/>
                  </a:cubicBezTo>
                  <a:cubicBezTo>
                    <a:pt x="19480" y="27333"/>
                    <a:pt x="10149" y="39623"/>
                    <a:pt x="10149" y="53780"/>
                  </a:cubicBezTo>
                  <a:cubicBezTo>
                    <a:pt x="10149" y="98050"/>
                    <a:pt x="73080" y="83186"/>
                    <a:pt x="79515" y="98436"/>
                  </a:cubicBezTo>
                  <a:cubicBezTo>
                    <a:pt x="75590" y="116582"/>
                    <a:pt x="34215" y="128744"/>
                    <a:pt x="11693" y="105514"/>
                  </a:cubicBezTo>
                  <a:cubicBezTo>
                    <a:pt x="5516" y="99144"/>
                    <a:pt x="-4200" y="108474"/>
                    <a:pt x="1977" y="114909"/>
                  </a:cubicBezTo>
                  <a:cubicBezTo>
                    <a:pt x="10792" y="123982"/>
                    <a:pt x="23469" y="130416"/>
                    <a:pt x="38848" y="131639"/>
                  </a:cubicBezTo>
                  <a:cubicBezTo>
                    <a:pt x="39298" y="144251"/>
                    <a:pt x="37883" y="153131"/>
                    <a:pt x="46376" y="152809"/>
                  </a:cubicBezTo>
                  <a:cubicBezTo>
                    <a:pt x="50109" y="152680"/>
                    <a:pt x="53004" y="149527"/>
                    <a:pt x="52811" y="145795"/>
                  </a:cubicBezTo>
                  <a:cubicBezTo>
                    <a:pt x="52618" y="141098"/>
                    <a:pt x="52489" y="136143"/>
                    <a:pt x="52296" y="131253"/>
                  </a:cubicBezTo>
                  <a:cubicBezTo>
                    <a:pt x="80416" y="127199"/>
                    <a:pt x="95730" y="106737"/>
                    <a:pt x="92770" y="95669"/>
                  </a:cubicBezTo>
                  <a:cubicBezTo>
                    <a:pt x="84534" y="65491"/>
                    <a:pt x="23598" y="86403"/>
                    <a:pt x="23598" y="53780"/>
                  </a:cubicBezTo>
                  <a:cubicBezTo>
                    <a:pt x="23598" y="38851"/>
                    <a:pt x="45089" y="29842"/>
                    <a:pt x="65938" y="43098"/>
                  </a:cubicBezTo>
                  <a:close/>
                </a:path>
              </a:pathLst>
            </a:custGeom>
            <a:solidFill>
              <a:srgbClr val="D9D5EB"/>
            </a:solidFill>
            <a:ln w="6433" cap="flat">
              <a:noFill/>
              <a:prstDash val="solid"/>
              <a:miter/>
            </a:ln>
          </p:spPr>
          <p:txBody>
            <a:bodyPr rtlCol="0" anchor="ctr"/>
            <a:lstStyle/>
            <a:p>
              <a:endParaRPr lang="en-AU"/>
            </a:p>
          </p:txBody>
        </p:sp>
        <p:sp>
          <p:nvSpPr>
            <p:cNvPr id="969" name="Freeform: Shape 968">
              <a:extLst>
                <a:ext uri="{FF2B5EF4-FFF2-40B4-BE49-F238E27FC236}">
                  <a16:creationId xmlns:a16="http://schemas.microsoft.com/office/drawing/2014/main" id="{F944EE41-B4C0-FDDC-3069-CC78699198EC}"/>
                </a:ext>
              </a:extLst>
            </p:cNvPr>
            <p:cNvSpPr/>
            <p:nvPr/>
          </p:nvSpPr>
          <p:spPr>
            <a:xfrm>
              <a:off x="6845652" y="5116876"/>
              <a:ext cx="68588" cy="90932"/>
            </a:xfrm>
            <a:custGeom>
              <a:avLst/>
              <a:gdLst>
                <a:gd name="connsiteX0" fmla="*/ 27020 w 68588"/>
                <a:gd name="connsiteY0" fmla="*/ 85849 h 90932"/>
                <a:gd name="connsiteX1" fmla="*/ 48512 w 68588"/>
                <a:gd name="connsiteY1" fmla="*/ 88165 h 90932"/>
                <a:gd name="connsiteX2" fmla="*/ 59065 w 68588"/>
                <a:gd name="connsiteY2" fmla="*/ 90932 h 90932"/>
                <a:gd name="connsiteX3" fmla="*/ 68588 w 68588"/>
                <a:gd name="connsiteY3" fmla="*/ 80572 h 90932"/>
                <a:gd name="connsiteX4" fmla="*/ 13507 w 68588"/>
                <a:gd name="connsiteY4" fmla="*/ 55220 h 90932"/>
                <a:gd name="connsiteX5" fmla="*/ 54110 w 68588"/>
                <a:gd name="connsiteY5" fmla="*/ 40742 h 90932"/>
                <a:gd name="connsiteX6" fmla="*/ 64534 w 68588"/>
                <a:gd name="connsiteY6" fmla="*/ 37074 h 90932"/>
                <a:gd name="connsiteX7" fmla="*/ 66143 w 68588"/>
                <a:gd name="connsiteY7" fmla="*/ 32184 h 90932"/>
                <a:gd name="connsiteX8" fmla="*/ 44651 w 68588"/>
                <a:gd name="connsiteY8" fmla="*/ 23690 h 90932"/>
                <a:gd name="connsiteX9" fmla="*/ 44651 w 68588"/>
                <a:gd name="connsiteY9" fmla="*/ 6252 h 90932"/>
                <a:gd name="connsiteX10" fmla="*/ 31203 w 68588"/>
                <a:gd name="connsiteY10" fmla="*/ 7153 h 90932"/>
                <a:gd name="connsiteX11" fmla="*/ 31203 w 68588"/>
                <a:gd name="connsiteY11" fmla="*/ 23754 h 90932"/>
                <a:gd name="connsiteX12" fmla="*/ 27020 w 68588"/>
                <a:gd name="connsiteY12" fmla="*/ 85849 h 9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8" h="90932">
                  <a:moveTo>
                    <a:pt x="27020" y="85849"/>
                  </a:moveTo>
                  <a:cubicBezTo>
                    <a:pt x="34163" y="86878"/>
                    <a:pt x="41691" y="87200"/>
                    <a:pt x="48512" y="88165"/>
                  </a:cubicBezTo>
                  <a:cubicBezTo>
                    <a:pt x="52823" y="88809"/>
                    <a:pt x="56298" y="89774"/>
                    <a:pt x="59065" y="90932"/>
                  </a:cubicBezTo>
                  <a:cubicBezTo>
                    <a:pt x="62218" y="87393"/>
                    <a:pt x="65371" y="83983"/>
                    <a:pt x="68588" y="80572"/>
                  </a:cubicBezTo>
                  <a:cubicBezTo>
                    <a:pt x="45230" y="67896"/>
                    <a:pt x="9904" y="80701"/>
                    <a:pt x="13507" y="55220"/>
                  </a:cubicBezTo>
                  <a:cubicBezTo>
                    <a:pt x="16403" y="34822"/>
                    <a:pt x="40984" y="33342"/>
                    <a:pt x="54110" y="40742"/>
                  </a:cubicBezTo>
                  <a:cubicBezTo>
                    <a:pt x="57907" y="43444"/>
                    <a:pt x="63248" y="41514"/>
                    <a:pt x="64534" y="37074"/>
                  </a:cubicBezTo>
                  <a:lnTo>
                    <a:pt x="66143" y="32184"/>
                  </a:lnTo>
                  <a:cubicBezTo>
                    <a:pt x="59387" y="28194"/>
                    <a:pt x="54689" y="25105"/>
                    <a:pt x="44651" y="23690"/>
                  </a:cubicBezTo>
                  <a:cubicBezTo>
                    <a:pt x="44973" y="17062"/>
                    <a:pt x="45102" y="13266"/>
                    <a:pt x="44651" y="6252"/>
                  </a:cubicBezTo>
                  <a:cubicBezTo>
                    <a:pt x="44072" y="-2692"/>
                    <a:pt x="30559" y="-1727"/>
                    <a:pt x="31203" y="7153"/>
                  </a:cubicBezTo>
                  <a:cubicBezTo>
                    <a:pt x="31653" y="13909"/>
                    <a:pt x="31460" y="17127"/>
                    <a:pt x="31203" y="23754"/>
                  </a:cubicBezTo>
                  <a:cubicBezTo>
                    <a:pt x="-7534" y="29288"/>
                    <a:pt x="-11652" y="80315"/>
                    <a:pt x="27020" y="85849"/>
                  </a:cubicBezTo>
                  <a:close/>
                </a:path>
              </a:pathLst>
            </a:custGeom>
            <a:solidFill>
              <a:srgbClr val="D9D5EB"/>
            </a:solidFill>
            <a:ln w="6433" cap="flat">
              <a:noFill/>
              <a:prstDash val="solid"/>
              <a:miter/>
            </a:ln>
          </p:spPr>
          <p:txBody>
            <a:bodyPr rtlCol="0" anchor="ctr"/>
            <a:lstStyle/>
            <a:p>
              <a:endParaRPr lang="en-AU"/>
            </a:p>
          </p:txBody>
        </p:sp>
        <p:sp>
          <p:nvSpPr>
            <p:cNvPr id="970" name="Freeform: Shape 969">
              <a:extLst>
                <a:ext uri="{FF2B5EF4-FFF2-40B4-BE49-F238E27FC236}">
                  <a16:creationId xmlns:a16="http://schemas.microsoft.com/office/drawing/2014/main" id="{8FB5103F-CA91-4260-36A7-18F816EC5A71}"/>
                </a:ext>
              </a:extLst>
            </p:cNvPr>
            <p:cNvSpPr/>
            <p:nvPr/>
          </p:nvSpPr>
          <p:spPr>
            <a:xfrm>
              <a:off x="6836119" y="5218946"/>
              <a:ext cx="46463" cy="29079"/>
            </a:xfrm>
            <a:custGeom>
              <a:avLst/>
              <a:gdLst>
                <a:gd name="connsiteX0" fmla="*/ 1807 w 46463"/>
                <a:gd name="connsiteY0" fmla="*/ 11384 h 29079"/>
                <a:gd name="connsiteX1" fmla="*/ 37004 w 46463"/>
                <a:gd name="connsiteY1" fmla="*/ 29079 h 29079"/>
                <a:gd name="connsiteX2" fmla="*/ 46463 w 46463"/>
                <a:gd name="connsiteY2" fmla="*/ 16017 h 29079"/>
                <a:gd name="connsiteX3" fmla="*/ 11845 w 46463"/>
                <a:gd name="connsiteY3" fmla="*/ 2311 h 29079"/>
                <a:gd name="connsiteX4" fmla="*/ 1871 w 46463"/>
                <a:gd name="connsiteY4" fmla="*/ 11384 h 2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3" h="29079">
                  <a:moveTo>
                    <a:pt x="1807" y="11384"/>
                  </a:moveTo>
                  <a:cubicBezTo>
                    <a:pt x="10107" y="20521"/>
                    <a:pt x="22076" y="27149"/>
                    <a:pt x="37004" y="29079"/>
                  </a:cubicBezTo>
                  <a:cubicBezTo>
                    <a:pt x="40093" y="24639"/>
                    <a:pt x="43181" y="20264"/>
                    <a:pt x="46463" y="16017"/>
                  </a:cubicBezTo>
                  <a:cubicBezTo>
                    <a:pt x="34559" y="16532"/>
                    <a:pt x="21625" y="13121"/>
                    <a:pt x="11845" y="2311"/>
                  </a:cubicBezTo>
                  <a:cubicBezTo>
                    <a:pt x="5860" y="-4317"/>
                    <a:pt x="-4178" y="4756"/>
                    <a:pt x="1871" y="11384"/>
                  </a:cubicBezTo>
                  <a:close/>
                </a:path>
              </a:pathLst>
            </a:custGeom>
            <a:solidFill>
              <a:srgbClr val="D9D5EB"/>
            </a:solidFill>
            <a:ln w="6433" cap="flat">
              <a:noFill/>
              <a:prstDash val="solid"/>
              <a:miter/>
            </a:ln>
          </p:spPr>
          <p:txBody>
            <a:bodyPr rtlCol="0" anchor="ctr"/>
            <a:lstStyle/>
            <a:p>
              <a:endParaRPr lang="en-AU"/>
            </a:p>
          </p:txBody>
        </p:sp>
        <p:sp>
          <p:nvSpPr>
            <p:cNvPr id="971" name="Freeform: Shape 970">
              <a:extLst>
                <a:ext uri="{FF2B5EF4-FFF2-40B4-BE49-F238E27FC236}">
                  <a16:creationId xmlns:a16="http://schemas.microsoft.com/office/drawing/2014/main" id="{04BF9465-6006-A5D3-1B9C-933C36EDE421}"/>
                </a:ext>
              </a:extLst>
            </p:cNvPr>
            <p:cNvSpPr/>
            <p:nvPr/>
          </p:nvSpPr>
          <p:spPr>
            <a:xfrm>
              <a:off x="6646089" y="5117908"/>
              <a:ext cx="91198" cy="151857"/>
            </a:xfrm>
            <a:custGeom>
              <a:avLst/>
              <a:gdLst>
                <a:gd name="connsiteX0" fmla="*/ 53684 w 91198"/>
                <a:gd name="connsiteY0" fmla="*/ 38230 h 151857"/>
                <a:gd name="connsiteX1" fmla="*/ 63400 w 91198"/>
                <a:gd name="connsiteY1" fmla="*/ 32182 h 151857"/>
                <a:gd name="connsiteX2" fmla="*/ 63400 w 91198"/>
                <a:gd name="connsiteY2" fmla="*/ 27677 h 151857"/>
                <a:gd name="connsiteX3" fmla="*/ 41780 w 91198"/>
                <a:gd name="connsiteY3" fmla="*/ 22658 h 151857"/>
                <a:gd name="connsiteX4" fmla="*/ 31291 w 91198"/>
                <a:gd name="connsiteY4" fmla="*/ 201 h 151857"/>
                <a:gd name="connsiteX5" fmla="*/ 26079 w 91198"/>
                <a:gd name="connsiteY5" fmla="*/ 8245 h 151857"/>
                <a:gd name="connsiteX6" fmla="*/ 28396 w 91198"/>
                <a:gd name="connsiteY6" fmla="*/ 24589 h 151857"/>
                <a:gd name="connsiteX7" fmla="*/ 33093 w 91198"/>
                <a:gd name="connsiteY7" fmla="*/ 86747 h 151857"/>
                <a:gd name="connsiteX8" fmla="*/ 44161 w 91198"/>
                <a:gd name="connsiteY8" fmla="*/ 86361 h 151857"/>
                <a:gd name="connsiteX9" fmla="*/ 11151 w 91198"/>
                <a:gd name="connsiteY9" fmla="*/ 108561 h 151857"/>
                <a:gd name="connsiteX10" fmla="*/ 2529 w 91198"/>
                <a:gd name="connsiteY10" fmla="*/ 118985 h 151857"/>
                <a:gd name="connsiteX11" fmla="*/ 41008 w 91198"/>
                <a:gd name="connsiteY11" fmla="*/ 131533 h 151857"/>
                <a:gd name="connsiteX12" fmla="*/ 50789 w 91198"/>
                <a:gd name="connsiteY12" fmla="*/ 151738 h 151857"/>
                <a:gd name="connsiteX13" fmla="*/ 56451 w 91198"/>
                <a:gd name="connsiteY13" fmla="*/ 144016 h 151857"/>
                <a:gd name="connsiteX14" fmla="*/ 54392 w 91198"/>
                <a:gd name="connsiteY14" fmla="*/ 129602 h 151857"/>
                <a:gd name="connsiteX15" fmla="*/ 91198 w 91198"/>
                <a:gd name="connsiteY15" fmla="*/ 95820 h 151857"/>
                <a:gd name="connsiteX16" fmla="*/ 54714 w 91198"/>
                <a:gd name="connsiteY16" fmla="*/ 72398 h 151857"/>
                <a:gd name="connsiteX17" fmla="*/ 15398 w 91198"/>
                <a:gd name="connsiteY17" fmla="*/ 58242 h 151857"/>
                <a:gd name="connsiteX18" fmla="*/ 53620 w 91198"/>
                <a:gd name="connsiteY18" fmla="*/ 38166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857">
                  <a:moveTo>
                    <a:pt x="53684" y="38230"/>
                  </a:moveTo>
                  <a:cubicBezTo>
                    <a:pt x="58188" y="40418"/>
                    <a:pt x="63400" y="37201"/>
                    <a:pt x="63400" y="32182"/>
                  </a:cubicBezTo>
                  <a:lnTo>
                    <a:pt x="63400" y="27677"/>
                  </a:lnTo>
                  <a:cubicBezTo>
                    <a:pt x="56644" y="24910"/>
                    <a:pt x="51432" y="22658"/>
                    <a:pt x="41780" y="22658"/>
                  </a:cubicBezTo>
                  <a:cubicBezTo>
                    <a:pt x="40557" y="9725"/>
                    <a:pt x="39978" y="-1665"/>
                    <a:pt x="31291" y="201"/>
                  </a:cubicBezTo>
                  <a:cubicBezTo>
                    <a:pt x="27624" y="973"/>
                    <a:pt x="25307" y="4577"/>
                    <a:pt x="26079" y="8245"/>
                  </a:cubicBezTo>
                  <a:cubicBezTo>
                    <a:pt x="27495" y="14872"/>
                    <a:pt x="27752" y="18025"/>
                    <a:pt x="28396" y="24589"/>
                  </a:cubicBezTo>
                  <a:cubicBezTo>
                    <a:pt x="-8990" y="35463"/>
                    <a:pt x="-6094" y="86747"/>
                    <a:pt x="33093" y="86747"/>
                  </a:cubicBezTo>
                  <a:cubicBezTo>
                    <a:pt x="36697" y="86747"/>
                    <a:pt x="40429" y="86554"/>
                    <a:pt x="44161" y="86361"/>
                  </a:cubicBezTo>
                  <a:cubicBezTo>
                    <a:pt x="118803" y="82308"/>
                    <a:pt x="48987" y="139833"/>
                    <a:pt x="11151" y="108561"/>
                  </a:cubicBezTo>
                  <a:cubicBezTo>
                    <a:pt x="4266" y="102899"/>
                    <a:pt x="-4357" y="113258"/>
                    <a:pt x="2529" y="118985"/>
                  </a:cubicBezTo>
                  <a:cubicBezTo>
                    <a:pt x="12502" y="127222"/>
                    <a:pt x="25951" y="132048"/>
                    <a:pt x="41008" y="131533"/>
                  </a:cubicBezTo>
                  <a:cubicBezTo>
                    <a:pt x="42810" y="143759"/>
                    <a:pt x="42424" y="153024"/>
                    <a:pt x="50789" y="151738"/>
                  </a:cubicBezTo>
                  <a:cubicBezTo>
                    <a:pt x="54456" y="151159"/>
                    <a:pt x="57030" y="147748"/>
                    <a:pt x="56451" y="144016"/>
                  </a:cubicBezTo>
                  <a:cubicBezTo>
                    <a:pt x="55743" y="139255"/>
                    <a:pt x="55100" y="134621"/>
                    <a:pt x="54392" y="129602"/>
                  </a:cubicBezTo>
                  <a:cubicBezTo>
                    <a:pt x="76141" y="123940"/>
                    <a:pt x="91198" y="107338"/>
                    <a:pt x="91198" y="95820"/>
                  </a:cubicBezTo>
                  <a:cubicBezTo>
                    <a:pt x="91198" y="86747"/>
                    <a:pt x="81289" y="72398"/>
                    <a:pt x="54714" y="72398"/>
                  </a:cubicBezTo>
                  <a:cubicBezTo>
                    <a:pt x="39656" y="72398"/>
                    <a:pt x="15398" y="77803"/>
                    <a:pt x="15398" y="58242"/>
                  </a:cubicBezTo>
                  <a:cubicBezTo>
                    <a:pt x="15398" y="37651"/>
                    <a:pt x="39592" y="32632"/>
                    <a:pt x="53620" y="38166"/>
                  </a:cubicBezTo>
                  <a:close/>
                </a:path>
              </a:pathLst>
            </a:custGeom>
            <a:solidFill>
              <a:srgbClr val="D9D5EB"/>
            </a:solidFill>
            <a:ln w="6433" cap="flat">
              <a:noFill/>
              <a:prstDash val="solid"/>
              <a:miter/>
            </a:ln>
          </p:spPr>
          <p:txBody>
            <a:bodyPr rtlCol="0" anchor="ctr"/>
            <a:lstStyle/>
            <a:p>
              <a:endParaRPr lang="en-AU"/>
            </a:p>
          </p:txBody>
        </p:sp>
        <p:sp>
          <p:nvSpPr>
            <p:cNvPr id="972" name="Freeform: Shape 971">
              <a:extLst>
                <a:ext uri="{FF2B5EF4-FFF2-40B4-BE49-F238E27FC236}">
                  <a16:creationId xmlns:a16="http://schemas.microsoft.com/office/drawing/2014/main" id="{0D7D3319-F82D-74B0-5E5B-016FCF683A88}"/>
                </a:ext>
              </a:extLst>
            </p:cNvPr>
            <p:cNvSpPr/>
            <p:nvPr/>
          </p:nvSpPr>
          <p:spPr>
            <a:xfrm>
              <a:off x="6739149" y="5116808"/>
              <a:ext cx="93055" cy="152773"/>
            </a:xfrm>
            <a:custGeom>
              <a:avLst/>
              <a:gdLst>
                <a:gd name="connsiteX0" fmla="*/ 36682 w 93055"/>
                <a:gd name="connsiteY0" fmla="*/ 85917 h 152773"/>
                <a:gd name="connsiteX1" fmla="*/ 58174 w 93055"/>
                <a:gd name="connsiteY1" fmla="*/ 88233 h 152773"/>
                <a:gd name="connsiteX2" fmla="*/ 11845 w 93055"/>
                <a:gd name="connsiteY2" fmla="*/ 104384 h 152773"/>
                <a:gd name="connsiteX3" fmla="*/ 1871 w 93055"/>
                <a:gd name="connsiteY3" fmla="*/ 113457 h 152773"/>
                <a:gd name="connsiteX4" fmla="*/ 38163 w 93055"/>
                <a:gd name="connsiteY4" fmla="*/ 131346 h 152773"/>
                <a:gd name="connsiteX5" fmla="*/ 44919 w 93055"/>
                <a:gd name="connsiteY5" fmla="*/ 152773 h 152773"/>
                <a:gd name="connsiteX6" fmla="*/ 51675 w 93055"/>
                <a:gd name="connsiteY6" fmla="*/ 145952 h 152773"/>
                <a:gd name="connsiteX7" fmla="*/ 51675 w 93055"/>
                <a:gd name="connsiteY7" fmla="*/ 131410 h 152773"/>
                <a:gd name="connsiteX8" fmla="*/ 92922 w 93055"/>
                <a:gd name="connsiteY8" fmla="*/ 103226 h 152773"/>
                <a:gd name="connsiteX9" fmla="*/ 60105 w 93055"/>
                <a:gd name="connsiteY9" fmla="*/ 74849 h 152773"/>
                <a:gd name="connsiteX10" fmla="*/ 38613 w 93055"/>
                <a:gd name="connsiteY10" fmla="*/ 72533 h 152773"/>
                <a:gd name="connsiteX11" fmla="*/ 63837 w 93055"/>
                <a:gd name="connsiteY11" fmla="*/ 40810 h 152773"/>
                <a:gd name="connsiteX12" fmla="*/ 74390 w 93055"/>
                <a:gd name="connsiteY12" fmla="*/ 36434 h 152773"/>
                <a:gd name="connsiteX13" fmla="*/ 74390 w 93055"/>
                <a:gd name="connsiteY13" fmla="*/ 31415 h 152773"/>
                <a:gd name="connsiteX14" fmla="*/ 54378 w 93055"/>
                <a:gd name="connsiteY14" fmla="*/ 23758 h 152773"/>
                <a:gd name="connsiteX15" fmla="*/ 47171 w 93055"/>
                <a:gd name="connsiteY15" fmla="*/ 14 h 152773"/>
                <a:gd name="connsiteX16" fmla="*/ 40865 w 93055"/>
                <a:gd name="connsiteY16" fmla="*/ 7221 h 152773"/>
                <a:gd name="connsiteX17" fmla="*/ 40865 w 93055"/>
                <a:gd name="connsiteY17" fmla="*/ 23822 h 152773"/>
                <a:gd name="connsiteX18" fmla="*/ 36682 w 93055"/>
                <a:gd name="connsiteY18" fmla="*/ 85981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5" h="152773">
                  <a:moveTo>
                    <a:pt x="36682" y="85917"/>
                  </a:moveTo>
                  <a:cubicBezTo>
                    <a:pt x="43825" y="86946"/>
                    <a:pt x="51354" y="87268"/>
                    <a:pt x="58174" y="88233"/>
                  </a:cubicBezTo>
                  <a:cubicBezTo>
                    <a:pt x="114156" y="96277"/>
                    <a:pt x="44276" y="140097"/>
                    <a:pt x="11845" y="104384"/>
                  </a:cubicBezTo>
                  <a:cubicBezTo>
                    <a:pt x="5860" y="97757"/>
                    <a:pt x="-4178" y="106829"/>
                    <a:pt x="1871" y="113457"/>
                  </a:cubicBezTo>
                  <a:cubicBezTo>
                    <a:pt x="10365" y="122787"/>
                    <a:pt x="22719" y="129608"/>
                    <a:pt x="38163" y="131346"/>
                  </a:cubicBezTo>
                  <a:cubicBezTo>
                    <a:pt x="38163" y="143636"/>
                    <a:pt x="36425" y="152773"/>
                    <a:pt x="44919" y="152773"/>
                  </a:cubicBezTo>
                  <a:cubicBezTo>
                    <a:pt x="48651" y="152773"/>
                    <a:pt x="51740" y="149684"/>
                    <a:pt x="51675" y="145952"/>
                  </a:cubicBezTo>
                  <a:cubicBezTo>
                    <a:pt x="51675" y="140676"/>
                    <a:pt x="51675" y="136365"/>
                    <a:pt x="51675" y="131410"/>
                  </a:cubicBezTo>
                  <a:cubicBezTo>
                    <a:pt x="74004" y="128900"/>
                    <a:pt x="91249" y="114615"/>
                    <a:pt x="92922" y="103226"/>
                  </a:cubicBezTo>
                  <a:cubicBezTo>
                    <a:pt x="94208" y="94282"/>
                    <a:pt x="86423" y="78646"/>
                    <a:pt x="60105" y="74849"/>
                  </a:cubicBezTo>
                  <a:cubicBezTo>
                    <a:pt x="53027" y="73820"/>
                    <a:pt x="44983" y="73434"/>
                    <a:pt x="38613" y="72533"/>
                  </a:cubicBezTo>
                  <a:cubicBezTo>
                    <a:pt x="6054" y="67835"/>
                    <a:pt x="29540" y="21441"/>
                    <a:pt x="63837" y="40810"/>
                  </a:cubicBezTo>
                  <a:cubicBezTo>
                    <a:pt x="67891" y="43641"/>
                    <a:pt x="73553" y="41389"/>
                    <a:pt x="74390" y="36434"/>
                  </a:cubicBezTo>
                  <a:lnTo>
                    <a:pt x="74390" y="31415"/>
                  </a:lnTo>
                  <a:cubicBezTo>
                    <a:pt x="67311" y="27168"/>
                    <a:pt x="62807" y="24916"/>
                    <a:pt x="54378" y="23758"/>
                  </a:cubicBezTo>
                  <a:cubicBezTo>
                    <a:pt x="55021" y="10052"/>
                    <a:pt x="55922" y="-436"/>
                    <a:pt x="47171" y="14"/>
                  </a:cubicBezTo>
                  <a:cubicBezTo>
                    <a:pt x="43439" y="271"/>
                    <a:pt x="40672" y="3489"/>
                    <a:pt x="40865" y="7221"/>
                  </a:cubicBezTo>
                  <a:cubicBezTo>
                    <a:pt x="41315" y="13913"/>
                    <a:pt x="41122" y="17195"/>
                    <a:pt x="40865" y="23822"/>
                  </a:cubicBezTo>
                  <a:cubicBezTo>
                    <a:pt x="1678" y="29420"/>
                    <a:pt x="-1604" y="80447"/>
                    <a:pt x="36682" y="85981"/>
                  </a:cubicBezTo>
                  <a:close/>
                </a:path>
              </a:pathLst>
            </a:custGeom>
            <a:solidFill>
              <a:srgbClr val="D9D5EB"/>
            </a:solidFill>
            <a:ln w="6433" cap="flat">
              <a:noFill/>
              <a:prstDash val="solid"/>
              <a:miter/>
            </a:ln>
          </p:spPr>
          <p:txBody>
            <a:bodyPr rtlCol="0" anchor="ctr"/>
            <a:lstStyle/>
            <a:p>
              <a:endParaRPr lang="en-AU"/>
            </a:p>
          </p:txBody>
        </p:sp>
        <p:sp>
          <p:nvSpPr>
            <p:cNvPr id="976" name="Freeform: Shape 975">
              <a:extLst>
                <a:ext uri="{FF2B5EF4-FFF2-40B4-BE49-F238E27FC236}">
                  <a16:creationId xmlns:a16="http://schemas.microsoft.com/office/drawing/2014/main" id="{5AC97EA6-B089-FCA1-D960-12CFE673A858}"/>
                </a:ext>
              </a:extLst>
            </p:cNvPr>
            <p:cNvSpPr/>
            <p:nvPr/>
          </p:nvSpPr>
          <p:spPr>
            <a:xfrm>
              <a:off x="6646089" y="5388099"/>
              <a:ext cx="91198" cy="151857"/>
            </a:xfrm>
            <a:custGeom>
              <a:avLst/>
              <a:gdLst>
                <a:gd name="connsiteX0" fmla="*/ 53684 w 91198"/>
                <a:gd name="connsiteY0" fmla="*/ 38230 h 151857"/>
                <a:gd name="connsiteX1" fmla="*/ 63400 w 91198"/>
                <a:gd name="connsiteY1" fmla="*/ 32182 h 151857"/>
                <a:gd name="connsiteX2" fmla="*/ 63400 w 91198"/>
                <a:gd name="connsiteY2" fmla="*/ 27677 h 151857"/>
                <a:gd name="connsiteX3" fmla="*/ 41780 w 91198"/>
                <a:gd name="connsiteY3" fmla="*/ 22659 h 151857"/>
                <a:gd name="connsiteX4" fmla="*/ 31291 w 91198"/>
                <a:gd name="connsiteY4" fmla="*/ 201 h 151857"/>
                <a:gd name="connsiteX5" fmla="*/ 26079 w 91198"/>
                <a:gd name="connsiteY5" fmla="*/ 8245 h 151857"/>
                <a:gd name="connsiteX6" fmla="*/ 28396 w 91198"/>
                <a:gd name="connsiteY6" fmla="*/ 24589 h 151857"/>
                <a:gd name="connsiteX7" fmla="*/ 33093 w 91198"/>
                <a:gd name="connsiteY7" fmla="*/ 86748 h 151857"/>
                <a:gd name="connsiteX8" fmla="*/ 44161 w 91198"/>
                <a:gd name="connsiteY8" fmla="*/ 86362 h 151857"/>
                <a:gd name="connsiteX9" fmla="*/ 11151 w 91198"/>
                <a:gd name="connsiteY9" fmla="*/ 108561 h 151857"/>
                <a:gd name="connsiteX10" fmla="*/ 2529 w 91198"/>
                <a:gd name="connsiteY10" fmla="*/ 118985 h 151857"/>
                <a:gd name="connsiteX11" fmla="*/ 41008 w 91198"/>
                <a:gd name="connsiteY11" fmla="*/ 131533 h 151857"/>
                <a:gd name="connsiteX12" fmla="*/ 50789 w 91198"/>
                <a:gd name="connsiteY12" fmla="*/ 151738 h 151857"/>
                <a:gd name="connsiteX13" fmla="*/ 56451 w 91198"/>
                <a:gd name="connsiteY13" fmla="*/ 144016 h 151857"/>
                <a:gd name="connsiteX14" fmla="*/ 54392 w 91198"/>
                <a:gd name="connsiteY14" fmla="*/ 129603 h 151857"/>
                <a:gd name="connsiteX15" fmla="*/ 91198 w 91198"/>
                <a:gd name="connsiteY15" fmla="*/ 95821 h 151857"/>
                <a:gd name="connsiteX16" fmla="*/ 54714 w 91198"/>
                <a:gd name="connsiteY16" fmla="*/ 72398 h 151857"/>
                <a:gd name="connsiteX17" fmla="*/ 15398 w 91198"/>
                <a:gd name="connsiteY17" fmla="*/ 58242 h 151857"/>
                <a:gd name="connsiteX18" fmla="*/ 53620 w 91198"/>
                <a:gd name="connsiteY18" fmla="*/ 38166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857">
                  <a:moveTo>
                    <a:pt x="53684" y="38230"/>
                  </a:moveTo>
                  <a:cubicBezTo>
                    <a:pt x="58188" y="40418"/>
                    <a:pt x="63400" y="37201"/>
                    <a:pt x="63400" y="32182"/>
                  </a:cubicBezTo>
                  <a:lnTo>
                    <a:pt x="63400" y="27677"/>
                  </a:lnTo>
                  <a:cubicBezTo>
                    <a:pt x="56644" y="24911"/>
                    <a:pt x="51432" y="22659"/>
                    <a:pt x="41780" y="22659"/>
                  </a:cubicBezTo>
                  <a:cubicBezTo>
                    <a:pt x="40557" y="9725"/>
                    <a:pt x="39978" y="-1665"/>
                    <a:pt x="31291" y="201"/>
                  </a:cubicBezTo>
                  <a:cubicBezTo>
                    <a:pt x="27624" y="974"/>
                    <a:pt x="25307" y="4577"/>
                    <a:pt x="26079" y="8245"/>
                  </a:cubicBezTo>
                  <a:cubicBezTo>
                    <a:pt x="27495" y="14873"/>
                    <a:pt x="27752" y="18025"/>
                    <a:pt x="28396" y="24589"/>
                  </a:cubicBezTo>
                  <a:cubicBezTo>
                    <a:pt x="-8990" y="35464"/>
                    <a:pt x="-6094" y="86748"/>
                    <a:pt x="33093" y="86748"/>
                  </a:cubicBezTo>
                  <a:cubicBezTo>
                    <a:pt x="36697" y="86748"/>
                    <a:pt x="40429" y="86555"/>
                    <a:pt x="44161" y="86362"/>
                  </a:cubicBezTo>
                  <a:cubicBezTo>
                    <a:pt x="118803" y="82308"/>
                    <a:pt x="48987" y="139834"/>
                    <a:pt x="11151" y="108561"/>
                  </a:cubicBezTo>
                  <a:cubicBezTo>
                    <a:pt x="4266" y="102899"/>
                    <a:pt x="-4357" y="113258"/>
                    <a:pt x="2529" y="118985"/>
                  </a:cubicBezTo>
                  <a:cubicBezTo>
                    <a:pt x="12502" y="127222"/>
                    <a:pt x="25951" y="132048"/>
                    <a:pt x="41008" y="131533"/>
                  </a:cubicBezTo>
                  <a:cubicBezTo>
                    <a:pt x="42810" y="143759"/>
                    <a:pt x="42424" y="153025"/>
                    <a:pt x="50789" y="151738"/>
                  </a:cubicBezTo>
                  <a:cubicBezTo>
                    <a:pt x="54456" y="151159"/>
                    <a:pt x="57030" y="147749"/>
                    <a:pt x="56451" y="144016"/>
                  </a:cubicBezTo>
                  <a:cubicBezTo>
                    <a:pt x="55743" y="139255"/>
                    <a:pt x="55100" y="134622"/>
                    <a:pt x="54392" y="129603"/>
                  </a:cubicBezTo>
                  <a:cubicBezTo>
                    <a:pt x="76141" y="123940"/>
                    <a:pt x="91198" y="107339"/>
                    <a:pt x="91198" y="95821"/>
                  </a:cubicBezTo>
                  <a:cubicBezTo>
                    <a:pt x="91198" y="86748"/>
                    <a:pt x="81289" y="72398"/>
                    <a:pt x="54714" y="72398"/>
                  </a:cubicBezTo>
                  <a:cubicBezTo>
                    <a:pt x="39656" y="72398"/>
                    <a:pt x="15398" y="77804"/>
                    <a:pt x="15398" y="58242"/>
                  </a:cubicBezTo>
                  <a:cubicBezTo>
                    <a:pt x="15398" y="37651"/>
                    <a:pt x="39592" y="32632"/>
                    <a:pt x="53620" y="38166"/>
                  </a:cubicBezTo>
                  <a:close/>
                </a:path>
              </a:pathLst>
            </a:custGeom>
            <a:solidFill>
              <a:srgbClr val="D9D5EB"/>
            </a:solidFill>
            <a:ln w="6433" cap="flat">
              <a:noFill/>
              <a:prstDash val="solid"/>
              <a:miter/>
            </a:ln>
          </p:spPr>
          <p:txBody>
            <a:bodyPr rtlCol="0" anchor="ctr"/>
            <a:lstStyle/>
            <a:p>
              <a:endParaRPr lang="en-AU"/>
            </a:p>
          </p:txBody>
        </p:sp>
        <p:sp>
          <p:nvSpPr>
            <p:cNvPr id="977" name="Freeform: Shape 976">
              <a:extLst>
                <a:ext uri="{FF2B5EF4-FFF2-40B4-BE49-F238E27FC236}">
                  <a16:creationId xmlns:a16="http://schemas.microsoft.com/office/drawing/2014/main" id="{427B1323-0762-D55A-1464-6BF50F57FE5A}"/>
                </a:ext>
              </a:extLst>
            </p:cNvPr>
            <p:cNvSpPr/>
            <p:nvPr/>
          </p:nvSpPr>
          <p:spPr>
            <a:xfrm>
              <a:off x="6739149" y="5387000"/>
              <a:ext cx="92921" cy="152837"/>
            </a:xfrm>
            <a:custGeom>
              <a:avLst/>
              <a:gdLst>
                <a:gd name="connsiteX0" fmla="*/ 92021 w 92921"/>
                <a:gd name="connsiteY0" fmla="*/ 106443 h 152837"/>
                <a:gd name="connsiteX1" fmla="*/ 92922 w 92921"/>
                <a:gd name="connsiteY1" fmla="*/ 99365 h 152837"/>
                <a:gd name="connsiteX2" fmla="*/ 60105 w 92921"/>
                <a:gd name="connsiteY2" fmla="*/ 74849 h 152837"/>
                <a:gd name="connsiteX3" fmla="*/ 38613 w 92921"/>
                <a:gd name="connsiteY3" fmla="*/ 72532 h 152837"/>
                <a:gd name="connsiteX4" fmla="*/ 63837 w 92921"/>
                <a:gd name="connsiteY4" fmla="*/ 40810 h 152837"/>
                <a:gd name="connsiteX5" fmla="*/ 74390 w 92921"/>
                <a:gd name="connsiteY5" fmla="*/ 36434 h 152837"/>
                <a:gd name="connsiteX6" fmla="*/ 74390 w 92921"/>
                <a:gd name="connsiteY6" fmla="*/ 31415 h 152837"/>
                <a:gd name="connsiteX7" fmla="*/ 54378 w 92921"/>
                <a:gd name="connsiteY7" fmla="*/ 23758 h 152837"/>
                <a:gd name="connsiteX8" fmla="*/ 47171 w 92921"/>
                <a:gd name="connsiteY8" fmla="*/ 14 h 152837"/>
                <a:gd name="connsiteX9" fmla="*/ 40865 w 92921"/>
                <a:gd name="connsiteY9" fmla="*/ 7221 h 152837"/>
                <a:gd name="connsiteX10" fmla="*/ 40865 w 92921"/>
                <a:gd name="connsiteY10" fmla="*/ 23822 h 152837"/>
                <a:gd name="connsiteX11" fmla="*/ 36682 w 92921"/>
                <a:gd name="connsiteY11" fmla="*/ 85981 h 152837"/>
                <a:gd name="connsiteX12" fmla="*/ 58174 w 92921"/>
                <a:gd name="connsiteY12" fmla="*/ 88297 h 152837"/>
                <a:gd name="connsiteX13" fmla="*/ 11845 w 92921"/>
                <a:gd name="connsiteY13" fmla="*/ 104448 h 152837"/>
                <a:gd name="connsiteX14" fmla="*/ 1871 w 92921"/>
                <a:gd name="connsiteY14" fmla="*/ 113521 h 152837"/>
                <a:gd name="connsiteX15" fmla="*/ 38163 w 92921"/>
                <a:gd name="connsiteY15" fmla="*/ 131410 h 152837"/>
                <a:gd name="connsiteX16" fmla="*/ 44919 w 92921"/>
                <a:gd name="connsiteY16" fmla="*/ 152837 h 152837"/>
                <a:gd name="connsiteX17" fmla="*/ 51675 w 92921"/>
                <a:gd name="connsiteY17" fmla="*/ 146017 h 152837"/>
                <a:gd name="connsiteX18" fmla="*/ 51675 w 92921"/>
                <a:gd name="connsiteY18" fmla="*/ 131474 h 152837"/>
                <a:gd name="connsiteX19" fmla="*/ 92021 w 92921"/>
                <a:gd name="connsiteY19" fmla="*/ 106508 h 15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21" h="152837">
                  <a:moveTo>
                    <a:pt x="92021" y="106443"/>
                  </a:moveTo>
                  <a:cubicBezTo>
                    <a:pt x="92021" y="104062"/>
                    <a:pt x="92278" y="101682"/>
                    <a:pt x="92922" y="99365"/>
                  </a:cubicBezTo>
                  <a:cubicBezTo>
                    <a:pt x="91827" y="90357"/>
                    <a:pt x="82948" y="78131"/>
                    <a:pt x="60105" y="74849"/>
                  </a:cubicBezTo>
                  <a:cubicBezTo>
                    <a:pt x="53027" y="73819"/>
                    <a:pt x="44983" y="73433"/>
                    <a:pt x="38613" y="72532"/>
                  </a:cubicBezTo>
                  <a:cubicBezTo>
                    <a:pt x="6054" y="67835"/>
                    <a:pt x="29540" y="21441"/>
                    <a:pt x="63837" y="40810"/>
                  </a:cubicBezTo>
                  <a:cubicBezTo>
                    <a:pt x="67891" y="43641"/>
                    <a:pt x="73553" y="41389"/>
                    <a:pt x="74390" y="36434"/>
                  </a:cubicBezTo>
                  <a:lnTo>
                    <a:pt x="74390" y="31415"/>
                  </a:lnTo>
                  <a:cubicBezTo>
                    <a:pt x="67311" y="27168"/>
                    <a:pt x="62807" y="24916"/>
                    <a:pt x="54378" y="23758"/>
                  </a:cubicBezTo>
                  <a:cubicBezTo>
                    <a:pt x="55021" y="10052"/>
                    <a:pt x="55922" y="-436"/>
                    <a:pt x="47171" y="14"/>
                  </a:cubicBezTo>
                  <a:cubicBezTo>
                    <a:pt x="43439" y="271"/>
                    <a:pt x="40672" y="3489"/>
                    <a:pt x="40865" y="7221"/>
                  </a:cubicBezTo>
                  <a:cubicBezTo>
                    <a:pt x="41315" y="13913"/>
                    <a:pt x="41122" y="17194"/>
                    <a:pt x="40865" y="23822"/>
                  </a:cubicBezTo>
                  <a:cubicBezTo>
                    <a:pt x="1678" y="29420"/>
                    <a:pt x="-1604" y="80447"/>
                    <a:pt x="36682" y="85981"/>
                  </a:cubicBezTo>
                  <a:cubicBezTo>
                    <a:pt x="43825" y="87010"/>
                    <a:pt x="51354" y="87332"/>
                    <a:pt x="58174" y="88297"/>
                  </a:cubicBezTo>
                  <a:cubicBezTo>
                    <a:pt x="114156" y="96341"/>
                    <a:pt x="44276" y="140161"/>
                    <a:pt x="11845" y="104448"/>
                  </a:cubicBezTo>
                  <a:cubicBezTo>
                    <a:pt x="5860" y="97821"/>
                    <a:pt x="-4178" y="106894"/>
                    <a:pt x="1871" y="113521"/>
                  </a:cubicBezTo>
                  <a:cubicBezTo>
                    <a:pt x="10365" y="122852"/>
                    <a:pt x="22719" y="129672"/>
                    <a:pt x="38163" y="131410"/>
                  </a:cubicBezTo>
                  <a:cubicBezTo>
                    <a:pt x="38163" y="143700"/>
                    <a:pt x="36425" y="152837"/>
                    <a:pt x="44919" y="152837"/>
                  </a:cubicBezTo>
                  <a:cubicBezTo>
                    <a:pt x="48651" y="152837"/>
                    <a:pt x="51740" y="149748"/>
                    <a:pt x="51675" y="146017"/>
                  </a:cubicBezTo>
                  <a:cubicBezTo>
                    <a:pt x="51675" y="140740"/>
                    <a:pt x="51675" y="136429"/>
                    <a:pt x="51675" y="131474"/>
                  </a:cubicBezTo>
                  <a:cubicBezTo>
                    <a:pt x="71945" y="129222"/>
                    <a:pt x="88031" y="117189"/>
                    <a:pt x="92021" y="106508"/>
                  </a:cubicBezTo>
                  <a:close/>
                </a:path>
              </a:pathLst>
            </a:custGeom>
            <a:solidFill>
              <a:srgbClr val="D9D5EB"/>
            </a:solidFill>
            <a:ln w="6433" cap="flat">
              <a:noFill/>
              <a:prstDash val="solid"/>
              <a:miter/>
            </a:ln>
          </p:spPr>
          <p:txBody>
            <a:bodyPr rtlCol="0" anchor="ctr"/>
            <a:lstStyle/>
            <a:p>
              <a:endParaRPr lang="en-AU"/>
            </a:p>
          </p:txBody>
        </p:sp>
        <p:sp>
          <p:nvSpPr>
            <p:cNvPr id="1013" name="Freeform: Shape 1012">
              <a:extLst>
                <a:ext uri="{FF2B5EF4-FFF2-40B4-BE49-F238E27FC236}">
                  <a16:creationId xmlns:a16="http://schemas.microsoft.com/office/drawing/2014/main" id="{2D42297D-7305-095C-F58B-0D716400A320}"/>
                </a:ext>
              </a:extLst>
            </p:cNvPr>
            <p:cNvSpPr/>
            <p:nvPr/>
          </p:nvSpPr>
          <p:spPr>
            <a:xfrm>
              <a:off x="10814742" y="4861237"/>
              <a:ext cx="64539" cy="40538"/>
            </a:xfrm>
            <a:custGeom>
              <a:avLst/>
              <a:gdLst>
                <a:gd name="connsiteX0" fmla="*/ 54116 w 64539"/>
                <a:gd name="connsiteY0" fmla="*/ 26254 h 40538"/>
                <a:gd name="connsiteX1" fmla="*/ 64540 w 64539"/>
                <a:gd name="connsiteY1" fmla="*/ 22393 h 40538"/>
                <a:gd name="connsiteX2" fmla="*/ 45815 w 64539"/>
                <a:gd name="connsiteY2" fmla="*/ 9395 h 40538"/>
                <a:gd name="connsiteX3" fmla="*/ 44657 w 64539"/>
                <a:gd name="connsiteY3" fmla="*/ 9202 h 40538"/>
                <a:gd name="connsiteX4" fmla="*/ 44657 w 64539"/>
                <a:gd name="connsiteY4" fmla="*/ 8622 h 40538"/>
                <a:gd name="connsiteX5" fmla="*/ 40539 w 64539"/>
                <a:gd name="connsiteY5" fmla="*/ 5727 h 40538"/>
                <a:gd name="connsiteX6" fmla="*/ 31401 w 64539"/>
                <a:gd name="connsiteY6" fmla="*/ 0 h 40538"/>
                <a:gd name="connsiteX7" fmla="*/ 31144 w 64539"/>
                <a:gd name="connsiteY7" fmla="*/ 9266 h 40538"/>
                <a:gd name="connsiteX8" fmla="*/ 0 w 64539"/>
                <a:gd name="connsiteY8" fmla="*/ 40538 h 40538"/>
                <a:gd name="connsiteX9" fmla="*/ 13641 w 64539"/>
                <a:gd name="connsiteY9" fmla="*/ 40281 h 40538"/>
                <a:gd name="connsiteX10" fmla="*/ 54116 w 64539"/>
                <a:gd name="connsiteY10" fmla="*/ 26318 h 4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39" h="40538">
                  <a:moveTo>
                    <a:pt x="54116" y="26254"/>
                  </a:moveTo>
                  <a:cubicBezTo>
                    <a:pt x="57976" y="28956"/>
                    <a:pt x="63381" y="26961"/>
                    <a:pt x="64540" y="22393"/>
                  </a:cubicBezTo>
                  <a:cubicBezTo>
                    <a:pt x="58427" y="18017"/>
                    <a:pt x="52121" y="13706"/>
                    <a:pt x="45815" y="9395"/>
                  </a:cubicBezTo>
                  <a:cubicBezTo>
                    <a:pt x="45429" y="9395"/>
                    <a:pt x="45107" y="9266"/>
                    <a:pt x="44657" y="9202"/>
                  </a:cubicBezTo>
                  <a:cubicBezTo>
                    <a:pt x="44657" y="9008"/>
                    <a:pt x="44657" y="8815"/>
                    <a:pt x="44657" y="8622"/>
                  </a:cubicBezTo>
                  <a:cubicBezTo>
                    <a:pt x="43242" y="7657"/>
                    <a:pt x="41954" y="6692"/>
                    <a:pt x="40539" y="5727"/>
                  </a:cubicBezTo>
                  <a:cubicBezTo>
                    <a:pt x="37515" y="3732"/>
                    <a:pt x="34490" y="1930"/>
                    <a:pt x="31401" y="0"/>
                  </a:cubicBezTo>
                  <a:cubicBezTo>
                    <a:pt x="31401" y="2831"/>
                    <a:pt x="31272" y="5534"/>
                    <a:pt x="31144" y="9266"/>
                  </a:cubicBezTo>
                  <a:cubicBezTo>
                    <a:pt x="11518" y="12097"/>
                    <a:pt x="901" y="26318"/>
                    <a:pt x="0" y="40538"/>
                  </a:cubicBezTo>
                  <a:cubicBezTo>
                    <a:pt x="4569" y="40410"/>
                    <a:pt x="9073" y="40345"/>
                    <a:pt x="13641" y="40281"/>
                  </a:cubicBezTo>
                  <a:cubicBezTo>
                    <a:pt x="16022" y="27412"/>
                    <a:pt x="33010" y="14414"/>
                    <a:pt x="54116" y="26318"/>
                  </a:cubicBezTo>
                  <a:close/>
                </a:path>
              </a:pathLst>
            </a:custGeom>
            <a:solidFill>
              <a:srgbClr val="D9D5EB"/>
            </a:solidFill>
            <a:ln w="6433" cap="flat">
              <a:noFill/>
              <a:prstDash val="solid"/>
              <a:miter/>
            </a:ln>
          </p:spPr>
          <p:txBody>
            <a:bodyPr rtlCol="0" anchor="ctr"/>
            <a:lstStyle/>
            <a:p>
              <a:endParaRPr lang="en-AU"/>
            </a:p>
          </p:txBody>
        </p:sp>
        <p:sp>
          <p:nvSpPr>
            <p:cNvPr id="1014" name="Freeform: Shape 1013">
              <a:extLst>
                <a:ext uri="{FF2B5EF4-FFF2-40B4-BE49-F238E27FC236}">
                  <a16:creationId xmlns:a16="http://schemas.microsoft.com/office/drawing/2014/main" id="{21AAA5D4-49EE-AB41-0E5B-DBDB1BE1E189}"/>
                </a:ext>
              </a:extLst>
            </p:cNvPr>
            <p:cNvSpPr/>
            <p:nvPr/>
          </p:nvSpPr>
          <p:spPr>
            <a:xfrm>
              <a:off x="10662632" y="5252076"/>
              <a:ext cx="51987" cy="84103"/>
            </a:xfrm>
            <a:custGeom>
              <a:avLst/>
              <a:gdLst>
                <a:gd name="connsiteX0" fmla="*/ 18527 w 51987"/>
                <a:gd name="connsiteY0" fmla="*/ 84104 h 84103"/>
                <a:gd name="connsiteX1" fmla="*/ 26635 w 51987"/>
                <a:gd name="connsiteY1" fmla="*/ 72586 h 84103"/>
                <a:gd name="connsiteX2" fmla="*/ 13444 w 51987"/>
                <a:gd name="connsiteY2" fmla="*/ 56692 h 84103"/>
                <a:gd name="connsiteX3" fmla="*/ 46518 w 51987"/>
                <a:gd name="connsiteY3" fmla="*/ 37645 h 84103"/>
                <a:gd name="connsiteX4" fmla="*/ 51988 w 51987"/>
                <a:gd name="connsiteY4" fmla="*/ 25033 h 84103"/>
                <a:gd name="connsiteX5" fmla="*/ 42721 w 51987"/>
                <a:gd name="connsiteY5" fmla="*/ 23360 h 84103"/>
                <a:gd name="connsiteX6" fmla="*/ 34164 w 51987"/>
                <a:gd name="connsiteY6" fmla="*/ 67 h 84103"/>
                <a:gd name="connsiteX7" fmla="*/ 28308 w 51987"/>
                <a:gd name="connsiteY7" fmla="*/ 7595 h 84103"/>
                <a:gd name="connsiteX8" fmla="*/ 29209 w 51987"/>
                <a:gd name="connsiteY8" fmla="*/ 24197 h 84103"/>
                <a:gd name="connsiteX9" fmla="*/ 18463 w 51987"/>
                <a:gd name="connsiteY9" fmla="*/ 84039 h 8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7" h="84103">
                  <a:moveTo>
                    <a:pt x="18527" y="84104"/>
                  </a:moveTo>
                  <a:cubicBezTo>
                    <a:pt x="21359" y="80307"/>
                    <a:pt x="24061" y="76446"/>
                    <a:pt x="26635" y="72586"/>
                  </a:cubicBezTo>
                  <a:cubicBezTo>
                    <a:pt x="12543" y="69754"/>
                    <a:pt x="13444" y="57271"/>
                    <a:pt x="13444" y="56692"/>
                  </a:cubicBezTo>
                  <a:cubicBezTo>
                    <a:pt x="14924" y="39254"/>
                    <a:pt x="32812" y="34557"/>
                    <a:pt x="46518" y="37645"/>
                  </a:cubicBezTo>
                  <a:cubicBezTo>
                    <a:pt x="48448" y="33527"/>
                    <a:pt x="50250" y="29280"/>
                    <a:pt x="51988" y="25033"/>
                  </a:cubicBezTo>
                  <a:cubicBezTo>
                    <a:pt x="49349" y="24261"/>
                    <a:pt x="46390" y="23682"/>
                    <a:pt x="42721" y="23360"/>
                  </a:cubicBezTo>
                  <a:cubicBezTo>
                    <a:pt x="42593" y="10041"/>
                    <a:pt x="42915" y="-963"/>
                    <a:pt x="34164" y="67"/>
                  </a:cubicBezTo>
                  <a:cubicBezTo>
                    <a:pt x="30495" y="517"/>
                    <a:pt x="27858" y="3927"/>
                    <a:pt x="28308" y="7595"/>
                  </a:cubicBezTo>
                  <a:cubicBezTo>
                    <a:pt x="29144" y="14352"/>
                    <a:pt x="29144" y="17505"/>
                    <a:pt x="29209" y="24197"/>
                  </a:cubicBezTo>
                  <a:cubicBezTo>
                    <a:pt x="-5410" y="31211"/>
                    <a:pt x="-9593" y="73422"/>
                    <a:pt x="18463" y="84039"/>
                  </a:cubicBezTo>
                  <a:close/>
                </a:path>
              </a:pathLst>
            </a:custGeom>
            <a:solidFill>
              <a:srgbClr val="D9D5EB"/>
            </a:solidFill>
            <a:ln w="6433" cap="flat">
              <a:noFill/>
              <a:prstDash val="solid"/>
              <a:miter/>
            </a:ln>
          </p:spPr>
          <p:txBody>
            <a:bodyPr rtlCol="0" anchor="ctr"/>
            <a:lstStyle/>
            <a:p>
              <a:endParaRPr lang="en-AU"/>
            </a:p>
          </p:txBody>
        </p:sp>
        <p:sp>
          <p:nvSpPr>
            <p:cNvPr id="1038" name="Freeform: Shape 1037">
              <a:extLst>
                <a:ext uri="{FF2B5EF4-FFF2-40B4-BE49-F238E27FC236}">
                  <a16:creationId xmlns:a16="http://schemas.microsoft.com/office/drawing/2014/main" id="{A9947D83-4AE7-8926-D7A1-6281E3C6E5B6}"/>
                </a:ext>
              </a:extLst>
            </p:cNvPr>
            <p:cNvSpPr/>
            <p:nvPr/>
          </p:nvSpPr>
          <p:spPr>
            <a:xfrm>
              <a:off x="10555242" y="5252076"/>
              <a:ext cx="92374" cy="152782"/>
            </a:xfrm>
            <a:custGeom>
              <a:avLst/>
              <a:gdLst>
                <a:gd name="connsiteX0" fmla="*/ 92328 w 92374"/>
                <a:gd name="connsiteY0" fmla="*/ 100512 h 152782"/>
                <a:gd name="connsiteX1" fmla="*/ 57967 w 92374"/>
                <a:gd name="connsiteY1" fmla="*/ 74066 h 152782"/>
                <a:gd name="connsiteX2" fmla="*/ 22641 w 92374"/>
                <a:gd name="connsiteY2" fmla="*/ 66151 h 152782"/>
                <a:gd name="connsiteX3" fmla="*/ 59705 w 92374"/>
                <a:gd name="connsiteY3" fmla="*/ 39833 h 152782"/>
                <a:gd name="connsiteX4" fmla="*/ 70000 w 92374"/>
                <a:gd name="connsiteY4" fmla="*/ 35265 h 152782"/>
                <a:gd name="connsiteX5" fmla="*/ 70000 w 92374"/>
                <a:gd name="connsiteY5" fmla="*/ 29988 h 152782"/>
                <a:gd name="connsiteX6" fmla="*/ 49345 w 92374"/>
                <a:gd name="connsiteY6" fmla="*/ 23360 h 152782"/>
                <a:gd name="connsiteX7" fmla="*/ 40787 w 92374"/>
                <a:gd name="connsiteY7" fmla="*/ 67 h 152782"/>
                <a:gd name="connsiteX8" fmla="*/ 34931 w 92374"/>
                <a:gd name="connsiteY8" fmla="*/ 7595 h 152782"/>
                <a:gd name="connsiteX9" fmla="*/ 35832 w 92374"/>
                <a:gd name="connsiteY9" fmla="*/ 24197 h 152782"/>
                <a:gd name="connsiteX10" fmla="*/ 35253 w 92374"/>
                <a:gd name="connsiteY10" fmla="*/ 86420 h 152782"/>
                <a:gd name="connsiteX11" fmla="*/ 56873 w 92374"/>
                <a:gd name="connsiteY11" fmla="*/ 87514 h 152782"/>
                <a:gd name="connsiteX12" fmla="*/ 11574 w 92374"/>
                <a:gd name="connsiteY12" fmla="*/ 106303 h 152782"/>
                <a:gd name="connsiteX13" fmla="*/ 2114 w 92374"/>
                <a:gd name="connsiteY13" fmla="*/ 115955 h 152782"/>
                <a:gd name="connsiteX14" fmla="*/ 39371 w 92374"/>
                <a:gd name="connsiteY14" fmla="*/ 131785 h 152782"/>
                <a:gd name="connsiteX15" fmla="*/ 47414 w 92374"/>
                <a:gd name="connsiteY15" fmla="*/ 152761 h 152782"/>
                <a:gd name="connsiteX16" fmla="*/ 52819 w 92374"/>
                <a:gd name="connsiteY16" fmla="*/ 131077 h 152782"/>
                <a:gd name="connsiteX17" fmla="*/ 92328 w 92374"/>
                <a:gd name="connsiteY17" fmla="*/ 100512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92328" y="100512"/>
                  </a:moveTo>
                  <a:cubicBezTo>
                    <a:pt x="93100" y="91504"/>
                    <a:pt x="84414" y="76317"/>
                    <a:pt x="57967" y="74066"/>
                  </a:cubicBezTo>
                  <a:cubicBezTo>
                    <a:pt x="41173" y="72650"/>
                    <a:pt x="28818" y="75288"/>
                    <a:pt x="22641" y="66151"/>
                  </a:cubicBezTo>
                  <a:cubicBezTo>
                    <a:pt x="11509" y="49743"/>
                    <a:pt x="34995" y="27800"/>
                    <a:pt x="59705" y="39833"/>
                  </a:cubicBezTo>
                  <a:cubicBezTo>
                    <a:pt x="63759" y="42407"/>
                    <a:pt x="69164" y="40026"/>
                    <a:pt x="70000" y="35265"/>
                  </a:cubicBezTo>
                  <a:lnTo>
                    <a:pt x="70000" y="29988"/>
                  </a:lnTo>
                  <a:cubicBezTo>
                    <a:pt x="63372" y="26513"/>
                    <a:pt x="58546" y="24132"/>
                    <a:pt x="49345" y="23360"/>
                  </a:cubicBezTo>
                  <a:cubicBezTo>
                    <a:pt x="49216" y="10041"/>
                    <a:pt x="49538" y="-963"/>
                    <a:pt x="40787" y="67"/>
                  </a:cubicBezTo>
                  <a:cubicBezTo>
                    <a:pt x="37119" y="517"/>
                    <a:pt x="34481" y="3927"/>
                    <a:pt x="34931" y="7595"/>
                  </a:cubicBezTo>
                  <a:cubicBezTo>
                    <a:pt x="35767" y="14352"/>
                    <a:pt x="35767" y="17505"/>
                    <a:pt x="35832" y="24197"/>
                  </a:cubicBezTo>
                  <a:cubicBezTo>
                    <a:pt x="-2712" y="31983"/>
                    <a:pt x="-3484" y="83138"/>
                    <a:pt x="35253" y="86420"/>
                  </a:cubicBezTo>
                  <a:cubicBezTo>
                    <a:pt x="42266" y="86999"/>
                    <a:pt x="50182" y="86935"/>
                    <a:pt x="56873" y="87514"/>
                  </a:cubicBezTo>
                  <a:cubicBezTo>
                    <a:pt x="113305" y="92340"/>
                    <a:pt x="45999" y="140085"/>
                    <a:pt x="11574" y="106303"/>
                  </a:cubicBezTo>
                  <a:cubicBezTo>
                    <a:pt x="5203" y="100061"/>
                    <a:pt x="-4256" y="109713"/>
                    <a:pt x="2114" y="115955"/>
                  </a:cubicBezTo>
                  <a:cubicBezTo>
                    <a:pt x="11380" y="125028"/>
                    <a:pt x="24379" y="130948"/>
                    <a:pt x="39371" y="131785"/>
                  </a:cubicBezTo>
                  <a:cubicBezTo>
                    <a:pt x="40143" y="144139"/>
                    <a:pt x="38921" y="153276"/>
                    <a:pt x="47414" y="152761"/>
                  </a:cubicBezTo>
                  <a:cubicBezTo>
                    <a:pt x="55587" y="152182"/>
                    <a:pt x="53656" y="144075"/>
                    <a:pt x="52819" y="131077"/>
                  </a:cubicBezTo>
                  <a:cubicBezTo>
                    <a:pt x="75019" y="127345"/>
                    <a:pt x="91363" y="112030"/>
                    <a:pt x="92328" y="100512"/>
                  </a:cubicBezTo>
                  <a:close/>
                </a:path>
              </a:pathLst>
            </a:custGeom>
            <a:solidFill>
              <a:srgbClr val="D9D5EB"/>
            </a:solidFill>
            <a:ln w="6433" cap="flat">
              <a:noFill/>
              <a:prstDash val="solid"/>
              <a:miter/>
            </a:ln>
          </p:spPr>
          <p:txBody>
            <a:bodyPr rtlCol="0" anchor="ctr"/>
            <a:lstStyle/>
            <a:p>
              <a:endParaRPr lang="en-AU"/>
            </a:p>
          </p:txBody>
        </p:sp>
        <p:sp>
          <p:nvSpPr>
            <p:cNvPr id="1039" name="Freeform: Shape 1038">
              <a:extLst>
                <a:ext uri="{FF2B5EF4-FFF2-40B4-BE49-F238E27FC236}">
                  <a16:creationId xmlns:a16="http://schemas.microsoft.com/office/drawing/2014/main" id="{0DE9AB2B-8056-2640-E54C-25CA50355F01}"/>
                </a:ext>
              </a:extLst>
            </p:cNvPr>
            <p:cNvSpPr/>
            <p:nvPr/>
          </p:nvSpPr>
          <p:spPr>
            <a:xfrm>
              <a:off x="10459695" y="5251900"/>
              <a:ext cx="93132" cy="152817"/>
            </a:xfrm>
            <a:custGeom>
              <a:avLst/>
              <a:gdLst>
                <a:gd name="connsiteX0" fmla="*/ 92770 w 93132"/>
                <a:gd name="connsiteY0" fmla="*/ 95669 h 152817"/>
                <a:gd name="connsiteX1" fmla="*/ 23597 w 93132"/>
                <a:gd name="connsiteY1" fmla="*/ 53780 h 152817"/>
                <a:gd name="connsiteX2" fmla="*/ 65938 w 93132"/>
                <a:gd name="connsiteY2" fmla="*/ 43098 h 152817"/>
                <a:gd name="connsiteX3" fmla="*/ 69863 w 93132"/>
                <a:gd name="connsiteY3" fmla="*/ 45543 h 152817"/>
                <a:gd name="connsiteX4" fmla="*/ 76683 w 93132"/>
                <a:gd name="connsiteY4" fmla="*/ 33896 h 152817"/>
                <a:gd name="connsiteX5" fmla="*/ 51524 w 93132"/>
                <a:gd name="connsiteY5" fmla="*/ 23537 h 152817"/>
                <a:gd name="connsiteX6" fmla="*/ 43546 w 93132"/>
                <a:gd name="connsiteY6" fmla="*/ 50 h 152817"/>
                <a:gd name="connsiteX7" fmla="*/ 37497 w 93132"/>
                <a:gd name="connsiteY7" fmla="*/ 7450 h 152817"/>
                <a:gd name="connsiteX8" fmla="*/ 38011 w 93132"/>
                <a:gd name="connsiteY8" fmla="*/ 24051 h 152817"/>
                <a:gd name="connsiteX9" fmla="*/ 10149 w 93132"/>
                <a:gd name="connsiteY9" fmla="*/ 53780 h 152817"/>
                <a:gd name="connsiteX10" fmla="*/ 79515 w 93132"/>
                <a:gd name="connsiteY10" fmla="*/ 98436 h 152817"/>
                <a:gd name="connsiteX11" fmla="*/ 11693 w 93132"/>
                <a:gd name="connsiteY11" fmla="*/ 105514 h 152817"/>
                <a:gd name="connsiteX12" fmla="*/ 1977 w 93132"/>
                <a:gd name="connsiteY12" fmla="*/ 114909 h 152817"/>
                <a:gd name="connsiteX13" fmla="*/ 38848 w 93132"/>
                <a:gd name="connsiteY13" fmla="*/ 131639 h 152817"/>
                <a:gd name="connsiteX14" fmla="*/ 46376 w 93132"/>
                <a:gd name="connsiteY14" fmla="*/ 152809 h 152817"/>
                <a:gd name="connsiteX15" fmla="*/ 52811 w 93132"/>
                <a:gd name="connsiteY15" fmla="*/ 145795 h 152817"/>
                <a:gd name="connsiteX16" fmla="*/ 52297 w 93132"/>
                <a:gd name="connsiteY16" fmla="*/ 131253 h 152817"/>
                <a:gd name="connsiteX17" fmla="*/ 92770 w 93132"/>
                <a:gd name="connsiteY17" fmla="*/ 95669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92770" y="95669"/>
                  </a:moveTo>
                  <a:cubicBezTo>
                    <a:pt x="84534" y="65491"/>
                    <a:pt x="23597" y="86403"/>
                    <a:pt x="23597" y="53780"/>
                  </a:cubicBezTo>
                  <a:cubicBezTo>
                    <a:pt x="23597" y="38851"/>
                    <a:pt x="45090" y="29842"/>
                    <a:pt x="65938" y="43098"/>
                  </a:cubicBezTo>
                  <a:cubicBezTo>
                    <a:pt x="67289" y="43934"/>
                    <a:pt x="68576" y="44771"/>
                    <a:pt x="69863" y="45543"/>
                  </a:cubicBezTo>
                  <a:cubicBezTo>
                    <a:pt x="77584" y="50047"/>
                    <a:pt x="84405" y="38401"/>
                    <a:pt x="76683" y="33896"/>
                  </a:cubicBezTo>
                  <a:cubicBezTo>
                    <a:pt x="69477" y="29714"/>
                    <a:pt x="64522" y="24952"/>
                    <a:pt x="51524" y="23537"/>
                  </a:cubicBezTo>
                  <a:cubicBezTo>
                    <a:pt x="51717" y="10538"/>
                    <a:pt x="52425" y="-851"/>
                    <a:pt x="43546" y="50"/>
                  </a:cubicBezTo>
                  <a:cubicBezTo>
                    <a:pt x="39813" y="436"/>
                    <a:pt x="37111" y="3718"/>
                    <a:pt x="37497" y="7450"/>
                  </a:cubicBezTo>
                  <a:cubicBezTo>
                    <a:pt x="38204" y="14206"/>
                    <a:pt x="38075" y="17359"/>
                    <a:pt x="38011" y="24051"/>
                  </a:cubicBezTo>
                  <a:cubicBezTo>
                    <a:pt x="19479" y="27333"/>
                    <a:pt x="10149" y="39623"/>
                    <a:pt x="10149" y="53780"/>
                  </a:cubicBezTo>
                  <a:cubicBezTo>
                    <a:pt x="10149" y="98050"/>
                    <a:pt x="73080" y="83186"/>
                    <a:pt x="79515" y="98436"/>
                  </a:cubicBezTo>
                  <a:cubicBezTo>
                    <a:pt x="75590" y="116582"/>
                    <a:pt x="34215" y="128744"/>
                    <a:pt x="11693" y="105514"/>
                  </a:cubicBezTo>
                  <a:cubicBezTo>
                    <a:pt x="5516" y="99144"/>
                    <a:pt x="-4200" y="108474"/>
                    <a:pt x="1977" y="114909"/>
                  </a:cubicBezTo>
                  <a:cubicBezTo>
                    <a:pt x="10792" y="123982"/>
                    <a:pt x="23469" y="130416"/>
                    <a:pt x="38848" y="131639"/>
                  </a:cubicBezTo>
                  <a:cubicBezTo>
                    <a:pt x="39298" y="144251"/>
                    <a:pt x="37883" y="153131"/>
                    <a:pt x="46376" y="152809"/>
                  </a:cubicBezTo>
                  <a:cubicBezTo>
                    <a:pt x="50108" y="152680"/>
                    <a:pt x="53004" y="149527"/>
                    <a:pt x="52811" y="145795"/>
                  </a:cubicBezTo>
                  <a:cubicBezTo>
                    <a:pt x="52618" y="141098"/>
                    <a:pt x="52489" y="136143"/>
                    <a:pt x="52297" y="131253"/>
                  </a:cubicBezTo>
                  <a:cubicBezTo>
                    <a:pt x="80416" y="127199"/>
                    <a:pt x="95731" y="106737"/>
                    <a:pt x="92770" y="95669"/>
                  </a:cubicBezTo>
                  <a:close/>
                </a:path>
              </a:pathLst>
            </a:custGeom>
            <a:solidFill>
              <a:srgbClr val="D9D5EB"/>
            </a:solidFill>
            <a:ln w="6433" cap="flat">
              <a:noFill/>
              <a:prstDash val="solid"/>
              <a:miter/>
            </a:ln>
          </p:spPr>
          <p:txBody>
            <a:bodyPr rtlCol="0" anchor="ctr"/>
            <a:lstStyle/>
            <a:p>
              <a:endParaRPr lang="en-AU"/>
            </a:p>
          </p:txBody>
        </p:sp>
        <p:sp>
          <p:nvSpPr>
            <p:cNvPr id="1040" name="Freeform: Shape 1039">
              <a:extLst>
                <a:ext uri="{FF2B5EF4-FFF2-40B4-BE49-F238E27FC236}">
                  <a16:creationId xmlns:a16="http://schemas.microsoft.com/office/drawing/2014/main" id="{1DB9418F-906A-D8C0-BB1D-695B6DDCA7C8}"/>
                </a:ext>
              </a:extLst>
            </p:cNvPr>
            <p:cNvSpPr/>
            <p:nvPr/>
          </p:nvSpPr>
          <p:spPr>
            <a:xfrm>
              <a:off x="10425638" y="5117942"/>
              <a:ext cx="87190" cy="151822"/>
            </a:xfrm>
            <a:custGeom>
              <a:avLst/>
              <a:gdLst>
                <a:gd name="connsiteX0" fmla="*/ 46780 w 87190"/>
                <a:gd name="connsiteY0" fmla="*/ 151703 h 151822"/>
                <a:gd name="connsiteX1" fmla="*/ 52443 w 87190"/>
                <a:gd name="connsiteY1" fmla="*/ 143981 h 151822"/>
                <a:gd name="connsiteX2" fmla="*/ 50383 w 87190"/>
                <a:gd name="connsiteY2" fmla="*/ 129568 h 151822"/>
                <a:gd name="connsiteX3" fmla="*/ 87190 w 87190"/>
                <a:gd name="connsiteY3" fmla="*/ 95786 h 151822"/>
                <a:gd name="connsiteX4" fmla="*/ 50705 w 87190"/>
                <a:gd name="connsiteY4" fmla="*/ 72364 h 151822"/>
                <a:gd name="connsiteX5" fmla="*/ 11389 w 87190"/>
                <a:gd name="connsiteY5" fmla="*/ 58207 h 151822"/>
                <a:gd name="connsiteX6" fmla="*/ 49611 w 87190"/>
                <a:gd name="connsiteY6" fmla="*/ 38131 h 151822"/>
                <a:gd name="connsiteX7" fmla="*/ 59327 w 87190"/>
                <a:gd name="connsiteY7" fmla="*/ 32082 h 151822"/>
                <a:gd name="connsiteX8" fmla="*/ 59327 w 87190"/>
                <a:gd name="connsiteY8" fmla="*/ 27578 h 151822"/>
                <a:gd name="connsiteX9" fmla="*/ 37707 w 87190"/>
                <a:gd name="connsiteY9" fmla="*/ 22559 h 151822"/>
                <a:gd name="connsiteX10" fmla="*/ 27669 w 87190"/>
                <a:gd name="connsiteY10" fmla="*/ 102 h 151822"/>
                <a:gd name="connsiteX11" fmla="*/ 22457 w 87190"/>
                <a:gd name="connsiteY11" fmla="*/ 10591 h 151822"/>
                <a:gd name="connsiteX12" fmla="*/ 24323 w 87190"/>
                <a:gd name="connsiteY12" fmla="*/ 24490 h 151822"/>
                <a:gd name="connsiteX13" fmla="*/ 16280 w 87190"/>
                <a:gd name="connsiteY13" fmla="*/ 27900 h 151822"/>
                <a:gd name="connsiteX14" fmla="*/ 5856 w 87190"/>
                <a:gd name="connsiteY14" fmla="*/ 77704 h 151822"/>
                <a:gd name="connsiteX15" fmla="*/ 29020 w 87190"/>
                <a:gd name="connsiteY15" fmla="*/ 86648 h 151822"/>
                <a:gd name="connsiteX16" fmla="*/ 40088 w 87190"/>
                <a:gd name="connsiteY16" fmla="*/ 86262 h 151822"/>
                <a:gd name="connsiteX17" fmla="*/ 7078 w 87190"/>
                <a:gd name="connsiteY17" fmla="*/ 108462 h 151822"/>
                <a:gd name="connsiteX18" fmla="*/ 1802 w 87190"/>
                <a:gd name="connsiteY18" fmla="*/ 106918 h 151822"/>
                <a:gd name="connsiteX19" fmla="*/ 0 w 87190"/>
                <a:gd name="connsiteY19" fmla="*/ 120044 h 151822"/>
                <a:gd name="connsiteX20" fmla="*/ 36999 w 87190"/>
                <a:gd name="connsiteY20" fmla="*/ 131498 h 151822"/>
                <a:gd name="connsiteX21" fmla="*/ 46780 w 87190"/>
                <a:gd name="connsiteY21" fmla="*/ 151703 h 1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190" h="151822">
                  <a:moveTo>
                    <a:pt x="46780" y="151703"/>
                  </a:moveTo>
                  <a:cubicBezTo>
                    <a:pt x="50448" y="151124"/>
                    <a:pt x="53022" y="147713"/>
                    <a:pt x="52443" y="143981"/>
                  </a:cubicBezTo>
                  <a:cubicBezTo>
                    <a:pt x="51735" y="139220"/>
                    <a:pt x="51092" y="134587"/>
                    <a:pt x="50383" y="129568"/>
                  </a:cubicBezTo>
                  <a:cubicBezTo>
                    <a:pt x="72132" y="123905"/>
                    <a:pt x="87190" y="107304"/>
                    <a:pt x="87190" y="95786"/>
                  </a:cubicBezTo>
                  <a:cubicBezTo>
                    <a:pt x="87190" y="86713"/>
                    <a:pt x="77280" y="72364"/>
                    <a:pt x="50705" y="72364"/>
                  </a:cubicBezTo>
                  <a:cubicBezTo>
                    <a:pt x="35648" y="72364"/>
                    <a:pt x="11389" y="77769"/>
                    <a:pt x="11389" y="58207"/>
                  </a:cubicBezTo>
                  <a:cubicBezTo>
                    <a:pt x="11389" y="37616"/>
                    <a:pt x="35584" y="32597"/>
                    <a:pt x="49611" y="38131"/>
                  </a:cubicBezTo>
                  <a:cubicBezTo>
                    <a:pt x="54116" y="40319"/>
                    <a:pt x="59327" y="37101"/>
                    <a:pt x="59327" y="32082"/>
                  </a:cubicBezTo>
                  <a:lnTo>
                    <a:pt x="59327" y="27578"/>
                  </a:lnTo>
                  <a:cubicBezTo>
                    <a:pt x="52572" y="24811"/>
                    <a:pt x="47359" y="22559"/>
                    <a:pt x="37707" y="22559"/>
                  </a:cubicBezTo>
                  <a:cubicBezTo>
                    <a:pt x="36485" y="9883"/>
                    <a:pt x="35841" y="-1185"/>
                    <a:pt x="27669" y="102"/>
                  </a:cubicBezTo>
                  <a:cubicBezTo>
                    <a:pt x="25803" y="3384"/>
                    <a:pt x="24066" y="6923"/>
                    <a:pt x="22457" y="10591"/>
                  </a:cubicBezTo>
                  <a:cubicBezTo>
                    <a:pt x="23422" y="15610"/>
                    <a:pt x="23744" y="18827"/>
                    <a:pt x="24323" y="24490"/>
                  </a:cubicBezTo>
                  <a:cubicBezTo>
                    <a:pt x="21363" y="25326"/>
                    <a:pt x="18725" y="26549"/>
                    <a:pt x="16280" y="27900"/>
                  </a:cubicBezTo>
                  <a:cubicBezTo>
                    <a:pt x="11583" y="43536"/>
                    <a:pt x="8430" y="60781"/>
                    <a:pt x="5856" y="77704"/>
                  </a:cubicBezTo>
                  <a:cubicBezTo>
                    <a:pt x="11067" y="83109"/>
                    <a:pt x="18790" y="86648"/>
                    <a:pt x="29020" y="86648"/>
                  </a:cubicBezTo>
                  <a:cubicBezTo>
                    <a:pt x="32623" y="86648"/>
                    <a:pt x="36356" y="86455"/>
                    <a:pt x="40088" y="86262"/>
                  </a:cubicBezTo>
                  <a:cubicBezTo>
                    <a:pt x="114730" y="82209"/>
                    <a:pt x="44914" y="139734"/>
                    <a:pt x="7078" y="108462"/>
                  </a:cubicBezTo>
                  <a:cubicBezTo>
                    <a:pt x="5340" y="107046"/>
                    <a:pt x="3475" y="106596"/>
                    <a:pt x="1802" y="106918"/>
                  </a:cubicBezTo>
                  <a:cubicBezTo>
                    <a:pt x="1223" y="111422"/>
                    <a:pt x="579" y="115797"/>
                    <a:pt x="0" y="120044"/>
                  </a:cubicBezTo>
                  <a:cubicBezTo>
                    <a:pt x="9781" y="127573"/>
                    <a:pt x="22650" y="131948"/>
                    <a:pt x="36999" y="131498"/>
                  </a:cubicBezTo>
                  <a:cubicBezTo>
                    <a:pt x="38801" y="143724"/>
                    <a:pt x="38415" y="152990"/>
                    <a:pt x="46780" y="151703"/>
                  </a:cubicBezTo>
                  <a:close/>
                </a:path>
              </a:pathLst>
            </a:custGeom>
            <a:solidFill>
              <a:srgbClr val="D9D5EB"/>
            </a:solidFill>
            <a:ln w="6433" cap="flat">
              <a:noFill/>
              <a:prstDash val="solid"/>
              <a:miter/>
            </a:ln>
          </p:spPr>
          <p:txBody>
            <a:bodyPr rtlCol="0" anchor="ctr"/>
            <a:lstStyle/>
            <a:p>
              <a:endParaRPr lang="en-AU"/>
            </a:p>
          </p:txBody>
        </p:sp>
        <p:sp>
          <p:nvSpPr>
            <p:cNvPr id="1041" name="Freeform: Shape 1040">
              <a:extLst>
                <a:ext uri="{FF2B5EF4-FFF2-40B4-BE49-F238E27FC236}">
                  <a16:creationId xmlns:a16="http://schemas.microsoft.com/office/drawing/2014/main" id="{75EC45FD-4F08-0785-2B90-520A1A92CFBC}"/>
                </a:ext>
              </a:extLst>
            </p:cNvPr>
            <p:cNvSpPr/>
            <p:nvPr/>
          </p:nvSpPr>
          <p:spPr>
            <a:xfrm>
              <a:off x="10514689" y="5120104"/>
              <a:ext cx="92965" cy="149541"/>
            </a:xfrm>
            <a:custGeom>
              <a:avLst/>
              <a:gdLst>
                <a:gd name="connsiteX0" fmla="*/ 44855 w 92965"/>
                <a:gd name="connsiteY0" fmla="*/ 149542 h 149541"/>
                <a:gd name="connsiteX1" fmla="*/ 51611 w 92965"/>
                <a:gd name="connsiteY1" fmla="*/ 142721 h 149541"/>
                <a:gd name="connsiteX2" fmla="*/ 51611 w 92965"/>
                <a:gd name="connsiteY2" fmla="*/ 128178 h 149541"/>
                <a:gd name="connsiteX3" fmla="*/ 92857 w 92965"/>
                <a:gd name="connsiteY3" fmla="*/ 99995 h 149541"/>
                <a:gd name="connsiteX4" fmla="*/ 92664 w 92965"/>
                <a:gd name="connsiteY4" fmla="*/ 95040 h 149541"/>
                <a:gd name="connsiteX5" fmla="*/ 83913 w 92965"/>
                <a:gd name="connsiteY5" fmla="*/ 81141 h 149541"/>
                <a:gd name="connsiteX6" fmla="*/ 60040 w 92965"/>
                <a:gd name="connsiteY6" fmla="*/ 71618 h 149541"/>
                <a:gd name="connsiteX7" fmla="*/ 38548 w 92965"/>
                <a:gd name="connsiteY7" fmla="*/ 69301 h 149541"/>
                <a:gd name="connsiteX8" fmla="*/ 62807 w 92965"/>
                <a:gd name="connsiteY8" fmla="*/ 37064 h 149541"/>
                <a:gd name="connsiteX9" fmla="*/ 54635 w 92965"/>
                <a:gd name="connsiteY9" fmla="*/ 20527 h 149541"/>
                <a:gd name="connsiteX10" fmla="*/ 54378 w 92965"/>
                <a:gd name="connsiteY10" fmla="*/ 20012 h 149541"/>
                <a:gd name="connsiteX11" fmla="*/ 41959 w 92965"/>
                <a:gd name="connsiteY11" fmla="*/ 0 h 149541"/>
                <a:gd name="connsiteX12" fmla="*/ 40865 w 92965"/>
                <a:gd name="connsiteY12" fmla="*/ 3925 h 149541"/>
                <a:gd name="connsiteX13" fmla="*/ 40865 w 92965"/>
                <a:gd name="connsiteY13" fmla="*/ 20527 h 149541"/>
                <a:gd name="connsiteX14" fmla="*/ 36683 w 92965"/>
                <a:gd name="connsiteY14" fmla="*/ 82686 h 149541"/>
                <a:gd name="connsiteX15" fmla="*/ 58174 w 92965"/>
                <a:gd name="connsiteY15" fmla="*/ 85002 h 149541"/>
                <a:gd name="connsiteX16" fmla="*/ 11845 w 92965"/>
                <a:gd name="connsiteY16" fmla="*/ 101153 h 149541"/>
                <a:gd name="connsiteX17" fmla="*/ 1871 w 92965"/>
                <a:gd name="connsiteY17" fmla="*/ 110226 h 149541"/>
                <a:gd name="connsiteX18" fmla="*/ 38162 w 92965"/>
                <a:gd name="connsiteY18" fmla="*/ 128114 h 149541"/>
                <a:gd name="connsiteX19" fmla="*/ 44918 w 92965"/>
                <a:gd name="connsiteY19" fmla="*/ 149542 h 1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65" h="149541">
                  <a:moveTo>
                    <a:pt x="44855" y="149542"/>
                  </a:moveTo>
                  <a:cubicBezTo>
                    <a:pt x="48587" y="149542"/>
                    <a:pt x="51675" y="146453"/>
                    <a:pt x="51611" y="142721"/>
                  </a:cubicBezTo>
                  <a:cubicBezTo>
                    <a:pt x="51611" y="137445"/>
                    <a:pt x="51611" y="133133"/>
                    <a:pt x="51611" y="128178"/>
                  </a:cubicBezTo>
                  <a:cubicBezTo>
                    <a:pt x="73939" y="125669"/>
                    <a:pt x="91184" y="111384"/>
                    <a:pt x="92857" y="99995"/>
                  </a:cubicBezTo>
                  <a:cubicBezTo>
                    <a:pt x="93050" y="98515"/>
                    <a:pt x="92986" y="96842"/>
                    <a:pt x="92664" y="95040"/>
                  </a:cubicBezTo>
                  <a:cubicBezTo>
                    <a:pt x="89575" y="90729"/>
                    <a:pt x="86680" y="86096"/>
                    <a:pt x="83913" y="81141"/>
                  </a:cubicBezTo>
                  <a:cubicBezTo>
                    <a:pt x="78700" y="76830"/>
                    <a:pt x="70979" y="73162"/>
                    <a:pt x="60040" y="71618"/>
                  </a:cubicBezTo>
                  <a:cubicBezTo>
                    <a:pt x="52962" y="70588"/>
                    <a:pt x="44918" y="70202"/>
                    <a:pt x="38548" y="69301"/>
                  </a:cubicBezTo>
                  <a:cubicBezTo>
                    <a:pt x="6310" y="64668"/>
                    <a:pt x="29025" y="19175"/>
                    <a:pt x="62807" y="37064"/>
                  </a:cubicBezTo>
                  <a:cubicBezTo>
                    <a:pt x="60169" y="31465"/>
                    <a:pt x="57466" y="25932"/>
                    <a:pt x="54635" y="20527"/>
                  </a:cubicBezTo>
                  <a:cubicBezTo>
                    <a:pt x="54313" y="20334"/>
                    <a:pt x="54378" y="20141"/>
                    <a:pt x="54378" y="20012"/>
                  </a:cubicBezTo>
                  <a:cubicBezTo>
                    <a:pt x="50581" y="12934"/>
                    <a:pt x="46463" y="6177"/>
                    <a:pt x="41959" y="0"/>
                  </a:cubicBezTo>
                  <a:cubicBezTo>
                    <a:pt x="41251" y="1158"/>
                    <a:pt x="40801" y="2445"/>
                    <a:pt x="40865" y="3925"/>
                  </a:cubicBezTo>
                  <a:cubicBezTo>
                    <a:pt x="41315" y="10617"/>
                    <a:pt x="41122" y="13899"/>
                    <a:pt x="40865" y="20527"/>
                  </a:cubicBezTo>
                  <a:cubicBezTo>
                    <a:pt x="1678" y="26125"/>
                    <a:pt x="-1604" y="77152"/>
                    <a:pt x="36683" y="82686"/>
                  </a:cubicBezTo>
                  <a:cubicBezTo>
                    <a:pt x="43825" y="83715"/>
                    <a:pt x="51353" y="84037"/>
                    <a:pt x="58174" y="85002"/>
                  </a:cubicBezTo>
                  <a:cubicBezTo>
                    <a:pt x="114155" y="93045"/>
                    <a:pt x="44275" y="136865"/>
                    <a:pt x="11845" y="101153"/>
                  </a:cubicBezTo>
                  <a:cubicBezTo>
                    <a:pt x="5860" y="94525"/>
                    <a:pt x="-4177" y="103598"/>
                    <a:pt x="1871" y="110226"/>
                  </a:cubicBezTo>
                  <a:cubicBezTo>
                    <a:pt x="10364" y="119556"/>
                    <a:pt x="22783" y="126377"/>
                    <a:pt x="38162" y="128114"/>
                  </a:cubicBezTo>
                  <a:cubicBezTo>
                    <a:pt x="38162" y="140404"/>
                    <a:pt x="36425" y="149542"/>
                    <a:pt x="44918" y="149542"/>
                  </a:cubicBezTo>
                  <a:close/>
                </a:path>
              </a:pathLst>
            </a:custGeom>
            <a:solidFill>
              <a:srgbClr val="D9D5EB"/>
            </a:solidFill>
            <a:ln w="6433" cap="flat">
              <a:noFill/>
              <a:prstDash val="solid"/>
              <a:miter/>
            </a:ln>
          </p:spPr>
          <p:txBody>
            <a:bodyPr rtlCol="0" anchor="ctr"/>
            <a:lstStyle/>
            <a:p>
              <a:endParaRPr lang="en-AU"/>
            </a:p>
          </p:txBody>
        </p:sp>
        <p:sp>
          <p:nvSpPr>
            <p:cNvPr id="1042" name="Freeform: Shape 1041">
              <a:extLst>
                <a:ext uri="{FF2B5EF4-FFF2-40B4-BE49-F238E27FC236}">
                  <a16:creationId xmlns:a16="http://schemas.microsoft.com/office/drawing/2014/main" id="{873F6508-D47C-71E3-C3C8-DF3C25FCFB85}"/>
                </a:ext>
              </a:extLst>
            </p:cNvPr>
            <p:cNvSpPr/>
            <p:nvPr/>
          </p:nvSpPr>
          <p:spPr>
            <a:xfrm>
              <a:off x="10429178" y="5596977"/>
              <a:ext cx="28872" cy="53278"/>
            </a:xfrm>
            <a:custGeom>
              <a:avLst/>
              <a:gdLst>
                <a:gd name="connsiteX0" fmla="*/ 28827 w 28872"/>
                <a:gd name="connsiteY0" fmla="*/ 25739 h 53278"/>
                <a:gd name="connsiteX1" fmla="*/ 64 w 28872"/>
                <a:gd name="connsiteY1" fmla="*/ 0 h 53278"/>
                <a:gd name="connsiteX2" fmla="*/ 321 w 28872"/>
                <a:gd name="connsiteY2" fmla="*/ 13706 h 53278"/>
                <a:gd name="connsiteX3" fmla="*/ 386 w 28872"/>
                <a:gd name="connsiteY3" fmla="*/ 38801 h 53278"/>
                <a:gd name="connsiteX4" fmla="*/ 0 w 28872"/>
                <a:gd name="connsiteY4" fmla="*/ 53279 h 53278"/>
                <a:gd name="connsiteX5" fmla="*/ 28763 w 28872"/>
                <a:gd name="connsiteY5" fmla="*/ 25739 h 5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2" h="53278">
                  <a:moveTo>
                    <a:pt x="28827" y="25739"/>
                  </a:moveTo>
                  <a:cubicBezTo>
                    <a:pt x="29535" y="17373"/>
                    <a:pt x="22135" y="3796"/>
                    <a:pt x="64" y="0"/>
                  </a:cubicBezTo>
                  <a:cubicBezTo>
                    <a:pt x="192" y="4568"/>
                    <a:pt x="257" y="9137"/>
                    <a:pt x="321" y="13706"/>
                  </a:cubicBezTo>
                  <a:cubicBezTo>
                    <a:pt x="22907" y="18017"/>
                    <a:pt x="16472" y="31530"/>
                    <a:pt x="386" y="38801"/>
                  </a:cubicBezTo>
                  <a:cubicBezTo>
                    <a:pt x="321" y="43820"/>
                    <a:pt x="192" y="48710"/>
                    <a:pt x="0" y="53279"/>
                  </a:cubicBezTo>
                  <a:cubicBezTo>
                    <a:pt x="16472" y="47230"/>
                    <a:pt x="27926" y="35197"/>
                    <a:pt x="28763" y="25739"/>
                  </a:cubicBezTo>
                  <a:close/>
                </a:path>
              </a:pathLst>
            </a:custGeom>
            <a:solidFill>
              <a:srgbClr val="D9D5EB"/>
            </a:solidFill>
            <a:ln w="6433" cap="flat">
              <a:noFill/>
              <a:prstDash val="solid"/>
              <a:miter/>
            </a:ln>
          </p:spPr>
          <p:txBody>
            <a:bodyPr rtlCol="0" anchor="ctr"/>
            <a:lstStyle/>
            <a:p>
              <a:endParaRPr lang="en-AU"/>
            </a:p>
          </p:txBody>
        </p:sp>
        <p:sp>
          <p:nvSpPr>
            <p:cNvPr id="1046" name="Freeform: Shape 1045">
              <a:extLst>
                <a:ext uri="{FF2B5EF4-FFF2-40B4-BE49-F238E27FC236}">
                  <a16:creationId xmlns:a16="http://schemas.microsoft.com/office/drawing/2014/main" id="{AC1E202B-139B-5028-3ED3-9C4396C2CD25}"/>
                </a:ext>
              </a:extLst>
            </p:cNvPr>
            <p:cNvSpPr/>
            <p:nvPr/>
          </p:nvSpPr>
          <p:spPr>
            <a:xfrm>
              <a:off x="10423590" y="5388099"/>
              <a:ext cx="67810" cy="85138"/>
            </a:xfrm>
            <a:custGeom>
              <a:avLst/>
              <a:gdLst>
                <a:gd name="connsiteX0" fmla="*/ 20258 w 67810"/>
                <a:gd name="connsiteY0" fmla="*/ 85075 h 85138"/>
                <a:gd name="connsiteX1" fmla="*/ 67810 w 67810"/>
                <a:gd name="connsiteY1" fmla="*/ 74329 h 85138"/>
                <a:gd name="connsiteX2" fmla="*/ 52753 w 67810"/>
                <a:gd name="connsiteY2" fmla="*/ 72463 h 85138"/>
                <a:gd name="connsiteX3" fmla="*/ 13437 w 67810"/>
                <a:gd name="connsiteY3" fmla="*/ 58307 h 85138"/>
                <a:gd name="connsiteX4" fmla="*/ 51659 w 67810"/>
                <a:gd name="connsiteY4" fmla="*/ 38230 h 85138"/>
                <a:gd name="connsiteX5" fmla="*/ 61375 w 67810"/>
                <a:gd name="connsiteY5" fmla="*/ 32182 h 85138"/>
                <a:gd name="connsiteX6" fmla="*/ 61375 w 67810"/>
                <a:gd name="connsiteY6" fmla="*/ 27677 h 85138"/>
                <a:gd name="connsiteX7" fmla="*/ 39755 w 67810"/>
                <a:gd name="connsiteY7" fmla="*/ 22659 h 85138"/>
                <a:gd name="connsiteX8" fmla="*/ 29266 w 67810"/>
                <a:gd name="connsiteY8" fmla="*/ 201 h 85138"/>
                <a:gd name="connsiteX9" fmla="*/ 24055 w 67810"/>
                <a:gd name="connsiteY9" fmla="*/ 8245 h 85138"/>
                <a:gd name="connsiteX10" fmla="*/ 26371 w 67810"/>
                <a:gd name="connsiteY10" fmla="*/ 24589 h 85138"/>
                <a:gd name="connsiteX11" fmla="*/ 20258 w 67810"/>
                <a:gd name="connsiteY11" fmla="*/ 85139 h 8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10" h="85138">
                  <a:moveTo>
                    <a:pt x="20258" y="85075"/>
                  </a:moveTo>
                  <a:cubicBezTo>
                    <a:pt x="36280" y="82437"/>
                    <a:pt x="52174" y="78833"/>
                    <a:pt x="67810" y="74329"/>
                  </a:cubicBezTo>
                  <a:cubicBezTo>
                    <a:pt x="63499" y="73171"/>
                    <a:pt x="58544" y="72463"/>
                    <a:pt x="52753" y="72463"/>
                  </a:cubicBezTo>
                  <a:cubicBezTo>
                    <a:pt x="37696" y="72463"/>
                    <a:pt x="13437" y="77868"/>
                    <a:pt x="13437" y="58307"/>
                  </a:cubicBezTo>
                  <a:cubicBezTo>
                    <a:pt x="13437" y="37715"/>
                    <a:pt x="37632" y="32697"/>
                    <a:pt x="51659" y="38230"/>
                  </a:cubicBezTo>
                  <a:cubicBezTo>
                    <a:pt x="56164" y="40418"/>
                    <a:pt x="61375" y="37201"/>
                    <a:pt x="61375" y="32182"/>
                  </a:cubicBezTo>
                  <a:lnTo>
                    <a:pt x="61375" y="27677"/>
                  </a:lnTo>
                  <a:cubicBezTo>
                    <a:pt x="54619" y="24911"/>
                    <a:pt x="49407" y="22659"/>
                    <a:pt x="39755" y="22659"/>
                  </a:cubicBezTo>
                  <a:cubicBezTo>
                    <a:pt x="38533" y="9725"/>
                    <a:pt x="37953" y="-1665"/>
                    <a:pt x="29266" y="201"/>
                  </a:cubicBezTo>
                  <a:cubicBezTo>
                    <a:pt x="25599" y="974"/>
                    <a:pt x="23283" y="4577"/>
                    <a:pt x="24055" y="8245"/>
                  </a:cubicBezTo>
                  <a:cubicBezTo>
                    <a:pt x="25470" y="14873"/>
                    <a:pt x="25728" y="18025"/>
                    <a:pt x="26371" y="24589"/>
                  </a:cubicBezTo>
                  <a:cubicBezTo>
                    <a:pt x="-7154" y="34370"/>
                    <a:pt x="-8183" y="76517"/>
                    <a:pt x="20258" y="85139"/>
                  </a:cubicBezTo>
                  <a:close/>
                </a:path>
              </a:pathLst>
            </a:custGeom>
            <a:solidFill>
              <a:srgbClr val="D9D5EB"/>
            </a:solidFill>
            <a:ln w="6433" cap="flat">
              <a:noFill/>
              <a:prstDash val="solid"/>
              <a:miter/>
            </a:ln>
          </p:spPr>
          <p:txBody>
            <a:bodyPr rtlCol="0" anchor="ctr"/>
            <a:lstStyle/>
            <a:p>
              <a:endParaRPr lang="en-AU"/>
            </a:p>
          </p:txBody>
        </p:sp>
        <p:sp>
          <p:nvSpPr>
            <p:cNvPr id="1047" name="Freeform: Shape 1046">
              <a:extLst>
                <a:ext uri="{FF2B5EF4-FFF2-40B4-BE49-F238E27FC236}">
                  <a16:creationId xmlns:a16="http://schemas.microsoft.com/office/drawing/2014/main" id="{CDCFE7BC-BD48-F964-6DA6-46E3E3CE9710}"/>
                </a:ext>
              </a:extLst>
            </p:cNvPr>
            <p:cNvSpPr/>
            <p:nvPr/>
          </p:nvSpPr>
          <p:spPr>
            <a:xfrm>
              <a:off x="10524328" y="5387000"/>
              <a:ext cx="64750" cy="64038"/>
            </a:xfrm>
            <a:custGeom>
              <a:avLst/>
              <a:gdLst>
                <a:gd name="connsiteX0" fmla="*/ 13402 w 64750"/>
                <a:gd name="connsiteY0" fmla="*/ 58891 h 64038"/>
                <a:gd name="connsiteX1" fmla="*/ 52203 w 64750"/>
                <a:gd name="connsiteY1" fmla="*/ 39845 h 64038"/>
                <a:gd name="connsiteX2" fmla="*/ 64751 w 64750"/>
                <a:gd name="connsiteY2" fmla="*/ 32445 h 64038"/>
                <a:gd name="connsiteX3" fmla="*/ 64751 w 64750"/>
                <a:gd name="connsiteY3" fmla="*/ 31415 h 64038"/>
                <a:gd name="connsiteX4" fmla="*/ 44610 w 64750"/>
                <a:gd name="connsiteY4" fmla="*/ 23758 h 64038"/>
                <a:gd name="connsiteX5" fmla="*/ 37403 w 64750"/>
                <a:gd name="connsiteY5" fmla="*/ 14 h 64038"/>
                <a:gd name="connsiteX6" fmla="*/ 31098 w 64750"/>
                <a:gd name="connsiteY6" fmla="*/ 7221 h 64038"/>
                <a:gd name="connsiteX7" fmla="*/ 31098 w 64750"/>
                <a:gd name="connsiteY7" fmla="*/ 23822 h 64038"/>
                <a:gd name="connsiteX8" fmla="*/ 854 w 64750"/>
                <a:gd name="connsiteY8" fmla="*/ 64039 h 64038"/>
                <a:gd name="connsiteX9" fmla="*/ 13402 w 64750"/>
                <a:gd name="connsiteY9" fmla="*/ 58955 h 6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50" h="64038">
                  <a:moveTo>
                    <a:pt x="13402" y="58891"/>
                  </a:moveTo>
                  <a:cubicBezTo>
                    <a:pt x="12372" y="45378"/>
                    <a:pt x="29746" y="28584"/>
                    <a:pt x="52203" y="39845"/>
                  </a:cubicBezTo>
                  <a:cubicBezTo>
                    <a:pt x="56450" y="37464"/>
                    <a:pt x="60632" y="34954"/>
                    <a:pt x="64751" y="32445"/>
                  </a:cubicBezTo>
                  <a:lnTo>
                    <a:pt x="64751" y="31415"/>
                  </a:lnTo>
                  <a:cubicBezTo>
                    <a:pt x="57544" y="27168"/>
                    <a:pt x="53104" y="24916"/>
                    <a:pt x="44610" y="23758"/>
                  </a:cubicBezTo>
                  <a:cubicBezTo>
                    <a:pt x="45254" y="10052"/>
                    <a:pt x="46154" y="-436"/>
                    <a:pt x="37403" y="14"/>
                  </a:cubicBezTo>
                  <a:cubicBezTo>
                    <a:pt x="33671" y="271"/>
                    <a:pt x="30904" y="3489"/>
                    <a:pt x="31098" y="7221"/>
                  </a:cubicBezTo>
                  <a:cubicBezTo>
                    <a:pt x="31548" y="13913"/>
                    <a:pt x="31354" y="17194"/>
                    <a:pt x="31098" y="23822"/>
                  </a:cubicBezTo>
                  <a:cubicBezTo>
                    <a:pt x="7224" y="27232"/>
                    <a:pt x="-3200" y="47502"/>
                    <a:pt x="854" y="64039"/>
                  </a:cubicBezTo>
                  <a:cubicBezTo>
                    <a:pt x="5037" y="62430"/>
                    <a:pt x="9220" y="60693"/>
                    <a:pt x="13402" y="58955"/>
                  </a:cubicBezTo>
                  <a:close/>
                </a:path>
              </a:pathLst>
            </a:custGeom>
            <a:solidFill>
              <a:srgbClr val="D9D5EB"/>
            </a:solidFill>
            <a:ln w="6433" cap="flat">
              <a:noFill/>
              <a:prstDash val="solid"/>
              <a:miter/>
            </a:ln>
          </p:spPr>
          <p:txBody>
            <a:bodyPr rtlCol="0" anchor="ctr"/>
            <a:lstStyle/>
            <a:p>
              <a:endParaRPr lang="en-AU"/>
            </a:p>
          </p:txBody>
        </p:sp>
        <p:sp>
          <p:nvSpPr>
            <p:cNvPr id="1066" name="Freeform: Shape 1065">
              <a:extLst>
                <a:ext uri="{FF2B5EF4-FFF2-40B4-BE49-F238E27FC236}">
                  <a16:creationId xmlns:a16="http://schemas.microsoft.com/office/drawing/2014/main" id="{55F9265D-F4A7-17A0-3BF3-593711440FD4}"/>
                </a:ext>
              </a:extLst>
            </p:cNvPr>
            <p:cNvSpPr/>
            <p:nvPr/>
          </p:nvSpPr>
          <p:spPr>
            <a:xfrm>
              <a:off x="10365664" y="4444399"/>
              <a:ext cx="92405" cy="149863"/>
            </a:xfrm>
            <a:custGeom>
              <a:avLst/>
              <a:gdLst>
                <a:gd name="connsiteX0" fmla="*/ 92341 w 92405"/>
                <a:gd name="connsiteY0" fmla="*/ 97678 h 149863"/>
                <a:gd name="connsiteX1" fmla="*/ 57980 w 92405"/>
                <a:gd name="connsiteY1" fmla="*/ 71232 h 149863"/>
                <a:gd name="connsiteX2" fmla="*/ 36359 w 92405"/>
                <a:gd name="connsiteY2" fmla="*/ 70138 h 149863"/>
                <a:gd name="connsiteX3" fmla="*/ 20016 w 92405"/>
                <a:gd name="connsiteY3" fmla="*/ 53794 h 149863"/>
                <a:gd name="connsiteX4" fmla="*/ 59846 w 92405"/>
                <a:gd name="connsiteY4" fmla="*/ 37064 h 149863"/>
                <a:gd name="connsiteX5" fmla="*/ 70077 w 92405"/>
                <a:gd name="connsiteY5" fmla="*/ 31273 h 149863"/>
                <a:gd name="connsiteX6" fmla="*/ 70077 w 92405"/>
                <a:gd name="connsiteY6" fmla="*/ 27154 h 149863"/>
                <a:gd name="connsiteX7" fmla="*/ 49293 w 92405"/>
                <a:gd name="connsiteY7" fmla="*/ 20527 h 149863"/>
                <a:gd name="connsiteX8" fmla="*/ 46783 w 92405"/>
                <a:gd name="connsiteY8" fmla="*/ 0 h 149863"/>
                <a:gd name="connsiteX9" fmla="*/ 34944 w 92405"/>
                <a:gd name="connsiteY9" fmla="*/ 5598 h 149863"/>
                <a:gd name="connsiteX10" fmla="*/ 35780 w 92405"/>
                <a:gd name="connsiteY10" fmla="*/ 21363 h 149863"/>
                <a:gd name="connsiteX11" fmla="*/ 35201 w 92405"/>
                <a:gd name="connsiteY11" fmla="*/ 83586 h 149863"/>
                <a:gd name="connsiteX12" fmla="*/ 56822 w 92405"/>
                <a:gd name="connsiteY12" fmla="*/ 84680 h 149863"/>
                <a:gd name="connsiteX13" fmla="*/ 11521 w 92405"/>
                <a:gd name="connsiteY13" fmla="*/ 103469 h 149863"/>
                <a:gd name="connsiteX14" fmla="*/ 1998 w 92405"/>
                <a:gd name="connsiteY14" fmla="*/ 103534 h 149863"/>
                <a:gd name="connsiteX15" fmla="*/ 39384 w 92405"/>
                <a:gd name="connsiteY15" fmla="*/ 128886 h 149863"/>
                <a:gd name="connsiteX16" fmla="*/ 46977 w 92405"/>
                <a:gd name="connsiteY16" fmla="*/ 149863 h 149863"/>
                <a:gd name="connsiteX17" fmla="*/ 53733 w 92405"/>
                <a:gd name="connsiteY17" fmla="*/ 142657 h 149863"/>
                <a:gd name="connsiteX18" fmla="*/ 52897 w 92405"/>
                <a:gd name="connsiteY18" fmla="*/ 128179 h 149863"/>
                <a:gd name="connsiteX19" fmla="*/ 92406 w 92405"/>
                <a:gd name="connsiteY19" fmla="*/ 97614 h 1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05" h="149863">
                  <a:moveTo>
                    <a:pt x="92341" y="97678"/>
                  </a:moveTo>
                  <a:cubicBezTo>
                    <a:pt x="93113" y="88670"/>
                    <a:pt x="84491" y="73484"/>
                    <a:pt x="57980" y="71232"/>
                  </a:cubicBezTo>
                  <a:cubicBezTo>
                    <a:pt x="50837" y="70653"/>
                    <a:pt x="42666" y="70717"/>
                    <a:pt x="36359" y="70138"/>
                  </a:cubicBezTo>
                  <a:cubicBezTo>
                    <a:pt x="18921" y="68658"/>
                    <a:pt x="19951" y="54373"/>
                    <a:pt x="20016" y="53794"/>
                  </a:cubicBezTo>
                  <a:cubicBezTo>
                    <a:pt x="21753" y="33267"/>
                    <a:pt x="46140" y="30307"/>
                    <a:pt x="59846" y="37064"/>
                  </a:cubicBezTo>
                  <a:cubicBezTo>
                    <a:pt x="64286" y="39766"/>
                    <a:pt x="70077" y="36549"/>
                    <a:pt x="70077" y="31273"/>
                  </a:cubicBezTo>
                  <a:lnTo>
                    <a:pt x="70077" y="27154"/>
                  </a:lnTo>
                  <a:cubicBezTo>
                    <a:pt x="63321" y="23680"/>
                    <a:pt x="58495" y="21299"/>
                    <a:pt x="49293" y="20527"/>
                  </a:cubicBezTo>
                  <a:cubicBezTo>
                    <a:pt x="49164" y="11711"/>
                    <a:pt x="49293" y="3989"/>
                    <a:pt x="46783" y="0"/>
                  </a:cubicBezTo>
                  <a:cubicBezTo>
                    <a:pt x="42666" y="1673"/>
                    <a:pt x="38740" y="3603"/>
                    <a:pt x="34944" y="5598"/>
                  </a:cubicBezTo>
                  <a:cubicBezTo>
                    <a:pt x="35716" y="11775"/>
                    <a:pt x="35716" y="14993"/>
                    <a:pt x="35780" y="21363"/>
                  </a:cubicBezTo>
                  <a:cubicBezTo>
                    <a:pt x="-2570" y="29149"/>
                    <a:pt x="-3729" y="80240"/>
                    <a:pt x="35201" y="83586"/>
                  </a:cubicBezTo>
                  <a:cubicBezTo>
                    <a:pt x="42279" y="84165"/>
                    <a:pt x="50129" y="84101"/>
                    <a:pt x="56822" y="84680"/>
                  </a:cubicBezTo>
                  <a:cubicBezTo>
                    <a:pt x="113189" y="89506"/>
                    <a:pt x="45947" y="137251"/>
                    <a:pt x="11521" y="103469"/>
                  </a:cubicBezTo>
                  <a:cubicBezTo>
                    <a:pt x="8884" y="100831"/>
                    <a:pt x="4572" y="100896"/>
                    <a:pt x="1998" y="103534"/>
                  </a:cubicBezTo>
                  <a:cubicBezTo>
                    <a:pt x="-7718" y="113443"/>
                    <a:pt x="20144" y="127857"/>
                    <a:pt x="39384" y="128886"/>
                  </a:cubicBezTo>
                  <a:cubicBezTo>
                    <a:pt x="40156" y="141434"/>
                    <a:pt x="38933" y="149863"/>
                    <a:pt x="46977" y="149863"/>
                  </a:cubicBezTo>
                  <a:cubicBezTo>
                    <a:pt x="50902" y="149863"/>
                    <a:pt x="53990" y="146517"/>
                    <a:pt x="53733" y="142657"/>
                  </a:cubicBezTo>
                  <a:cubicBezTo>
                    <a:pt x="53411" y="137831"/>
                    <a:pt x="53154" y="133198"/>
                    <a:pt x="52897" y="128179"/>
                  </a:cubicBezTo>
                  <a:cubicBezTo>
                    <a:pt x="75096" y="124446"/>
                    <a:pt x="91440" y="109132"/>
                    <a:pt x="92406" y="97614"/>
                  </a:cubicBezTo>
                  <a:close/>
                </a:path>
              </a:pathLst>
            </a:custGeom>
            <a:solidFill>
              <a:srgbClr val="D9D5EB"/>
            </a:solidFill>
            <a:ln w="6433" cap="flat">
              <a:noFill/>
              <a:prstDash val="solid"/>
              <a:miter/>
            </a:ln>
          </p:spPr>
          <p:txBody>
            <a:bodyPr rtlCol="0" anchor="ctr"/>
            <a:lstStyle/>
            <a:p>
              <a:endParaRPr lang="en-AU"/>
            </a:p>
          </p:txBody>
        </p:sp>
        <p:sp>
          <p:nvSpPr>
            <p:cNvPr id="1067" name="Freeform: Shape 1066">
              <a:extLst>
                <a:ext uri="{FF2B5EF4-FFF2-40B4-BE49-F238E27FC236}">
                  <a16:creationId xmlns:a16="http://schemas.microsoft.com/office/drawing/2014/main" id="{3986B710-B070-8040-EF65-D50937CD0685}"/>
                </a:ext>
              </a:extLst>
            </p:cNvPr>
            <p:cNvSpPr/>
            <p:nvPr/>
          </p:nvSpPr>
          <p:spPr>
            <a:xfrm>
              <a:off x="10459695" y="4442083"/>
              <a:ext cx="93132" cy="152123"/>
            </a:xfrm>
            <a:custGeom>
              <a:avLst/>
              <a:gdLst>
                <a:gd name="connsiteX0" fmla="*/ 92770 w 93132"/>
                <a:gd name="connsiteY0" fmla="*/ 95040 h 152123"/>
                <a:gd name="connsiteX1" fmla="*/ 23597 w 93132"/>
                <a:gd name="connsiteY1" fmla="*/ 53150 h 152123"/>
                <a:gd name="connsiteX2" fmla="*/ 65938 w 93132"/>
                <a:gd name="connsiteY2" fmla="*/ 42469 h 152123"/>
                <a:gd name="connsiteX3" fmla="*/ 69863 w 93132"/>
                <a:gd name="connsiteY3" fmla="*/ 44914 h 152123"/>
                <a:gd name="connsiteX4" fmla="*/ 79901 w 93132"/>
                <a:gd name="connsiteY4" fmla="*/ 37514 h 152123"/>
                <a:gd name="connsiteX5" fmla="*/ 78228 w 93132"/>
                <a:gd name="connsiteY5" fmla="*/ 34490 h 152123"/>
                <a:gd name="connsiteX6" fmla="*/ 76619 w 93132"/>
                <a:gd name="connsiteY6" fmla="*/ 33203 h 152123"/>
                <a:gd name="connsiteX7" fmla="*/ 51460 w 93132"/>
                <a:gd name="connsiteY7" fmla="*/ 22843 h 152123"/>
                <a:gd name="connsiteX8" fmla="*/ 50559 w 93132"/>
                <a:gd name="connsiteY8" fmla="*/ 4826 h 152123"/>
                <a:gd name="connsiteX9" fmla="*/ 41422 w 93132"/>
                <a:gd name="connsiteY9" fmla="*/ 0 h 152123"/>
                <a:gd name="connsiteX10" fmla="*/ 37497 w 93132"/>
                <a:gd name="connsiteY10" fmla="*/ 6756 h 152123"/>
                <a:gd name="connsiteX11" fmla="*/ 38011 w 93132"/>
                <a:gd name="connsiteY11" fmla="*/ 23358 h 152123"/>
                <a:gd name="connsiteX12" fmla="*/ 10149 w 93132"/>
                <a:gd name="connsiteY12" fmla="*/ 53086 h 152123"/>
                <a:gd name="connsiteX13" fmla="*/ 79515 w 93132"/>
                <a:gd name="connsiteY13" fmla="*/ 97742 h 152123"/>
                <a:gd name="connsiteX14" fmla="*/ 11693 w 93132"/>
                <a:gd name="connsiteY14" fmla="*/ 104821 h 152123"/>
                <a:gd name="connsiteX15" fmla="*/ 1977 w 93132"/>
                <a:gd name="connsiteY15" fmla="*/ 114215 h 152123"/>
                <a:gd name="connsiteX16" fmla="*/ 38848 w 93132"/>
                <a:gd name="connsiteY16" fmla="*/ 130945 h 152123"/>
                <a:gd name="connsiteX17" fmla="*/ 46376 w 93132"/>
                <a:gd name="connsiteY17" fmla="*/ 152115 h 152123"/>
                <a:gd name="connsiteX18" fmla="*/ 52811 w 93132"/>
                <a:gd name="connsiteY18" fmla="*/ 145102 h 152123"/>
                <a:gd name="connsiteX19" fmla="*/ 52297 w 93132"/>
                <a:gd name="connsiteY19" fmla="*/ 130559 h 152123"/>
                <a:gd name="connsiteX20" fmla="*/ 92770 w 93132"/>
                <a:gd name="connsiteY20" fmla="*/ 94976 h 15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132" h="152123">
                  <a:moveTo>
                    <a:pt x="92770" y="95040"/>
                  </a:moveTo>
                  <a:cubicBezTo>
                    <a:pt x="84534" y="64861"/>
                    <a:pt x="23597" y="85774"/>
                    <a:pt x="23597" y="53150"/>
                  </a:cubicBezTo>
                  <a:cubicBezTo>
                    <a:pt x="23597" y="38222"/>
                    <a:pt x="45090" y="29213"/>
                    <a:pt x="65938" y="42469"/>
                  </a:cubicBezTo>
                  <a:cubicBezTo>
                    <a:pt x="67289" y="43305"/>
                    <a:pt x="68576" y="44142"/>
                    <a:pt x="69863" y="44914"/>
                  </a:cubicBezTo>
                  <a:cubicBezTo>
                    <a:pt x="75654" y="48324"/>
                    <a:pt x="80931" y="42533"/>
                    <a:pt x="79901" y="37514"/>
                  </a:cubicBezTo>
                  <a:cubicBezTo>
                    <a:pt x="79386" y="36484"/>
                    <a:pt x="78807" y="35455"/>
                    <a:pt x="78228" y="34490"/>
                  </a:cubicBezTo>
                  <a:cubicBezTo>
                    <a:pt x="77778" y="34039"/>
                    <a:pt x="77263" y="33589"/>
                    <a:pt x="76619" y="33203"/>
                  </a:cubicBezTo>
                  <a:cubicBezTo>
                    <a:pt x="69412" y="29020"/>
                    <a:pt x="64458" y="24194"/>
                    <a:pt x="51460" y="22843"/>
                  </a:cubicBezTo>
                  <a:cubicBezTo>
                    <a:pt x="51524" y="15765"/>
                    <a:pt x="51781" y="9266"/>
                    <a:pt x="50559" y="4826"/>
                  </a:cubicBezTo>
                  <a:cubicBezTo>
                    <a:pt x="47599" y="2960"/>
                    <a:pt x="44510" y="1351"/>
                    <a:pt x="41422" y="0"/>
                  </a:cubicBezTo>
                  <a:cubicBezTo>
                    <a:pt x="38848" y="1158"/>
                    <a:pt x="37174" y="3796"/>
                    <a:pt x="37497" y="6756"/>
                  </a:cubicBezTo>
                  <a:cubicBezTo>
                    <a:pt x="38204" y="13513"/>
                    <a:pt x="38075" y="16666"/>
                    <a:pt x="38011" y="23358"/>
                  </a:cubicBezTo>
                  <a:cubicBezTo>
                    <a:pt x="19479" y="26639"/>
                    <a:pt x="10149" y="38930"/>
                    <a:pt x="10149" y="53086"/>
                  </a:cubicBezTo>
                  <a:cubicBezTo>
                    <a:pt x="10149" y="97356"/>
                    <a:pt x="73080" y="82492"/>
                    <a:pt x="79515" y="97742"/>
                  </a:cubicBezTo>
                  <a:cubicBezTo>
                    <a:pt x="75590" y="115888"/>
                    <a:pt x="34215" y="128050"/>
                    <a:pt x="11693" y="104821"/>
                  </a:cubicBezTo>
                  <a:cubicBezTo>
                    <a:pt x="5516" y="98450"/>
                    <a:pt x="-4200" y="107781"/>
                    <a:pt x="1977" y="114215"/>
                  </a:cubicBezTo>
                  <a:cubicBezTo>
                    <a:pt x="10792" y="123288"/>
                    <a:pt x="23469" y="129723"/>
                    <a:pt x="38848" y="130945"/>
                  </a:cubicBezTo>
                  <a:cubicBezTo>
                    <a:pt x="39298" y="143557"/>
                    <a:pt x="37883" y="152437"/>
                    <a:pt x="46376" y="152115"/>
                  </a:cubicBezTo>
                  <a:cubicBezTo>
                    <a:pt x="50108" y="151987"/>
                    <a:pt x="53004" y="148834"/>
                    <a:pt x="52811" y="145102"/>
                  </a:cubicBezTo>
                  <a:cubicBezTo>
                    <a:pt x="52618" y="140404"/>
                    <a:pt x="52489" y="135450"/>
                    <a:pt x="52297" y="130559"/>
                  </a:cubicBezTo>
                  <a:cubicBezTo>
                    <a:pt x="80416" y="126505"/>
                    <a:pt x="95731" y="106043"/>
                    <a:pt x="92770" y="94976"/>
                  </a:cubicBezTo>
                  <a:close/>
                </a:path>
              </a:pathLst>
            </a:custGeom>
            <a:solidFill>
              <a:srgbClr val="D9D5EB"/>
            </a:solidFill>
            <a:ln w="6433" cap="flat">
              <a:noFill/>
              <a:prstDash val="solid"/>
              <a:miter/>
            </a:ln>
          </p:spPr>
          <p:txBody>
            <a:bodyPr rtlCol="0" anchor="ctr"/>
            <a:lstStyle/>
            <a:p>
              <a:endParaRPr lang="en-AU"/>
            </a:p>
          </p:txBody>
        </p:sp>
        <p:sp>
          <p:nvSpPr>
            <p:cNvPr id="1068" name="Freeform: Shape 1067">
              <a:extLst>
                <a:ext uri="{FF2B5EF4-FFF2-40B4-BE49-F238E27FC236}">
                  <a16:creationId xmlns:a16="http://schemas.microsoft.com/office/drawing/2014/main" id="{FCC31C77-EE15-23AD-CF80-559D19C70880}"/>
                </a:ext>
              </a:extLst>
            </p:cNvPr>
            <p:cNvSpPr/>
            <p:nvPr/>
          </p:nvSpPr>
          <p:spPr>
            <a:xfrm>
              <a:off x="10372198" y="4711757"/>
              <a:ext cx="63542" cy="71298"/>
            </a:xfrm>
            <a:custGeom>
              <a:avLst/>
              <a:gdLst>
                <a:gd name="connsiteX0" fmla="*/ 13481 w 63542"/>
                <a:gd name="connsiteY0" fmla="*/ 56628 h 71298"/>
                <a:gd name="connsiteX1" fmla="*/ 53312 w 63542"/>
                <a:gd name="connsiteY1" fmla="*/ 39897 h 71298"/>
                <a:gd name="connsiteX2" fmla="*/ 63543 w 63542"/>
                <a:gd name="connsiteY2" fmla="*/ 34106 h 71298"/>
                <a:gd name="connsiteX3" fmla="*/ 63543 w 63542"/>
                <a:gd name="connsiteY3" fmla="*/ 29988 h 71298"/>
                <a:gd name="connsiteX4" fmla="*/ 42759 w 63542"/>
                <a:gd name="connsiteY4" fmla="*/ 23360 h 71298"/>
                <a:gd name="connsiteX5" fmla="*/ 34201 w 63542"/>
                <a:gd name="connsiteY5" fmla="*/ 67 h 71298"/>
                <a:gd name="connsiteX6" fmla="*/ 28345 w 63542"/>
                <a:gd name="connsiteY6" fmla="*/ 7595 h 71298"/>
                <a:gd name="connsiteX7" fmla="*/ 29246 w 63542"/>
                <a:gd name="connsiteY7" fmla="*/ 24197 h 71298"/>
                <a:gd name="connsiteX8" fmla="*/ 3379 w 63542"/>
                <a:gd name="connsiteY8" fmla="*/ 71170 h 71298"/>
                <a:gd name="connsiteX9" fmla="*/ 10972 w 63542"/>
                <a:gd name="connsiteY9" fmla="*/ 71299 h 71298"/>
                <a:gd name="connsiteX10" fmla="*/ 21782 w 63542"/>
                <a:gd name="connsiteY10" fmla="*/ 70977 h 71298"/>
                <a:gd name="connsiteX11" fmla="*/ 13417 w 63542"/>
                <a:gd name="connsiteY11" fmla="*/ 56628 h 7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42" h="71298">
                  <a:moveTo>
                    <a:pt x="13481" y="56628"/>
                  </a:moveTo>
                  <a:cubicBezTo>
                    <a:pt x="15219" y="36101"/>
                    <a:pt x="39606" y="33141"/>
                    <a:pt x="53312" y="39897"/>
                  </a:cubicBezTo>
                  <a:cubicBezTo>
                    <a:pt x="57752" y="42600"/>
                    <a:pt x="63543" y="39383"/>
                    <a:pt x="63543" y="34106"/>
                  </a:cubicBezTo>
                  <a:lnTo>
                    <a:pt x="63543" y="29988"/>
                  </a:lnTo>
                  <a:cubicBezTo>
                    <a:pt x="56787" y="26513"/>
                    <a:pt x="51961" y="24132"/>
                    <a:pt x="42759" y="23360"/>
                  </a:cubicBezTo>
                  <a:cubicBezTo>
                    <a:pt x="42630" y="10041"/>
                    <a:pt x="42952" y="-963"/>
                    <a:pt x="34201" y="67"/>
                  </a:cubicBezTo>
                  <a:cubicBezTo>
                    <a:pt x="30469" y="517"/>
                    <a:pt x="27895" y="3928"/>
                    <a:pt x="28345" y="7595"/>
                  </a:cubicBezTo>
                  <a:cubicBezTo>
                    <a:pt x="29182" y="14352"/>
                    <a:pt x="29182" y="17505"/>
                    <a:pt x="29246" y="24197"/>
                  </a:cubicBezTo>
                  <a:cubicBezTo>
                    <a:pt x="3314" y="29473"/>
                    <a:pt x="-5566" y="54504"/>
                    <a:pt x="3379" y="71170"/>
                  </a:cubicBezTo>
                  <a:cubicBezTo>
                    <a:pt x="5888" y="71170"/>
                    <a:pt x="8462" y="71299"/>
                    <a:pt x="10972" y="71299"/>
                  </a:cubicBezTo>
                  <a:cubicBezTo>
                    <a:pt x="14639" y="71299"/>
                    <a:pt x="18243" y="71170"/>
                    <a:pt x="21782" y="70977"/>
                  </a:cubicBezTo>
                  <a:cubicBezTo>
                    <a:pt x="12709" y="66601"/>
                    <a:pt x="13353" y="57142"/>
                    <a:pt x="13417" y="56628"/>
                  </a:cubicBezTo>
                  <a:close/>
                </a:path>
              </a:pathLst>
            </a:custGeom>
            <a:solidFill>
              <a:srgbClr val="D9D5EB"/>
            </a:solidFill>
            <a:ln w="6433" cap="flat">
              <a:noFill/>
              <a:prstDash val="solid"/>
              <a:miter/>
            </a:ln>
          </p:spPr>
          <p:txBody>
            <a:bodyPr rtlCol="0" anchor="ctr"/>
            <a:lstStyle/>
            <a:p>
              <a:endParaRPr lang="en-AU"/>
            </a:p>
          </p:txBody>
        </p:sp>
        <p:sp>
          <p:nvSpPr>
            <p:cNvPr id="1069" name="Freeform: Shape 1068">
              <a:extLst>
                <a:ext uri="{FF2B5EF4-FFF2-40B4-BE49-F238E27FC236}">
                  <a16:creationId xmlns:a16="http://schemas.microsoft.com/office/drawing/2014/main" id="{3E083161-BF94-FBB4-4C91-552C1F239CEB}"/>
                </a:ext>
              </a:extLst>
            </p:cNvPr>
            <p:cNvSpPr/>
            <p:nvPr/>
          </p:nvSpPr>
          <p:spPr>
            <a:xfrm>
              <a:off x="10421501" y="4577589"/>
              <a:ext cx="91262" cy="151857"/>
            </a:xfrm>
            <a:custGeom>
              <a:avLst/>
              <a:gdLst>
                <a:gd name="connsiteX0" fmla="*/ 91263 w 91262"/>
                <a:gd name="connsiteY0" fmla="*/ 95885 h 151857"/>
                <a:gd name="connsiteX1" fmla="*/ 54778 w 91262"/>
                <a:gd name="connsiteY1" fmla="*/ 72463 h 151857"/>
                <a:gd name="connsiteX2" fmla="*/ 15462 w 91262"/>
                <a:gd name="connsiteY2" fmla="*/ 58306 h 151857"/>
                <a:gd name="connsiteX3" fmla="*/ 53684 w 91262"/>
                <a:gd name="connsiteY3" fmla="*/ 38230 h 151857"/>
                <a:gd name="connsiteX4" fmla="*/ 63400 w 91262"/>
                <a:gd name="connsiteY4" fmla="*/ 32182 h 151857"/>
                <a:gd name="connsiteX5" fmla="*/ 63400 w 91262"/>
                <a:gd name="connsiteY5" fmla="*/ 27677 h 151857"/>
                <a:gd name="connsiteX6" fmla="*/ 41780 w 91262"/>
                <a:gd name="connsiteY6" fmla="*/ 22658 h 151857"/>
                <a:gd name="connsiteX7" fmla="*/ 31291 w 91262"/>
                <a:gd name="connsiteY7" fmla="*/ 201 h 151857"/>
                <a:gd name="connsiteX8" fmla="*/ 26079 w 91262"/>
                <a:gd name="connsiteY8" fmla="*/ 8245 h 151857"/>
                <a:gd name="connsiteX9" fmla="*/ 28396 w 91262"/>
                <a:gd name="connsiteY9" fmla="*/ 24589 h 151857"/>
                <a:gd name="connsiteX10" fmla="*/ 33093 w 91262"/>
                <a:gd name="connsiteY10" fmla="*/ 86747 h 151857"/>
                <a:gd name="connsiteX11" fmla="*/ 44160 w 91262"/>
                <a:gd name="connsiteY11" fmla="*/ 86361 h 151857"/>
                <a:gd name="connsiteX12" fmla="*/ 11151 w 91262"/>
                <a:gd name="connsiteY12" fmla="*/ 108561 h 151857"/>
                <a:gd name="connsiteX13" fmla="*/ 2528 w 91262"/>
                <a:gd name="connsiteY13" fmla="*/ 118985 h 151857"/>
                <a:gd name="connsiteX14" fmla="*/ 41008 w 91262"/>
                <a:gd name="connsiteY14" fmla="*/ 131533 h 151857"/>
                <a:gd name="connsiteX15" fmla="*/ 50788 w 91262"/>
                <a:gd name="connsiteY15" fmla="*/ 151738 h 151857"/>
                <a:gd name="connsiteX16" fmla="*/ 56451 w 91262"/>
                <a:gd name="connsiteY16" fmla="*/ 144016 h 151857"/>
                <a:gd name="connsiteX17" fmla="*/ 54392 w 91262"/>
                <a:gd name="connsiteY17" fmla="*/ 129602 h 151857"/>
                <a:gd name="connsiteX18" fmla="*/ 91198 w 91262"/>
                <a:gd name="connsiteY18" fmla="*/ 95820 h 1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262" h="151857">
                  <a:moveTo>
                    <a:pt x="91263" y="95885"/>
                  </a:moveTo>
                  <a:cubicBezTo>
                    <a:pt x="91263" y="86812"/>
                    <a:pt x="81353" y="72463"/>
                    <a:pt x="54778" y="72463"/>
                  </a:cubicBezTo>
                  <a:cubicBezTo>
                    <a:pt x="39721" y="72463"/>
                    <a:pt x="15462" y="77868"/>
                    <a:pt x="15462" y="58306"/>
                  </a:cubicBezTo>
                  <a:cubicBezTo>
                    <a:pt x="15462" y="37715"/>
                    <a:pt x="39657" y="32696"/>
                    <a:pt x="53684" y="38230"/>
                  </a:cubicBezTo>
                  <a:cubicBezTo>
                    <a:pt x="58188" y="40418"/>
                    <a:pt x="63400" y="37201"/>
                    <a:pt x="63400" y="32182"/>
                  </a:cubicBezTo>
                  <a:lnTo>
                    <a:pt x="63400" y="27677"/>
                  </a:lnTo>
                  <a:cubicBezTo>
                    <a:pt x="56644" y="24910"/>
                    <a:pt x="51432" y="22658"/>
                    <a:pt x="41780" y="22658"/>
                  </a:cubicBezTo>
                  <a:cubicBezTo>
                    <a:pt x="40557" y="9725"/>
                    <a:pt x="39978" y="-1665"/>
                    <a:pt x="31291" y="201"/>
                  </a:cubicBezTo>
                  <a:cubicBezTo>
                    <a:pt x="27624" y="973"/>
                    <a:pt x="25307" y="4577"/>
                    <a:pt x="26079" y="8245"/>
                  </a:cubicBezTo>
                  <a:cubicBezTo>
                    <a:pt x="27495" y="14872"/>
                    <a:pt x="27753" y="18025"/>
                    <a:pt x="28396" y="24589"/>
                  </a:cubicBezTo>
                  <a:cubicBezTo>
                    <a:pt x="-8990" y="35463"/>
                    <a:pt x="-6094" y="86747"/>
                    <a:pt x="33093" y="86747"/>
                  </a:cubicBezTo>
                  <a:cubicBezTo>
                    <a:pt x="36697" y="86747"/>
                    <a:pt x="40429" y="86554"/>
                    <a:pt x="44160" y="86361"/>
                  </a:cubicBezTo>
                  <a:cubicBezTo>
                    <a:pt x="118802" y="82308"/>
                    <a:pt x="48986" y="139833"/>
                    <a:pt x="11151" y="108561"/>
                  </a:cubicBezTo>
                  <a:cubicBezTo>
                    <a:pt x="4266" y="102899"/>
                    <a:pt x="-4356" y="113258"/>
                    <a:pt x="2528" y="118985"/>
                  </a:cubicBezTo>
                  <a:cubicBezTo>
                    <a:pt x="12502" y="127222"/>
                    <a:pt x="25951" y="132048"/>
                    <a:pt x="41008" y="131533"/>
                  </a:cubicBezTo>
                  <a:cubicBezTo>
                    <a:pt x="42809" y="143759"/>
                    <a:pt x="42423" y="153025"/>
                    <a:pt x="50788" y="151738"/>
                  </a:cubicBezTo>
                  <a:cubicBezTo>
                    <a:pt x="54456" y="151159"/>
                    <a:pt x="57030" y="147748"/>
                    <a:pt x="56451" y="144016"/>
                  </a:cubicBezTo>
                  <a:cubicBezTo>
                    <a:pt x="55743" y="139254"/>
                    <a:pt x="55100" y="134621"/>
                    <a:pt x="54392" y="129602"/>
                  </a:cubicBezTo>
                  <a:cubicBezTo>
                    <a:pt x="76141" y="123940"/>
                    <a:pt x="91198" y="107338"/>
                    <a:pt x="91198" y="95820"/>
                  </a:cubicBezTo>
                  <a:close/>
                </a:path>
              </a:pathLst>
            </a:custGeom>
            <a:solidFill>
              <a:srgbClr val="D9D5EB"/>
            </a:solidFill>
            <a:ln w="6433" cap="flat">
              <a:noFill/>
              <a:prstDash val="solid"/>
              <a:miter/>
            </a:ln>
          </p:spPr>
          <p:txBody>
            <a:bodyPr rtlCol="0" anchor="ctr"/>
            <a:lstStyle/>
            <a:p>
              <a:endParaRPr lang="en-AU"/>
            </a:p>
          </p:txBody>
        </p:sp>
        <p:sp>
          <p:nvSpPr>
            <p:cNvPr id="1070" name="Freeform: Shape 1069">
              <a:extLst>
                <a:ext uri="{FF2B5EF4-FFF2-40B4-BE49-F238E27FC236}">
                  <a16:creationId xmlns:a16="http://schemas.microsoft.com/office/drawing/2014/main" id="{DB1A7D77-98A8-29A5-9933-A9F0546C705B}"/>
                </a:ext>
              </a:extLst>
            </p:cNvPr>
            <p:cNvSpPr/>
            <p:nvPr/>
          </p:nvSpPr>
          <p:spPr>
            <a:xfrm>
              <a:off x="10524351" y="4600376"/>
              <a:ext cx="33133" cy="60228"/>
            </a:xfrm>
            <a:custGeom>
              <a:avLst/>
              <a:gdLst>
                <a:gd name="connsiteX0" fmla="*/ 31847 w 33133"/>
                <a:gd name="connsiteY0" fmla="*/ 12934 h 60228"/>
                <a:gd name="connsiteX1" fmla="*/ 33134 w 33133"/>
                <a:gd name="connsiteY1" fmla="*/ 1609 h 60228"/>
                <a:gd name="connsiteX2" fmla="*/ 30688 w 33133"/>
                <a:gd name="connsiteY2" fmla="*/ 0 h 60228"/>
                <a:gd name="connsiteX3" fmla="*/ 19750 w 33133"/>
                <a:gd name="connsiteY3" fmla="*/ 60229 h 60228"/>
                <a:gd name="connsiteX4" fmla="*/ 23996 w 33133"/>
                <a:gd name="connsiteY4" fmla="*/ 47488 h 60228"/>
                <a:gd name="connsiteX5" fmla="*/ 31847 w 33133"/>
                <a:gd name="connsiteY5" fmla="*/ 12934 h 6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33" h="60228">
                  <a:moveTo>
                    <a:pt x="31847" y="12934"/>
                  </a:moveTo>
                  <a:cubicBezTo>
                    <a:pt x="32426" y="9137"/>
                    <a:pt x="32748" y="5405"/>
                    <a:pt x="33134" y="1609"/>
                  </a:cubicBezTo>
                  <a:cubicBezTo>
                    <a:pt x="32297" y="1094"/>
                    <a:pt x="31461" y="644"/>
                    <a:pt x="30688" y="0"/>
                  </a:cubicBezTo>
                  <a:cubicBezTo>
                    <a:pt x="-5346" y="5534"/>
                    <a:pt x="-10494" y="49740"/>
                    <a:pt x="19750" y="60229"/>
                  </a:cubicBezTo>
                  <a:cubicBezTo>
                    <a:pt x="21294" y="56046"/>
                    <a:pt x="22709" y="51735"/>
                    <a:pt x="23996" y="47488"/>
                  </a:cubicBezTo>
                  <a:cubicBezTo>
                    <a:pt x="5401" y="41182"/>
                    <a:pt x="13251" y="17181"/>
                    <a:pt x="31847" y="12934"/>
                  </a:cubicBezTo>
                  <a:close/>
                </a:path>
              </a:pathLst>
            </a:custGeom>
            <a:solidFill>
              <a:srgbClr val="D9D5EB"/>
            </a:solidFill>
            <a:ln w="6433" cap="flat">
              <a:noFill/>
              <a:prstDash val="solid"/>
              <a:miter/>
            </a:ln>
          </p:spPr>
          <p:txBody>
            <a:bodyPr rtlCol="0" anchor="ctr"/>
            <a:lstStyle/>
            <a:p>
              <a:endParaRPr lang="en-AU"/>
            </a:p>
          </p:txBody>
        </p:sp>
        <p:sp>
          <p:nvSpPr>
            <p:cNvPr id="1071" name="Freeform: Shape 1070">
              <a:extLst>
                <a:ext uri="{FF2B5EF4-FFF2-40B4-BE49-F238E27FC236}">
                  <a16:creationId xmlns:a16="http://schemas.microsoft.com/office/drawing/2014/main" id="{88FF525E-6B14-BB26-9BA8-F8DCB7D566BC}"/>
                </a:ext>
              </a:extLst>
            </p:cNvPr>
            <p:cNvSpPr/>
            <p:nvPr/>
          </p:nvSpPr>
          <p:spPr>
            <a:xfrm>
              <a:off x="10264706" y="4515631"/>
              <a:ext cx="92449" cy="78716"/>
            </a:xfrm>
            <a:custGeom>
              <a:avLst/>
              <a:gdLst>
                <a:gd name="connsiteX0" fmla="*/ 39445 w 92449"/>
                <a:gd name="connsiteY0" fmla="*/ 57719 h 78716"/>
                <a:gd name="connsiteX1" fmla="*/ 47489 w 92449"/>
                <a:gd name="connsiteY1" fmla="*/ 78696 h 78716"/>
                <a:gd name="connsiteX2" fmla="*/ 52894 w 92449"/>
                <a:gd name="connsiteY2" fmla="*/ 57011 h 78716"/>
                <a:gd name="connsiteX3" fmla="*/ 92403 w 92449"/>
                <a:gd name="connsiteY3" fmla="*/ 26446 h 78716"/>
                <a:gd name="connsiteX4" fmla="*/ 58171 w 92449"/>
                <a:gd name="connsiteY4" fmla="*/ 0 h 78716"/>
                <a:gd name="connsiteX5" fmla="*/ 42277 w 92449"/>
                <a:gd name="connsiteY5" fmla="*/ 12805 h 78716"/>
                <a:gd name="connsiteX6" fmla="*/ 56883 w 92449"/>
                <a:gd name="connsiteY6" fmla="*/ 13448 h 78716"/>
                <a:gd name="connsiteX7" fmla="*/ 11584 w 92449"/>
                <a:gd name="connsiteY7" fmla="*/ 32238 h 78716"/>
                <a:gd name="connsiteX8" fmla="*/ 5792 w 92449"/>
                <a:gd name="connsiteY8" fmla="*/ 30372 h 78716"/>
                <a:gd name="connsiteX9" fmla="*/ 3540 w 92449"/>
                <a:gd name="connsiteY9" fmla="*/ 31272 h 78716"/>
                <a:gd name="connsiteX10" fmla="*/ 2124 w 92449"/>
                <a:gd name="connsiteY10" fmla="*/ 41890 h 78716"/>
                <a:gd name="connsiteX11" fmla="*/ 39381 w 92449"/>
                <a:gd name="connsiteY11" fmla="*/ 57719 h 7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49" h="78716">
                  <a:moveTo>
                    <a:pt x="39445" y="57719"/>
                  </a:moveTo>
                  <a:cubicBezTo>
                    <a:pt x="40218" y="70073"/>
                    <a:pt x="38995" y="79211"/>
                    <a:pt x="47489" y="78696"/>
                  </a:cubicBezTo>
                  <a:cubicBezTo>
                    <a:pt x="55661" y="78117"/>
                    <a:pt x="53730" y="70009"/>
                    <a:pt x="52894" y="57011"/>
                  </a:cubicBezTo>
                  <a:cubicBezTo>
                    <a:pt x="75094" y="53279"/>
                    <a:pt x="91437" y="37964"/>
                    <a:pt x="92403" y="26446"/>
                  </a:cubicBezTo>
                  <a:cubicBezTo>
                    <a:pt x="93175" y="17438"/>
                    <a:pt x="84553" y="2316"/>
                    <a:pt x="58171" y="0"/>
                  </a:cubicBezTo>
                  <a:cubicBezTo>
                    <a:pt x="52958" y="4633"/>
                    <a:pt x="47746" y="8944"/>
                    <a:pt x="42277" y="12805"/>
                  </a:cubicBezTo>
                  <a:cubicBezTo>
                    <a:pt x="47296" y="12998"/>
                    <a:pt x="52379" y="13062"/>
                    <a:pt x="56883" y="13448"/>
                  </a:cubicBezTo>
                  <a:cubicBezTo>
                    <a:pt x="113315" y="18274"/>
                    <a:pt x="46009" y="66020"/>
                    <a:pt x="11584" y="32238"/>
                  </a:cubicBezTo>
                  <a:cubicBezTo>
                    <a:pt x="9717" y="30436"/>
                    <a:pt x="7659" y="29986"/>
                    <a:pt x="5792" y="30372"/>
                  </a:cubicBezTo>
                  <a:cubicBezTo>
                    <a:pt x="5020" y="30693"/>
                    <a:pt x="4312" y="30951"/>
                    <a:pt x="3540" y="31272"/>
                  </a:cubicBezTo>
                  <a:cubicBezTo>
                    <a:pt x="130" y="33332"/>
                    <a:pt x="-1672" y="38222"/>
                    <a:pt x="2124" y="41890"/>
                  </a:cubicBezTo>
                  <a:cubicBezTo>
                    <a:pt x="11390" y="50962"/>
                    <a:pt x="24389" y="56882"/>
                    <a:pt x="39381" y="57719"/>
                  </a:cubicBezTo>
                  <a:close/>
                </a:path>
              </a:pathLst>
            </a:custGeom>
            <a:solidFill>
              <a:srgbClr val="D9D5EB"/>
            </a:solidFill>
            <a:ln w="6433" cap="flat">
              <a:noFill/>
              <a:prstDash val="solid"/>
              <a:miter/>
            </a:ln>
          </p:spPr>
          <p:txBody>
            <a:bodyPr rtlCol="0" anchor="ctr"/>
            <a:lstStyle/>
            <a:p>
              <a:endParaRPr lang="en-AU"/>
            </a:p>
          </p:txBody>
        </p:sp>
        <p:sp>
          <p:nvSpPr>
            <p:cNvPr id="1072" name="Freeform: Shape 1071">
              <a:extLst>
                <a:ext uri="{FF2B5EF4-FFF2-40B4-BE49-F238E27FC236}">
                  <a16:creationId xmlns:a16="http://schemas.microsoft.com/office/drawing/2014/main" id="{4D7FCB51-0145-1335-E717-9E76510BB06E}"/>
                </a:ext>
              </a:extLst>
            </p:cNvPr>
            <p:cNvSpPr/>
            <p:nvPr/>
          </p:nvSpPr>
          <p:spPr>
            <a:xfrm>
              <a:off x="10081886" y="4711757"/>
              <a:ext cx="63458" cy="66150"/>
            </a:xfrm>
            <a:custGeom>
              <a:avLst/>
              <a:gdLst>
                <a:gd name="connsiteX0" fmla="*/ 13397 w 63458"/>
                <a:gd name="connsiteY0" fmla="*/ 56628 h 66150"/>
                <a:gd name="connsiteX1" fmla="*/ 53227 w 63458"/>
                <a:gd name="connsiteY1" fmla="*/ 39897 h 66150"/>
                <a:gd name="connsiteX2" fmla="*/ 63459 w 63458"/>
                <a:gd name="connsiteY2" fmla="*/ 34106 h 66150"/>
                <a:gd name="connsiteX3" fmla="*/ 63459 w 63458"/>
                <a:gd name="connsiteY3" fmla="*/ 29988 h 66150"/>
                <a:gd name="connsiteX4" fmla="*/ 42674 w 63458"/>
                <a:gd name="connsiteY4" fmla="*/ 23360 h 66150"/>
                <a:gd name="connsiteX5" fmla="*/ 34116 w 63458"/>
                <a:gd name="connsiteY5" fmla="*/ 67 h 66150"/>
                <a:gd name="connsiteX6" fmla="*/ 28260 w 63458"/>
                <a:gd name="connsiteY6" fmla="*/ 7595 h 66150"/>
                <a:gd name="connsiteX7" fmla="*/ 29161 w 63458"/>
                <a:gd name="connsiteY7" fmla="*/ 24197 h 66150"/>
                <a:gd name="connsiteX8" fmla="*/ 1171 w 63458"/>
                <a:gd name="connsiteY8" fmla="*/ 65765 h 66150"/>
                <a:gd name="connsiteX9" fmla="*/ 16034 w 63458"/>
                <a:gd name="connsiteY9" fmla="*/ 66151 h 66150"/>
                <a:gd name="connsiteX10" fmla="*/ 13397 w 63458"/>
                <a:gd name="connsiteY10" fmla="*/ 56628 h 6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58" h="66150">
                  <a:moveTo>
                    <a:pt x="13397" y="56628"/>
                  </a:moveTo>
                  <a:cubicBezTo>
                    <a:pt x="15134" y="36101"/>
                    <a:pt x="39585" y="33141"/>
                    <a:pt x="53227" y="39897"/>
                  </a:cubicBezTo>
                  <a:cubicBezTo>
                    <a:pt x="57667" y="42600"/>
                    <a:pt x="63459" y="39383"/>
                    <a:pt x="63459" y="34106"/>
                  </a:cubicBezTo>
                  <a:lnTo>
                    <a:pt x="63459" y="29988"/>
                  </a:lnTo>
                  <a:cubicBezTo>
                    <a:pt x="56702" y="26513"/>
                    <a:pt x="51876" y="24132"/>
                    <a:pt x="42674" y="23360"/>
                  </a:cubicBezTo>
                  <a:cubicBezTo>
                    <a:pt x="42546" y="10041"/>
                    <a:pt x="42867" y="-963"/>
                    <a:pt x="34116" y="67"/>
                  </a:cubicBezTo>
                  <a:cubicBezTo>
                    <a:pt x="30449" y="517"/>
                    <a:pt x="27810" y="3928"/>
                    <a:pt x="28260" y="7595"/>
                  </a:cubicBezTo>
                  <a:cubicBezTo>
                    <a:pt x="29097" y="14352"/>
                    <a:pt x="29097" y="17505"/>
                    <a:pt x="29161" y="24197"/>
                  </a:cubicBezTo>
                  <a:cubicBezTo>
                    <a:pt x="5932" y="28894"/>
                    <a:pt x="-3526" y="49485"/>
                    <a:pt x="1171" y="65765"/>
                  </a:cubicBezTo>
                  <a:cubicBezTo>
                    <a:pt x="6126" y="65829"/>
                    <a:pt x="11080" y="65958"/>
                    <a:pt x="16034" y="66151"/>
                  </a:cubicBezTo>
                  <a:cubicBezTo>
                    <a:pt x="13075" y="61840"/>
                    <a:pt x="13397" y="57014"/>
                    <a:pt x="13397" y="56628"/>
                  </a:cubicBezTo>
                  <a:close/>
                </a:path>
              </a:pathLst>
            </a:custGeom>
            <a:solidFill>
              <a:srgbClr val="D9D5EB"/>
            </a:solidFill>
            <a:ln w="6433" cap="flat">
              <a:noFill/>
              <a:prstDash val="solid"/>
              <a:miter/>
            </a:ln>
          </p:spPr>
          <p:txBody>
            <a:bodyPr rtlCol="0" anchor="ctr"/>
            <a:lstStyle/>
            <a:p>
              <a:endParaRPr lang="en-AU"/>
            </a:p>
          </p:txBody>
        </p:sp>
        <p:sp>
          <p:nvSpPr>
            <p:cNvPr id="1073" name="Freeform: Shape 1072">
              <a:extLst>
                <a:ext uri="{FF2B5EF4-FFF2-40B4-BE49-F238E27FC236}">
                  <a16:creationId xmlns:a16="http://schemas.microsoft.com/office/drawing/2014/main" id="{B6C856B4-D3DA-9661-CE25-20FED0577E52}"/>
                </a:ext>
              </a:extLst>
            </p:cNvPr>
            <p:cNvSpPr/>
            <p:nvPr/>
          </p:nvSpPr>
          <p:spPr>
            <a:xfrm>
              <a:off x="10271336" y="4711693"/>
              <a:ext cx="63444" cy="72070"/>
            </a:xfrm>
            <a:custGeom>
              <a:avLst/>
              <a:gdLst>
                <a:gd name="connsiteX0" fmla="*/ 16085 w 63444"/>
                <a:gd name="connsiteY0" fmla="*/ 66151 h 72070"/>
                <a:gd name="connsiteX1" fmla="*/ 53149 w 63444"/>
                <a:gd name="connsiteY1" fmla="*/ 39833 h 72070"/>
                <a:gd name="connsiteX2" fmla="*/ 63445 w 63444"/>
                <a:gd name="connsiteY2" fmla="*/ 35264 h 72070"/>
                <a:gd name="connsiteX3" fmla="*/ 63445 w 63444"/>
                <a:gd name="connsiteY3" fmla="*/ 29988 h 72070"/>
                <a:gd name="connsiteX4" fmla="*/ 42790 w 63444"/>
                <a:gd name="connsiteY4" fmla="*/ 23360 h 72070"/>
                <a:gd name="connsiteX5" fmla="*/ 34231 w 63444"/>
                <a:gd name="connsiteY5" fmla="*/ 67 h 72070"/>
                <a:gd name="connsiteX6" fmla="*/ 28376 w 63444"/>
                <a:gd name="connsiteY6" fmla="*/ 7595 h 72070"/>
                <a:gd name="connsiteX7" fmla="*/ 29276 w 63444"/>
                <a:gd name="connsiteY7" fmla="*/ 24197 h 72070"/>
                <a:gd name="connsiteX8" fmla="*/ 3859 w 63444"/>
                <a:gd name="connsiteY8" fmla="*/ 72071 h 72070"/>
                <a:gd name="connsiteX9" fmla="*/ 23871 w 63444"/>
                <a:gd name="connsiteY9" fmla="*/ 71685 h 72070"/>
                <a:gd name="connsiteX10" fmla="*/ 16085 w 63444"/>
                <a:gd name="connsiteY10" fmla="*/ 66087 h 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44" h="72070">
                  <a:moveTo>
                    <a:pt x="16085" y="66151"/>
                  </a:moveTo>
                  <a:cubicBezTo>
                    <a:pt x="4954" y="49742"/>
                    <a:pt x="28440" y="27800"/>
                    <a:pt x="53149" y="39833"/>
                  </a:cubicBezTo>
                  <a:cubicBezTo>
                    <a:pt x="57203" y="42407"/>
                    <a:pt x="62608" y="40026"/>
                    <a:pt x="63445" y="35264"/>
                  </a:cubicBezTo>
                  <a:lnTo>
                    <a:pt x="63445" y="29988"/>
                  </a:lnTo>
                  <a:cubicBezTo>
                    <a:pt x="56817" y="26513"/>
                    <a:pt x="51991" y="24133"/>
                    <a:pt x="42790" y="23360"/>
                  </a:cubicBezTo>
                  <a:cubicBezTo>
                    <a:pt x="42661" y="10041"/>
                    <a:pt x="42982" y="-963"/>
                    <a:pt x="34231" y="67"/>
                  </a:cubicBezTo>
                  <a:cubicBezTo>
                    <a:pt x="30499" y="517"/>
                    <a:pt x="27925" y="3928"/>
                    <a:pt x="28376" y="7595"/>
                  </a:cubicBezTo>
                  <a:cubicBezTo>
                    <a:pt x="29212" y="14352"/>
                    <a:pt x="29212" y="17505"/>
                    <a:pt x="29276" y="24197"/>
                  </a:cubicBezTo>
                  <a:cubicBezTo>
                    <a:pt x="2830" y="29538"/>
                    <a:pt x="-5857" y="55341"/>
                    <a:pt x="3859" y="72071"/>
                  </a:cubicBezTo>
                  <a:cubicBezTo>
                    <a:pt x="11774" y="72007"/>
                    <a:pt x="18337" y="71878"/>
                    <a:pt x="23871" y="71685"/>
                  </a:cubicBezTo>
                  <a:cubicBezTo>
                    <a:pt x="20718" y="70655"/>
                    <a:pt x="18080" y="68982"/>
                    <a:pt x="16085" y="66087"/>
                  </a:cubicBezTo>
                  <a:close/>
                </a:path>
              </a:pathLst>
            </a:custGeom>
            <a:solidFill>
              <a:srgbClr val="D9D5EB"/>
            </a:solidFill>
            <a:ln w="6433" cap="flat">
              <a:noFill/>
              <a:prstDash val="solid"/>
              <a:miter/>
            </a:ln>
          </p:spPr>
          <p:txBody>
            <a:bodyPr rtlCol="0" anchor="ctr"/>
            <a:lstStyle/>
            <a:p>
              <a:endParaRPr lang="en-AU"/>
            </a:p>
          </p:txBody>
        </p:sp>
        <p:sp>
          <p:nvSpPr>
            <p:cNvPr id="1074" name="Freeform: Shape 1073">
              <a:extLst>
                <a:ext uri="{FF2B5EF4-FFF2-40B4-BE49-F238E27FC236}">
                  <a16:creationId xmlns:a16="http://schemas.microsoft.com/office/drawing/2014/main" id="{58B07862-AA52-4AC3-45D9-3D5200B5F3DF}"/>
                </a:ext>
              </a:extLst>
            </p:cNvPr>
            <p:cNvSpPr/>
            <p:nvPr/>
          </p:nvSpPr>
          <p:spPr>
            <a:xfrm>
              <a:off x="10179448" y="4711645"/>
              <a:ext cx="69929" cy="70895"/>
            </a:xfrm>
            <a:custGeom>
              <a:avLst/>
              <a:gdLst>
                <a:gd name="connsiteX0" fmla="*/ 13448 w 69929"/>
                <a:gd name="connsiteY0" fmla="*/ 53780 h 70895"/>
                <a:gd name="connsiteX1" fmla="*/ 55789 w 69929"/>
                <a:gd name="connsiteY1" fmla="*/ 43098 h 70895"/>
                <a:gd name="connsiteX2" fmla="*/ 59714 w 69929"/>
                <a:gd name="connsiteY2" fmla="*/ 45543 h 70895"/>
                <a:gd name="connsiteX3" fmla="*/ 66534 w 69929"/>
                <a:gd name="connsiteY3" fmla="*/ 33896 h 70895"/>
                <a:gd name="connsiteX4" fmla="*/ 41375 w 69929"/>
                <a:gd name="connsiteY4" fmla="*/ 23537 h 70895"/>
                <a:gd name="connsiteX5" fmla="*/ 33396 w 69929"/>
                <a:gd name="connsiteY5" fmla="*/ 50 h 70895"/>
                <a:gd name="connsiteX6" fmla="*/ 27347 w 69929"/>
                <a:gd name="connsiteY6" fmla="*/ 7450 h 70895"/>
                <a:gd name="connsiteX7" fmla="*/ 27862 w 69929"/>
                <a:gd name="connsiteY7" fmla="*/ 24051 h 70895"/>
                <a:gd name="connsiteX8" fmla="*/ 0 w 69929"/>
                <a:gd name="connsiteY8" fmla="*/ 53780 h 70895"/>
                <a:gd name="connsiteX9" fmla="*/ 3861 w 69929"/>
                <a:gd name="connsiteY9" fmla="*/ 69930 h 70895"/>
                <a:gd name="connsiteX10" fmla="*/ 25545 w 69929"/>
                <a:gd name="connsiteY10" fmla="*/ 70896 h 70895"/>
                <a:gd name="connsiteX11" fmla="*/ 13513 w 69929"/>
                <a:gd name="connsiteY11" fmla="*/ 53780 h 7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29" h="70895">
                  <a:moveTo>
                    <a:pt x="13448" y="53780"/>
                  </a:moveTo>
                  <a:cubicBezTo>
                    <a:pt x="13448" y="38851"/>
                    <a:pt x="34941" y="29843"/>
                    <a:pt x="55789" y="43098"/>
                  </a:cubicBezTo>
                  <a:cubicBezTo>
                    <a:pt x="57075" y="43935"/>
                    <a:pt x="58426" y="44771"/>
                    <a:pt x="59714" y="45543"/>
                  </a:cubicBezTo>
                  <a:cubicBezTo>
                    <a:pt x="67435" y="50047"/>
                    <a:pt x="74256" y="38401"/>
                    <a:pt x="66534" y="33896"/>
                  </a:cubicBezTo>
                  <a:cubicBezTo>
                    <a:pt x="59327" y="29714"/>
                    <a:pt x="54373" y="24952"/>
                    <a:pt x="41375" y="23537"/>
                  </a:cubicBezTo>
                  <a:cubicBezTo>
                    <a:pt x="41568" y="10539"/>
                    <a:pt x="42276" y="-851"/>
                    <a:pt x="33396" y="50"/>
                  </a:cubicBezTo>
                  <a:cubicBezTo>
                    <a:pt x="29664" y="436"/>
                    <a:pt x="26962" y="3718"/>
                    <a:pt x="27347" y="7450"/>
                  </a:cubicBezTo>
                  <a:cubicBezTo>
                    <a:pt x="28055" y="14206"/>
                    <a:pt x="27926" y="17359"/>
                    <a:pt x="27862" y="24051"/>
                  </a:cubicBezTo>
                  <a:cubicBezTo>
                    <a:pt x="9331" y="27333"/>
                    <a:pt x="0" y="39623"/>
                    <a:pt x="0" y="53780"/>
                  </a:cubicBezTo>
                  <a:cubicBezTo>
                    <a:pt x="0" y="60407"/>
                    <a:pt x="1415" y="65684"/>
                    <a:pt x="3861" y="69930"/>
                  </a:cubicBezTo>
                  <a:cubicBezTo>
                    <a:pt x="11067" y="70252"/>
                    <a:pt x="18339" y="70574"/>
                    <a:pt x="25545" y="70896"/>
                  </a:cubicBezTo>
                  <a:cubicBezTo>
                    <a:pt x="18403" y="67871"/>
                    <a:pt x="13513" y="62981"/>
                    <a:pt x="13513" y="53780"/>
                  </a:cubicBezTo>
                  <a:close/>
                </a:path>
              </a:pathLst>
            </a:custGeom>
            <a:solidFill>
              <a:srgbClr val="D9D5EB"/>
            </a:solidFill>
            <a:ln w="6433" cap="flat">
              <a:noFill/>
              <a:prstDash val="solid"/>
              <a:miter/>
            </a:ln>
          </p:spPr>
          <p:txBody>
            <a:bodyPr rtlCol="0" anchor="ctr"/>
            <a:lstStyle/>
            <a:p>
              <a:endParaRPr lang="en-AU"/>
            </a:p>
          </p:txBody>
        </p:sp>
        <p:sp>
          <p:nvSpPr>
            <p:cNvPr id="1075" name="Freeform: Shape 1074">
              <a:extLst>
                <a:ext uri="{FF2B5EF4-FFF2-40B4-BE49-F238E27FC236}">
                  <a16:creationId xmlns:a16="http://schemas.microsoft.com/office/drawing/2014/main" id="{2230A182-469B-47C8-635C-968D5D74EBEC}"/>
                </a:ext>
              </a:extLst>
            </p:cNvPr>
            <p:cNvSpPr/>
            <p:nvPr/>
          </p:nvSpPr>
          <p:spPr>
            <a:xfrm>
              <a:off x="10321135" y="4576557"/>
              <a:ext cx="92931" cy="152769"/>
            </a:xfrm>
            <a:custGeom>
              <a:avLst/>
              <a:gdLst>
                <a:gd name="connsiteX0" fmla="*/ 85779 w 92931"/>
                <a:gd name="connsiteY0" fmla="*/ 86042 h 152769"/>
                <a:gd name="connsiteX1" fmla="*/ 23169 w 92931"/>
                <a:gd name="connsiteY1" fmla="*/ 55220 h 152769"/>
                <a:gd name="connsiteX2" fmla="*/ 63773 w 92931"/>
                <a:gd name="connsiteY2" fmla="*/ 40742 h 152769"/>
                <a:gd name="connsiteX3" fmla="*/ 74197 w 92931"/>
                <a:gd name="connsiteY3" fmla="*/ 37074 h 152769"/>
                <a:gd name="connsiteX4" fmla="*/ 75805 w 92931"/>
                <a:gd name="connsiteY4" fmla="*/ 32184 h 152769"/>
                <a:gd name="connsiteX5" fmla="*/ 54313 w 92931"/>
                <a:gd name="connsiteY5" fmla="*/ 23690 h 152769"/>
                <a:gd name="connsiteX6" fmla="*/ 54313 w 92931"/>
                <a:gd name="connsiteY6" fmla="*/ 6252 h 152769"/>
                <a:gd name="connsiteX7" fmla="*/ 40865 w 92931"/>
                <a:gd name="connsiteY7" fmla="*/ 7153 h 152769"/>
                <a:gd name="connsiteX8" fmla="*/ 40865 w 92931"/>
                <a:gd name="connsiteY8" fmla="*/ 23754 h 152769"/>
                <a:gd name="connsiteX9" fmla="*/ 36682 w 92931"/>
                <a:gd name="connsiteY9" fmla="*/ 85849 h 152769"/>
                <a:gd name="connsiteX10" fmla="*/ 58174 w 92931"/>
                <a:gd name="connsiteY10" fmla="*/ 88165 h 152769"/>
                <a:gd name="connsiteX11" fmla="*/ 79537 w 92931"/>
                <a:gd name="connsiteY11" fmla="*/ 101292 h 152769"/>
                <a:gd name="connsiteX12" fmla="*/ 11844 w 92931"/>
                <a:gd name="connsiteY12" fmla="*/ 104381 h 152769"/>
                <a:gd name="connsiteX13" fmla="*/ 1871 w 92931"/>
                <a:gd name="connsiteY13" fmla="*/ 113454 h 152769"/>
                <a:gd name="connsiteX14" fmla="*/ 38163 w 92931"/>
                <a:gd name="connsiteY14" fmla="*/ 131342 h 152769"/>
                <a:gd name="connsiteX15" fmla="*/ 44919 w 92931"/>
                <a:gd name="connsiteY15" fmla="*/ 152769 h 152769"/>
                <a:gd name="connsiteX16" fmla="*/ 51675 w 92931"/>
                <a:gd name="connsiteY16" fmla="*/ 145949 h 152769"/>
                <a:gd name="connsiteX17" fmla="*/ 51675 w 92931"/>
                <a:gd name="connsiteY17" fmla="*/ 131406 h 152769"/>
                <a:gd name="connsiteX18" fmla="*/ 85843 w 92931"/>
                <a:gd name="connsiteY18" fmla="*/ 86106 h 1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69">
                  <a:moveTo>
                    <a:pt x="85779" y="86042"/>
                  </a:moveTo>
                  <a:cubicBezTo>
                    <a:pt x="63579" y="64293"/>
                    <a:pt x="19116" y="83661"/>
                    <a:pt x="23169" y="55220"/>
                  </a:cubicBezTo>
                  <a:cubicBezTo>
                    <a:pt x="26066" y="34822"/>
                    <a:pt x="50646" y="33342"/>
                    <a:pt x="63773" y="40742"/>
                  </a:cubicBezTo>
                  <a:cubicBezTo>
                    <a:pt x="67569" y="43444"/>
                    <a:pt x="72909" y="41514"/>
                    <a:pt x="74197" y="37074"/>
                  </a:cubicBezTo>
                  <a:lnTo>
                    <a:pt x="75805" y="32184"/>
                  </a:lnTo>
                  <a:cubicBezTo>
                    <a:pt x="69049" y="28194"/>
                    <a:pt x="64351" y="25105"/>
                    <a:pt x="54313" y="23690"/>
                  </a:cubicBezTo>
                  <a:cubicBezTo>
                    <a:pt x="54635" y="17062"/>
                    <a:pt x="54764" y="13266"/>
                    <a:pt x="54313" y="6252"/>
                  </a:cubicBezTo>
                  <a:cubicBezTo>
                    <a:pt x="53734" y="-2692"/>
                    <a:pt x="40221" y="-1727"/>
                    <a:pt x="40865" y="7153"/>
                  </a:cubicBezTo>
                  <a:cubicBezTo>
                    <a:pt x="41316" y="13909"/>
                    <a:pt x="41122" y="17127"/>
                    <a:pt x="40865" y="23754"/>
                  </a:cubicBezTo>
                  <a:cubicBezTo>
                    <a:pt x="2128" y="29288"/>
                    <a:pt x="-1990" y="80315"/>
                    <a:pt x="36682" y="85849"/>
                  </a:cubicBezTo>
                  <a:cubicBezTo>
                    <a:pt x="43824" y="86878"/>
                    <a:pt x="51353" y="87200"/>
                    <a:pt x="58174" y="88165"/>
                  </a:cubicBezTo>
                  <a:cubicBezTo>
                    <a:pt x="76449" y="90803"/>
                    <a:pt x="79666" y="99748"/>
                    <a:pt x="79537" y="101292"/>
                  </a:cubicBezTo>
                  <a:cubicBezTo>
                    <a:pt x="77735" y="113711"/>
                    <a:pt x="35718" y="130570"/>
                    <a:pt x="11844" y="104381"/>
                  </a:cubicBezTo>
                  <a:cubicBezTo>
                    <a:pt x="5861" y="97753"/>
                    <a:pt x="-4178" y="106826"/>
                    <a:pt x="1871" y="113454"/>
                  </a:cubicBezTo>
                  <a:cubicBezTo>
                    <a:pt x="10365" y="122784"/>
                    <a:pt x="22719" y="129604"/>
                    <a:pt x="38163" y="131342"/>
                  </a:cubicBezTo>
                  <a:cubicBezTo>
                    <a:pt x="38163" y="143503"/>
                    <a:pt x="36361" y="152769"/>
                    <a:pt x="44919" y="152769"/>
                  </a:cubicBezTo>
                  <a:cubicBezTo>
                    <a:pt x="48650" y="152769"/>
                    <a:pt x="51740" y="149681"/>
                    <a:pt x="51675" y="145949"/>
                  </a:cubicBezTo>
                  <a:cubicBezTo>
                    <a:pt x="51675" y="140672"/>
                    <a:pt x="51675" y="136361"/>
                    <a:pt x="51675" y="131406"/>
                  </a:cubicBezTo>
                  <a:cubicBezTo>
                    <a:pt x="77800" y="128511"/>
                    <a:pt x="106562" y="106440"/>
                    <a:pt x="85843" y="86106"/>
                  </a:cubicBezTo>
                  <a:close/>
                </a:path>
              </a:pathLst>
            </a:custGeom>
            <a:solidFill>
              <a:srgbClr val="D9D5EB"/>
            </a:solidFill>
            <a:ln w="6433" cap="flat">
              <a:noFill/>
              <a:prstDash val="solid"/>
              <a:miter/>
            </a:ln>
          </p:spPr>
          <p:txBody>
            <a:bodyPr rtlCol="0" anchor="ctr"/>
            <a:lstStyle/>
            <a:p>
              <a:endParaRPr lang="en-AU"/>
            </a:p>
          </p:txBody>
        </p:sp>
        <p:sp>
          <p:nvSpPr>
            <p:cNvPr id="1076" name="Freeform: Shape 1075">
              <a:extLst>
                <a:ext uri="{FF2B5EF4-FFF2-40B4-BE49-F238E27FC236}">
                  <a16:creationId xmlns:a16="http://schemas.microsoft.com/office/drawing/2014/main" id="{5F258B44-9ACC-FA13-4C21-F72E7C7CE012}"/>
                </a:ext>
              </a:extLst>
            </p:cNvPr>
            <p:cNvSpPr/>
            <p:nvPr/>
          </p:nvSpPr>
          <p:spPr>
            <a:xfrm>
              <a:off x="10131169" y="4582294"/>
              <a:ext cx="91198" cy="147151"/>
            </a:xfrm>
            <a:custGeom>
              <a:avLst/>
              <a:gdLst>
                <a:gd name="connsiteX0" fmla="*/ 33093 w 91198"/>
                <a:gd name="connsiteY0" fmla="*/ 82042 h 147151"/>
                <a:gd name="connsiteX1" fmla="*/ 44160 w 91198"/>
                <a:gd name="connsiteY1" fmla="*/ 81656 h 147151"/>
                <a:gd name="connsiteX2" fmla="*/ 11151 w 91198"/>
                <a:gd name="connsiteY2" fmla="*/ 103856 h 147151"/>
                <a:gd name="connsiteX3" fmla="*/ 2528 w 91198"/>
                <a:gd name="connsiteY3" fmla="*/ 114280 h 147151"/>
                <a:gd name="connsiteX4" fmla="*/ 41008 w 91198"/>
                <a:gd name="connsiteY4" fmla="*/ 126827 h 147151"/>
                <a:gd name="connsiteX5" fmla="*/ 50788 w 91198"/>
                <a:gd name="connsiteY5" fmla="*/ 147032 h 147151"/>
                <a:gd name="connsiteX6" fmla="*/ 56451 w 91198"/>
                <a:gd name="connsiteY6" fmla="*/ 139310 h 147151"/>
                <a:gd name="connsiteX7" fmla="*/ 54392 w 91198"/>
                <a:gd name="connsiteY7" fmla="*/ 124897 h 147151"/>
                <a:gd name="connsiteX8" fmla="*/ 91198 w 91198"/>
                <a:gd name="connsiteY8" fmla="*/ 91115 h 147151"/>
                <a:gd name="connsiteX9" fmla="*/ 54713 w 91198"/>
                <a:gd name="connsiteY9" fmla="*/ 67693 h 147151"/>
                <a:gd name="connsiteX10" fmla="*/ 15398 w 91198"/>
                <a:gd name="connsiteY10" fmla="*/ 53536 h 147151"/>
                <a:gd name="connsiteX11" fmla="*/ 53619 w 91198"/>
                <a:gd name="connsiteY11" fmla="*/ 33460 h 147151"/>
                <a:gd name="connsiteX12" fmla="*/ 63336 w 91198"/>
                <a:gd name="connsiteY12" fmla="*/ 27412 h 147151"/>
                <a:gd name="connsiteX13" fmla="*/ 63336 w 91198"/>
                <a:gd name="connsiteY13" fmla="*/ 22907 h 147151"/>
                <a:gd name="connsiteX14" fmla="*/ 41715 w 91198"/>
                <a:gd name="connsiteY14" fmla="*/ 17888 h 147151"/>
                <a:gd name="connsiteX15" fmla="*/ 38756 w 91198"/>
                <a:gd name="connsiteY15" fmla="*/ 0 h 147151"/>
                <a:gd name="connsiteX16" fmla="*/ 26144 w 91198"/>
                <a:gd name="connsiteY16" fmla="*/ 4182 h 147151"/>
                <a:gd name="connsiteX17" fmla="*/ 28331 w 91198"/>
                <a:gd name="connsiteY17" fmla="*/ 19819 h 147151"/>
                <a:gd name="connsiteX18" fmla="*/ 33029 w 91198"/>
                <a:gd name="connsiteY18" fmla="*/ 81978 h 1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47151">
                  <a:moveTo>
                    <a:pt x="33093" y="82042"/>
                  </a:moveTo>
                  <a:cubicBezTo>
                    <a:pt x="36697" y="82042"/>
                    <a:pt x="40429" y="81849"/>
                    <a:pt x="44160" y="81656"/>
                  </a:cubicBezTo>
                  <a:cubicBezTo>
                    <a:pt x="118802" y="77602"/>
                    <a:pt x="48986" y="135128"/>
                    <a:pt x="11151" y="103856"/>
                  </a:cubicBezTo>
                  <a:cubicBezTo>
                    <a:pt x="4266" y="98193"/>
                    <a:pt x="-4356" y="108553"/>
                    <a:pt x="2528" y="114280"/>
                  </a:cubicBezTo>
                  <a:cubicBezTo>
                    <a:pt x="12502" y="122516"/>
                    <a:pt x="25951" y="127342"/>
                    <a:pt x="41008" y="126827"/>
                  </a:cubicBezTo>
                  <a:cubicBezTo>
                    <a:pt x="42809" y="139053"/>
                    <a:pt x="42423" y="148319"/>
                    <a:pt x="50788" y="147032"/>
                  </a:cubicBezTo>
                  <a:cubicBezTo>
                    <a:pt x="54456" y="146453"/>
                    <a:pt x="57030" y="143043"/>
                    <a:pt x="56451" y="139310"/>
                  </a:cubicBezTo>
                  <a:cubicBezTo>
                    <a:pt x="55743" y="134549"/>
                    <a:pt x="55100" y="129916"/>
                    <a:pt x="54392" y="124897"/>
                  </a:cubicBezTo>
                  <a:cubicBezTo>
                    <a:pt x="76141" y="119234"/>
                    <a:pt x="91198" y="102633"/>
                    <a:pt x="91198" y="91115"/>
                  </a:cubicBezTo>
                  <a:cubicBezTo>
                    <a:pt x="91198" y="82042"/>
                    <a:pt x="81289" y="67693"/>
                    <a:pt x="54713" y="67693"/>
                  </a:cubicBezTo>
                  <a:cubicBezTo>
                    <a:pt x="39657" y="67693"/>
                    <a:pt x="15398" y="73098"/>
                    <a:pt x="15398" y="53536"/>
                  </a:cubicBezTo>
                  <a:cubicBezTo>
                    <a:pt x="15398" y="32945"/>
                    <a:pt x="39592" y="27926"/>
                    <a:pt x="53619" y="33460"/>
                  </a:cubicBezTo>
                  <a:cubicBezTo>
                    <a:pt x="58124" y="35648"/>
                    <a:pt x="63336" y="32431"/>
                    <a:pt x="63336" y="27412"/>
                  </a:cubicBezTo>
                  <a:lnTo>
                    <a:pt x="63336" y="22907"/>
                  </a:lnTo>
                  <a:cubicBezTo>
                    <a:pt x="56580" y="20141"/>
                    <a:pt x="51367" y="17888"/>
                    <a:pt x="41715" y="17888"/>
                  </a:cubicBezTo>
                  <a:cubicBezTo>
                    <a:pt x="41008" y="10746"/>
                    <a:pt x="40493" y="4247"/>
                    <a:pt x="38756" y="0"/>
                  </a:cubicBezTo>
                  <a:cubicBezTo>
                    <a:pt x="34573" y="1416"/>
                    <a:pt x="30390" y="2767"/>
                    <a:pt x="26144" y="4182"/>
                  </a:cubicBezTo>
                  <a:cubicBezTo>
                    <a:pt x="27431" y="10296"/>
                    <a:pt x="27688" y="13513"/>
                    <a:pt x="28331" y="19819"/>
                  </a:cubicBezTo>
                  <a:cubicBezTo>
                    <a:pt x="-9054" y="30693"/>
                    <a:pt x="-6158" y="81978"/>
                    <a:pt x="33029" y="81978"/>
                  </a:cubicBezTo>
                  <a:close/>
                </a:path>
              </a:pathLst>
            </a:custGeom>
            <a:solidFill>
              <a:srgbClr val="D9D5EB"/>
            </a:solidFill>
            <a:ln w="6433" cap="flat">
              <a:noFill/>
              <a:prstDash val="solid"/>
              <a:miter/>
            </a:ln>
          </p:spPr>
          <p:txBody>
            <a:bodyPr rtlCol="0" anchor="ctr"/>
            <a:lstStyle/>
            <a:p>
              <a:endParaRPr lang="en-AU"/>
            </a:p>
          </p:txBody>
        </p:sp>
        <p:sp>
          <p:nvSpPr>
            <p:cNvPr id="1077" name="Freeform: Shape 1076">
              <a:extLst>
                <a:ext uri="{FF2B5EF4-FFF2-40B4-BE49-F238E27FC236}">
                  <a16:creationId xmlns:a16="http://schemas.microsoft.com/office/drawing/2014/main" id="{8F0F324B-B77E-13CE-D66B-0470E95D3288}"/>
                </a:ext>
              </a:extLst>
            </p:cNvPr>
            <p:cNvSpPr/>
            <p:nvPr/>
          </p:nvSpPr>
          <p:spPr>
            <a:xfrm>
              <a:off x="10224228" y="4576553"/>
              <a:ext cx="93055" cy="152772"/>
            </a:xfrm>
            <a:custGeom>
              <a:avLst/>
              <a:gdLst>
                <a:gd name="connsiteX0" fmla="*/ 38162 w 93055"/>
                <a:gd name="connsiteY0" fmla="*/ 131346 h 152772"/>
                <a:gd name="connsiteX1" fmla="*/ 44919 w 93055"/>
                <a:gd name="connsiteY1" fmla="*/ 152773 h 152772"/>
                <a:gd name="connsiteX2" fmla="*/ 51675 w 93055"/>
                <a:gd name="connsiteY2" fmla="*/ 145952 h 152772"/>
                <a:gd name="connsiteX3" fmla="*/ 51675 w 93055"/>
                <a:gd name="connsiteY3" fmla="*/ 131410 h 152772"/>
                <a:gd name="connsiteX4" fmla="*/ 92921 w 93055"/>
                <a:gd name="connsiteY4" fmla="*/ 103226 h 152772"/>
                <a:gd name="connsiteX5" fmla="*/ 60105 w 93055"/>
                <a:gd name="connsiteY5" fmla="*/ 74849 h 152772"/>
                <a:gd name="connsiteX6" fmla="*/ 38612 w 93055"/>
                <a:gd name="connsiteY6" fmla="*/ 72533 h 152772"/>
                <a:gd name="connsiteX7" fmla="*/ 63837 w 93055"/>
                <a:gd name="connsiteY7" fmla="*/ 40810 h 152772"/>
                <a:gd name="connsiteX8" fmla="*/ 74390 w 93055"/>
                <a:gd name="connsiteY8" fmla="*/ 36434 h 152772"/>
                <a:gd name="connsiteX9" fmla="*/ 74390 w 93055"/>
                <a:gd name="connsiteY9" fmla="*/ 31415 h 152772"/>
                <a:gd name="connsiteX10" fmla="*/ 54378 w 93055"/>
                <a:gd name="connsiteY10" fmla="*/ 23758 h 152772"/>
                <a:gd name="connsiteX11" fmla="*/ 47171 w 93055"/>
                <a:gd name="connsiteY11" fmla="*/ 14 h 152772"/>
                <a:gd name="connsiteX12" fmla="*/ 40865 w 93055"/>
                <a:gd name="connsiteY12" fmla="*/ 7221 h 152772"/>
                <a:gd name="connsiteX13" fmla="*/ 40865 w 93055"/>
                <a:gd name="connsiteY13" fmla="*/ 23822 h 152772"/>
                <a:gd name="connsiteX14" fmla="*/ 36683 w 93055"/>
                <a:gd name="connsiteY14" fmla="*/ 85981 h 152772"/>
                <a:gd name="connsiteX15" fmla="*/ 58174 w 93055"/>
                <a:gd name="connsiteY15" fmla="*/ 88298 h 152772"/>
                <a:gd name="connsiteX16" fmla="*/ 11845 w 93055"/>
                <a:gd name="connsiteY16" fmla="*/ 104448 h 152772"/>
                <a:gd name="connsiteX17" fmla="*/ 1871 w 93055"/>
                <a:gd name="connsiteY17" fmla="*/ 113521 h 152772"/>
                <a:gd name="connsiteX18" fmla="*/ 38162 w 93055"/>
                <a:gd name="connsiteY18" fmla="*/ 131410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5" h="152772">
                  <a:moveTo>
                    <a:pt x="38162" y="131346"/>
                  </a:moveTo>
                  <a:cubicBezTo>
                    <a:pt x="38162" y="143636"/>
                    <a:pt x="36425" y="152773"/>
                    <a:pt x="44919" y="152773"/>
                  </a:cubicBezTo>
                  <a:cubicBezTo>
                    <a:pt x="48651" y="152773"/>
                    <a:pt x="51739" y="149684"/>
                    <a:pt x="51675" y="145952"/>
                  </a:cubicBezTo>
                  <a:cubicBezTo>
                    <a:pt x="51675" y="140676"/>
                    <a:pt x="51675" y="136365"/>
                    <a:pt x="51675" y="131410"/>
                  </a:cubicBezTo>
                  <a:cubicBezTo>
                    <a:pt x="74003" y="128900"/>
                    <a:pt x="91248" y="114615"/>
                    <a:pt x="92921" y="103226"/>
                  </a:cubicBezTo>
                  <a:cubicBezTo>
                    <a:pt x="94208" y="94282"/>
                    <a:pt x="86422" y="78646"/>
                    <a:pt x="60105" y="74849"/>
                  </a:cubicBezTo>
                  <a:cubicBezTo>
                    <a:pt x="53027" y="73820"/>
                    <a:pt x="44984" y="73434"/>
                    <a:pt x="38612" y="72533"/>
                  </a:cubicBezTo>
                  <a:cubicBezTo>
                    <a:pt x="6053" y="67835"/>
                    <a:pt x="29540" y="21441"/>
                    <a:pt x="63837" y="40810"/>
                  </a:cubicBezTo>
                  <a:cubicBezTo>
                    <a:pt x="67891" y="43641"/>
                    <a:pt x="73553" y="41389"/>
                    <a:pt x="74390" y="36434"/>
                  </a:cubicBezTo>
                  <a:lnTo>
                    <a:pt x="74390" y="31415"/>
                  </a:lnTo>
                  <a:cubicBezTo>
                    <a:pt x="67312" y="27168"/>
                    <a:pt x="62807" y="24916"/>
                    <a:pt x="54378" y="23758"/>
                  </a:cubicBezTo>
                  <a:cubicBezTo>
                    <a:pt x="55021" y="10052"/>
                    <a:pt x="55922" y="-436"/>
                    <a:pt x="47171" y="14"/>
                  </a:cubicBezTo>
                  <a:cubicBezTo>
                    <a:pt x="43438" y="271"/>
                    <a:pt x="40672" y="3489"/>
                    <a:pt x="40865" y="7221"/>
                  </a:cubicBezTo>
                  <a:cubicBezTo>
                    <a:pt x="41315" y="13913"/>
                    <a:pt x="41122" y="17194"/>
                    <a:pt x="40865" y="23822"/>
                  </a:cubicBezTo>
                  <a:cubicBezTo>
                    <a:pt x="1678" y="29420"/>
                    <a:pt x="-1604" y="80447"/>
                    <a:pt x="36683" y="85981"/>
                  </a:cubicBezTo>
                  <a:cubicBezTo>
                    <a:pt x="43825" y="87011"/>
                    <a:pt x="51354" y="87332"/>
                    <a:pt x="58174" y="88298"/>
                  </a:cubicBezTo>
                  <a:cubicBezTo>
                    <a:pt x="114156" y="96341"/>
                    <a:pt x="44275" y="140161"/>
                    <a:pt x="11845" y="104448"/>
                  </a:cubicBezTo>
                  <a:cubicBezTo>
                    <a:pt x="5860" y="97821"/>
                    <a:pt x="-4177" y="106894"/>
                    <a:pt x="1871" y="113521"/>
                  </a:cubicBezTo>
                  <a:cubicBezTo>
                    <a:pt x="10365" y="122852"/>
                    <a:pt x="22719" y="129672"/>
                    <a:pt x="38162" y="131410"/>
                  </a:cubicBezTo>
                  <a:close/>
                </a:path>
              </a:pathLst>
            </a:custGeom>
            <a:solidFill>
              <a:srgbClr val="D9D5EB"/>
            </a:solidFill>
            <a:ln w="6433" cap="flat">
              <a:noFill/>
              <a:prstDash val="solid"/>
              <a:miter/>
            </a:ln>
          </p:spPr>
          <p:txBody>
            <a:bodyPr rtlCol="0" anchor="ctr"/>
            <a:lstStyle/>
            <a:p>
              <a:endParaRPr lang="en-AU"/>
            </a:p>
          </p:txBody>
        </p:sp>
        <p:sp>
          <p:nvSpPr>
            <p:cNvPr id="1078" name="Freeform: Shape 1077">
              <a:extLst>
                <a:ext uri="{FF2B5EF4-FFF2-40B4-BE49-F238E27FC236}">
                  <a16:creationId xmlns:a16="http://schemas.microsoft.com/office/drawing/2014/main" id="{B32194A0-DAB2-E85F-F496-86E91B21475D}"/>
                </a:ext>
              </a:extLst>
            </p:cNvPr>
            <p:cNvSpPr/>
            <p:nvPr/>
          </p:nvSpPr>
          <p:spPr>
            <a:xfrm>
              <a:off x="9791313" y="4711693"/>
              <a:ext cx="84804" cy="97873"/>
            </a:xfrm>
            <a:custGeom>
              <a:avLst/>
              <a:gdLst>
                <a:gd name="connsiteX0" fmla="*/ 28694 w 84804"/>
                <a:gd name="connsiteY0" fmla="*/ 86485 h 97873"/>
                <a:gd name="connsiteX1" fmla="*/ 50315 w 84804"/>
                <a:gd name="connsiteY1" fmla="*/ 87578 h 97873"/>
                <a:gd name="connsiteX2" fmla="*/ 71935 w 84804"/>
                <a:gd name="connsiteY2" fmla="*/ 97874 h 97873"/>
                <a:gd name="connsiteX3" fmla="*/ 84804 w 84804"/>
                <a:gd name="connsiteY3" fmla="*/ 93820 h 97873"/>
                <a:gd name="connsiteX4" fmla="*/ 51473 w 84804"/>
                <a:gd name="connsiteY4" fmla="*/ 74065 h 97873"/>
                <a:gd name="connsiteX5" fmla="*/ 29853 w 84804"/>
                <a:gd name="connsiteY5" fmla="*/ 72972 h 97873"/>
                <a:gd name="connsiteX6" fmla="*/ 13509 w 84804"/>
                <a:gd name="connsiteY6" fmla="*/ 56628 h 97873"/>
                <a:gd name="connsiteX7" fmla="*/ 53339 w 84804"/>
                <a:gd name="connsiteY7" fmla="*/ 39897 h 97873"/>
                <a:gd name="connsiteX8" fmla="*/ 63571 w 84804"/>
                <a:gd name="connsiteY8" fmla="*/ 34106 h 97873"/>
                <a:gd name="connsiteX9" fmla="*/ 63571 w 84804"/>
                <a:gd name="connsiteY9" fmla="*/ 29988 h 97873"/>
                <a:gd name="connsiteX10" fmla="*/ 42786 w 84804"/>
                <a:gd name="connsiteY10" fmla="*/ 23360 h 97873"/>
                <a:gd name="connsiteX11" fmla="*/ 34228 w 84804"/>
                <a:gd name="connsiteY11" fmla="*/ 67 h 97873"/>
                <a:gd name="connsiteX12" fmla="*/ 28372 w 84804"/>
                <a:gd name="connsiteY12" fmla="*/ 7595 h 97873"/>
                <a:gd name="connsiteX13" fmla="*/ 29273 w 84804"/>
                <a:gd name="connsiteY13" fmla="*/ 24197 h 97873"/>
                <a:gd name="connsiteX14" fmla="*/ 28694 w 84804"/>
                <a:gd name="connsiteY14" fmla="*/ 86420 h 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04" h="97873">
                  <a:moveTo>
                    <a:pt x="28694" y="86485"/>
                  </a:moveTo>
                  <a:cubicBezTo>
                    <a:pt x="35772" y="87064"/>
                    <a:pt x="43622" y="86999"/>
                    <a:pt x="50315" y="87578"/>
                  </a:cubicBezTo>
                  <a:cubicBezTo>
                    <a:pt x="64986" y="88801"/>
                    <a:pt x="71227" y="92983"/>
                    <a:pt x="71935" y="97874"/>
                  </a:cubicBezTo>
                  <a:cubicBezTo>
                    <a:pt x="75989" y="96523"/>
                    <a:pt x="80301" y="95171"/>
                    <a:pt x="84804" y="93820"/>
                  </a:cubicBezTo>
                  <a:cubicBezTo>
                    <a:pt x="81845" y="85391"/>
                    <a:pt x="72064" y="75867"/>
                    <a:pt x="51473" y="74065"/>
                  </a:cubicBezTo>
                  <a:cubicBezTo>
                    <a:pt x="44331" y="73486"/>
                    <a:pt x="36159" y="73551"/>
                    <a:pt x="29853" y="72972"/>
                  </a:cubicBezTo>
                  <a:cubicBezTo>
                    <a:pt x="12414" y="71492"/>
                    <a:pt x="13444" y="57207"/>
                    <a:pt x="13509" y="56628"/>
                  </a:cubicBezTo>
                  <a:cubicBezTo>
                    <a:pt x="15246" y="36101"/>
                    <a:pt x="39697" y="33141"/>
                    <a:pt x="53339" y="39897"/>
                  </a:cubicBezTo>
                  <a:cubicBezTo>
                    <a:pt x="57779" y="42600"/>
                    <a:pt x="63571" y="39383"/>
                    <a:pt x="63571" y="34106"/>
                  </a:cubicBezTo>
                  <a:lnTo>
                    <a:pt x="63571" y="29988"/>
                  </a:lnTo>
                  <a:cubicBezTo>
                    <a:pt x="56814" y="26513"/>
                    <a:pt x="51988" y="24133"/>
                    <a:pt x="42786" y="23360"/>
                  </a:cubicBezTo>
                  <a:cubicBezTo>
                    <a:pt x="42658" y="10041"/>
                    <a:pt x="42979" y="-963"/>
                    <a:pt x="34228" y="67"/>
                  </a:cubicBezTo>
                  <a:cubicBezTo>
                    <a:pt x="30496" y="517"/>
                    <a:pt x="27922" y="3928"/>
                    <a:pt x="28372" y="7595"/>
                  </a:cubicBezTo>
                  <a:cubicBezTo>
                    <a:pt x="29209" y="14352"/>
                    <a:pt x="29209" y="17505"/>
                    <a:pt x="29273" y="24197"/>
                  </a:cubicBezTo>
                  <a:cubicBezTo>
                    <a:pt x="-9077" y="31983"/>
                    <a:pt x="-10236" y="83074"/>
                    <a:pt x="28694" y="86420"/>
                  </a:cubicBezTo>
                  <a:close/>
                </a:path>
              </a:pathLst>
            </a:custGeom>
            <a:solidFill>
              <a:srgbClr val="D9D5EB"/>
            </a:solidFill>
            <a:ln w="6433" cap="flat">
              <a:noFill/>
              <a:prstDash val="solid"/>
              <a:miter/>
            </a:ln>
          </p:spPr>
          <p:txBody>
            <a:bodyPr rtlCol="0" anchor="ctr"/>
            <a:lstStyle/>
            <a:p>
              <a:endParaRPr lang="en-AU"/>
            </a:p>
          </p:txBody>
        </p:sp>
        <p:sp>
          <p:nvSpPr>
            <p:cNvPr id="1079" name="Freeform: Shape 1078">
              <a:extLst>
                <a:ext uri="{FF2B5EF4-FFF2-40B4-BE49-F238E27FC236}">
                  <a16:creationId xmlns:a16="http://schemas.microsoft.com/office/drawing/2014/main" id="{6ED16A3A-A4FB-847A-AF19-0E997477EC38}"/>
                </a:ext>
              </a:extLst>
            </p:cNvPr>
            <p:cNvSpPr/>
            <p:nvPr/>
          </p:nvSpPr>
          <p:spPr>
            <a:xfrm>
              <a:off x="9981024" y="4711693"/>
              <a:ext cx="63360" cy="70655"/>
            </a:xfrm>
            <a:custGeom>
              <a:avLst/>
              <a:gdLst>
                <a:gd name="connsiteX0" fmla="*/ 16001 w 63360"/>
                <a:gd name="connsiteY0" fmla="*/ 66151 h 70655"/>
                <a:gd name="connsiteX1" fmla="*/ 53065 w 63360"/>
                <a:gd name="connsiteY1" fmla="*/ 39833 h 70655"/>
                <a:gd name="connsiteX2" fmla="*/ 63360 w 63360"/>
                <a:gd name="connsiteY2" fmla="*/ 35264 h 70655"/>
                <a:gd name="connsiteX3" fmla="*/ 63360 w 63360"/>
                <a:gd name="connsiteY3" fmla="*/ 29988 h 70655"/>
                <a:gd name="connsiteX4" fmla="*/ 42705 w 63360"/>
                <a:gd name="connsiteY4" fmla="*/ 23360 h 70655"/>
                <a:gd name="connsiteX5" fmla="*/ 34147 w 63360"/>
                <a:gd name="connsiteY5" fmla="*/ 67 h 70655"/>
                <a:gd name="connsiteX6" fmla="*/ 28292 w 63360"/>
                <a:gd name="connsiteY6" fmla="*/ 7595 h 70655"/>
                <a:gd name="connsiteX7" fmla="*/ 29193 w 63360"/>
                <a:gd name="connsiteY7" fmla="*/ 24197 h 70655"/>
                <a:gd name="connsiteX8" fmla="*/ 3132 w 63360"/>
                <a:gd name="connsiteY8" fmla="*/ 70655 h 70655"/>
                <a:gd name="connsiteX9" fmla="*/ 18446 w 63360"/>
                <a:gd name="connsiteY9" fmla="*/ 68853 h 70655"/>
                <a:gd name="connsiteX10" fmla="*/ 16001 w 63360"/>
                <a:gd name="connsiteY10" fmla="*/ 66087 h 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60" h="70655">
                  <a:moveTo>
                    <a:pt x="16001" y="66151"/>
                  </a:moveTo>
                  <a:cubicBezTo>
                    <a:pt x="4869" y="49742"/>
                    <a:pt x="28356" y="27800"/>
                    <a:pt x="53065" y="39833"/>
                  </a:cubicBezTo>
                  <a:cubicBezTo>
                    <a:pt x="57119" y="42407"/>
                    <a:pt x="62524" y="40026"/>
                    <a:pt x="63360" y="35264"/>
                  </a:cubicBezTo>
                  <a:lnTo>
                    <a:pt x="63360" y="29988"/>
                  </a:lnTo>
                  <a:cubicBezTo>
                    <a:pt x="56732" y="26513"/>
                    <a:pt x="51906" y="24133"/>
                    <a:pt x="42705" y="23360"/>
                  </a:cubicBezTo>
                  <a:cubicBezTo>
                    <a:pt x="42576" y="10041"/>
                    <a:pt x="42898" y="-963"/>
                    <a:pt x="34147" y="67"/>
                  </a:cubicBezTo>
                  <a:cubicBezTo>
                    <a:pt x="30479" y="517"/>
                    <a:pt x="27841" y="3928"/>
                    <a:pt x="28292" y="7595"/>
                  </a:cubicBezTo>
                  <a:cubicBezTo>
                    <a:pt x="29128" y="14352"/>
                    <a:pt x="29128" y="17505"/>
                    <a:pt x="29193" y="24197"/>
                  </a:cubicBezTo>
                  <a:cubicBezTo>
                    <a:pt x="3454" y="29409"/>
                    <a:pt x="-5362" y="53925"/>
                    <a:pt x="3132" y="70655"/>
                  </a:cubicBezTo>
                  <a:cubicBezTo>
                    <a:pt x="8151" y="70012"/>
                    <a:pt x="13298" y="69368"/>
                    <a:pt x="18446" y="68853"/>
                  </a:cubicBezTo>
                  <a:cubicBezTo>
                    <a:pt x="17545" y="68081"/>
                    <a:pt x="16709" y="67181"/>
                    <a:pt x="16001" y="66087"/>
                  </a:cubicBezTo>
                  <a:close/>
                </a:path>
              </a:pathLst>
            </a:custGeom>
            <a:solidFill>
              <a:srgbClr val="D9D5EB"/>
            </a:solidFill>
            <a:ln w="6433" cap="flat">
              <a:noFill/>
              <a:prstDash val="solid"/>
              <a:miter/>
            </a:ln>
          </p:spPr>
          <p:txBody>
            <a:bodyPr rtlCol="0" anchor="ctr"/>
            <a:lstStyle/>
            <a:p>
              <a:endParaRPr lang="en-AU"/>
            </a:p>
          </p:txBody>
        </p:sp>
        <p:sp>
          <p:nvSpPr>
            <p:cNvPr id="1080" name="Freeform: Shape 1079">
              <a:extLst>
                <a:ext uri="{FF2B5EF4-FFF2-40B4-BE49-F238E27FC236}">
                  <a16:creationId xmlns:a16="http://schemas.microsoft.com/office/drawing/2014/main" id="{34292AA6-A466-8B8D-B8B8-7668E06DBBAF}"/>
                </a:ext>
              </a:extLst>
            </p:cNvPr>
            <p:cNvSpPr/>
            <p:nvPr/>
          </p:nvSpPr>
          <p:spPr>
            <a:xfrm>
              <a:off x="9888987" y="4711645"/>
              <a:ext cx="69929" cy="84279"/>
            </a:xfrm>
            <a:custGeom>
              <a:avLst/>
              <a:gdLst>
                <a:gd name="connsiteX0" fmla="*/ 13449 w 69929"/>
                <a:gd name="connsiteY0" fmla="*/ 53780 h 84279"/>
                <a:gd name="connsiteX1" fmla="*/ 55789 w 69929"/>
                <a:gd name="connsiteY1" fmla="*/ 43098 h 84279"/>
                <a:gd name="connsiteX2" fmla="*/ 59714 w 69929"/>
                <a:gd name="connsiteY2" fmla="*/ 45543 h 84279"/>
                <a:gd name="connsiteX3" fmla="*/ 66535 w 69929"/>
                <a:gd name="connsiteY3" fmla="*/ 33896 h 84279"/>
                <a:gd name="connsiteX4" fmla="*/ 41375 w 69929"/>
                <a:gd name="connsiteY4" fmla="*/ 23537 h 84279"/>
                <a:gd name="connsiteX5" fmla="*/ 33396 w 69929"/>
                <a:gd name="connsiteY5" fmla="*/ 50 h 84279"/>
                <a:gd name="connsiteX6" fmla="*/ 27347 w 69929"/>
                <a:gd name="connsiteY6" fmla="*/ 7450 h 84279"/>
                <a:gd name="connsiteX7" fmla="*/ 27863 w 69929"/>
                <a:gd name="connsiteY7" fmla="*/ 24051 h 84279"/>
                <a:gd name="connsiteX8" fmla="*/ 0 w 69929"/>
                <a:gd name="connsiteY8" fmla="*/ 53780 h 84279"/>
                <a:gd name="connsiteX9" fmla="*/ 22650 w 69929"/>
                <a:gd name="connsiteY9" fmla="*/ 84280 h 84279"/>
                <a:gd name="connsiteX10" fmla="*/ 54630 w 69929"/>
                <a:gd name="connsiteY10" fmla="*/ 77330 h 84279"/>
                <a:gd name="connsiteX11" fmla="*/ 13449 w 69929"/>
                <a:gd name="connsiteY11" fmla="*/ 53844 h 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29" h="84279">
                  <a:moveTo>
                    <a:pt x="13449" y="53780"/>
                  </a:moveTo>
                  <a:cubicBezTo>
                    <a:pt x="13449" y="38851"/>
                    <a:pt x="35005" y="29843"/>
                    <a:pt x="55789" y="43098"/>
                  </a:cubicBezTo>
                  <a:cubicBezTo>
                    <a:pt x="57140" y="43935"/>
                    <a:pt x="58427" y="44771"/>
                    <a:pt x="59714" y="45543"/>
                  </a:cubicBezTo>
                  <a:cubicBezTo>
                    <a:pt x="67435" y="50047"/>
                    <a:pt x="74256" y="38401"/>
                    <a:pt x="66535" y="33896"/>
                  </a:cubicBezTo>
                  <a:cubicBezTo>
                    <a:pt x="59327" y="29714"/>
                    <a:pt x="54373" y="24952"/>
                    <a:pt x="41375" y="23537"/>
                  </a:cubicBezTo>
                  <a:cubicBezTo>
                    <a:pt x="41568" y="10539"/>
                    <a:pt x="42276" y="-851"/>
                    <a:pt x="33396" y="50"/>
                  </a:cubicBezTo>
                  <a:cubicBezTo>
                    <a:pt x="29664" y="436"/>
                    <a:pt x="26962" y="3718"/>
                    <a:pt x="27347" y="7450"/>
                  </a:cubicBezTo>
                  <a:cubicBezTo>
                    <a:pt x="28055" y="14206"/>
                    <a:pt x="27927" y="17359"/>
                    <a:pt x="27863" y="24051"/>
                  </a:cubicBezTo>
                  <a:cubicBezTo>
                    <a:pt x="9331" y="27333"/>
                    <a:pt x="0" y="39623"/>
                    <a:pt x="0" y="53780"/>
                  </a:cubicBezTo>
                  <a:cubicBezTo>
                    <a:pt x="0" y="71539"/>
                    <a:pt x="10103" y="79775"/>
                    <a:pt x="22650" y="84280"/>
                  </a:cubicBezTo>
                  <a:cubicBezTo>
                    <a:pt x="32753" y="81835"/>
                    <a:pt x="43434" y="79454"/>
                    <a:pt x="54630" y="77330"/>
                  </a:cubicBezTo>
                  <a:cubicBezTo>
                    <a:pt x="35326" y="73727"/>
                    <a:pt x="13449" y="73405"/>
                    <a:pt x="13449" y="53844"/>
                  </a:cubicBezTo>
                  <a:close/>
                </a:path>
              </a:pathLst>
            </a:custGeom>
            <a:solidFill>
              <a:srgbClr val="D9D5EB"/>
            </a:solidFill>
            <a:ln w="6433" cap="flat">
              <a:noFill/>
              <a:prstDash val="solid"/>
              <a:miter/>
            </a:ln>
          </p:spPr>
          <p:txBody>
            <a:bodyPr rtlCol="0" anchor="ctr"/>
            <a:lstStyle/>
            <a:p>
              <a:endParaRPr lang="en-AU"/>
            </a:p>
          </p:txBody>
        </p:sp>
        <p:sp>
          <p:nvSpPr>
            <p:cNvPr id="1081" name="Freeform: Shape 1080">
              <a:extLst>
                <a:ext uri="{FF2B5EF4-FFF2-40B4-BE49-F238E27FC236}">
                  <a16:creationId xmlns:a16="http://schemas.microsoft.com/office/drawing/2014/main" id="{A2BA7BB5-3006-C9D4-8D4A-A44DAD5C3EF2}"/>
                </a:ext>
              </a:extLst>
            </p:cNvPr>
            <p:cNvSpPr/>
            <p:nvPr/>
          </p:nvSpPr>
          <p:spPr>
            <a:xfrm>
              <a:off x="10030666" y="4604301"/>
              <a:ext cx="92938" cy="125025"/>
            </a:xfrm>
            <a:custGeom>
              <a:avLst/>
              <a:gdLst>
                <a:gd name="connsiteX0" fmla="*/ 38170 w 92938"/>
                <a:gd name="connsiteY0" fmla="*/ 103598 h 125025"/>
                <a:gd name="connsiteX1" fmla="*/ 44926 w 92938"/>
                <a:gd name="connsiteY1" fmla="*/ 125026 h 125025"/>
                <a:gd name="connsiteX2" fmla="*/ 51683 w 92938"/>
                <a:gd name="connsiteY2" fmla="*/ 118205 h 125025"/>
                <a:gd name="connsiteX3" fmla="*/ 51683 w 92938"/>
                <a:gd name="connsiteY3" fmla="*/ 103662 h 125025"/>
                <a:gd name="connsiteX4" fmla="*/ 85850 w 92938"/>
                <a:gd name="connsiteY4" fmla="*/ 58362 h 125025"/>
                <a:gd name="connsiteX5" fmla="*/ 23241 w 92938"/>
                <a:gd name="connsiteY5" fmla="*/ 27540 h 125025"/>
                <a:gd name="connsiteX6" fmla="*/ 63844 w 92938"/>
                <a:gd name="connsiteY6" fmla="*/ 13062 h 125025"/>
                <a:gd name="connsiteX7" fmla="*/ 74268 w 92938"/>
                <a:gd name="connsiteY7" fmla="*/ 9395 h 125025"/>
                <a:gd name="connsiteX8" fmla="*/ 75877 w 92938"/>
                <a:gd name="connsiteY8" fmla="*/ 4504 h 125025"/>
                <a:gd name="connsiteX9" fmla="*/ 67769 w 92938"/>
                <a:gd name="connsiteY9" fmla="*/ 0 h 125025"/>
                <a:gd name="connsiteX10" fmla="*/ 13911 w 92938"/>
                <a:gd name="connsiteY10" fmla="*/ 13834 h 125025"/>
                <a:gd name="connsiteX11" fmla="*/ 36689 w 92938"/>
                <a:gd name="connsiteY11" fmla="*/ 58234 h 125025"/>
                <a:gd name="connsiteX12" fmla="*/ 58182 w 92938"/>
                <a:gd name="connsiteY12" fmla="*/ 60550 h 125025"/>
                <a:gd name="connsiteX13" fmla="*/ 79544 w 92938"/>
                <a:gd name="connsiteY13" fmla="*/ 73677 h 125025"/>
                <a:gd name="connsiteX14" fmla="*/ 11852 w 92938"/>
                <a:gd name="connsiteY14" fmla="*/ 76766 h 125025"/>
                <a:gd name="connsiteX15" fmla="*/ 1878 w 92938"/>
                <a:gd name="connsiteY15" fmla="*/ 85838 h 125025"/>
                <a:gd name="connsiteX16" fmla="*/ 38170 w 92938"/>
                <a:gd name="connsiteY16" fmla="*/ 103727 h 1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938" h="125025">
                  <a:moveTo>
                    <a:pt x="38170" y="103598"/>
                  </a:moveTo>
                  <a:cubicBezTo>
                    <a:pt x="38170" y="115760"/>
                    <a:pt x="36368" y="125026"/>
                    <a:pt x="44926" y="125026"/>
                  </a:cubicBezTo>
                  <a:cubicBezTo>
                    <a:pt x="48658" y="125026"/>
                    <a:pt x="51747" y="121937"/>
                    <a:pt x="51683" y="118205"/>
                  </a:cubicBezTo>
                  <a:cubicBezTo>
                    <a:pt x="51683" y="112928"/>
                    <a:pt x="51683" y="108617"/>
                    <a:pt x="51683" y="103662"/>
                  </a:cubicBezTo>
                  <a:cubicBezTo>
                    <a:pt x="77807" y="100767"/>
                    <a:pt x="106570" y="78696"/>
                    <a:pt x="85850" y="58362"/>
                  </a:cubicBezTo>
                  <a:cubicBezTo>
                    <a:pt x="63651" y="36613"/>
                    <a:pt x="19187" y="55981"/>
                    <a:pt x="23241" y="27540"/>
                  </a:cubicBezTo>
                  <a:cubicBezTo>
                    <a:pt x="26137" y="7142"/>
                    <a:pt x="50717" y="5663"/>
                    <a:pt x="63844" y="13062"/>
                  </a:cubicBezTo>
                  <a:cubicBezTo>
                    <a:pt x="67640" y="15765"/>
                    <a:pt x="72981" y="13834"/>
                    <a:pt x="74268" y="9395"/>
                  </a:cubicBezTo>
                  <a:lnTo>
                    <a:pt x="75877" y="4504"/>
                  </a:lnTo>
                  <a:cubicBezTo>
                    <a:pt x="72981" y="2831"/>
                    <a:pt x="70471" y="1287"/>
                    <a:pt x="67769" y="0"/>
                  </a:cubicBezTo>
                  <a:cubicBezTo>
                    <a:pt x="50009" y="4955"/>
                    <a:pt x="31992" y="9588"/>
                    <a:pt x="13911" y="13834"/>
                  </a:cubicBezTo>
                  <a:cubicBezTo>
                    <a:pt x="4323" y="30951"/>
                    <a:pt x="11079" y="54566"/>
                    <a:pt x="36689" y="58234"/>
                  </a:cubicBezTo>
                  <a:cubicBezTo>
                    <a:pt x="43832" y="59263"/>
                    <a:pt x="51360" y="59585"/>
                    <a:pt x="58182" y="60550"/>
                  </a:cubicBezTo>
                  <a:cubicBezTo>
                    <a:pt x="76456" y="63188"/>
                    <a:pt x="79673" y="72133"/>
                    <a:pt x="79544" y="73677"/>
                  </a:cubicBezTo>
                  <a:cubicBezTo>
                    <a:pt x="77742" y="86096"/>
                    <a:pt x="35725" y="102955"/>
                    <a:pt x="11852" y="76766"/>
                  </a:cubicBezTo>
                  <a:cubicBezTo>
                    <a:pt x="5803" y="70138"/>
                    <a:pt x="-4171" y="79211"/>
                    <a:pt x="1878" y="85838"/>
                  </a:cubicBezTo>
                  <a:cubicBezTo>
                    <a:pt x="10372" y="95169"/>
                    <a:pt x="22791" y="101990"/>
                    <a:pt x="38170" y="103727"/>
                  </a:cubicBezTo>
                  <a:close/>
                </a:path>
              </a:pathLst>
            </a:custGeom>
            <a:solidFill>
              <a:srgbClr val="D9D5EB"/>
            </a:solidFill>
            <a:ln w="6433" cap="flat">
              <a:noFill/>
              <a:prstDash val="solid"/>
              <a:miter/>
            </a:ln>
          </p:spPr>
          <p:txBody>
            <a:bodyPr rtlCol="0" anchor="ctr"/>
            <a:lstStyle/>
            <a:p>
              <a:endParaRPr lang="en-AU"/>
            </a:p>
          </p:txBody>
        </p:sp>
        <p:sp>
          <p:nvSpPr>
            <p:cNvPr id="1082" name="Freeform: Shape 1081">
              <a:extLst>
                <a:ext uri="{FF2B5EF4-FFF2-40B4-BE49-F238E27FC236}">
                  <a16:creationId xmlns:a16="http://schemas.microsoft.com/office/drawing/2014/main" id="{B89BF0E0-7EED-BBB2-46F7-642B2BC34CA3}"/>
                </a:ext>
              </a:extLst>
            </p:cNvPr>
            <p:cNvSpPr/>
            <p:nvPr/>
          </p:nvSpPr>
          <p:spPr>
            <a:xfrm>
              <a:off x="9840708" y="4643874"/>
              <a:ext cx="91198" cy="85571"/>
            </a:xfrm>
            <a:custGeom>
              <a:avLst/>
              <a:gdLst>
                <a:gd name="connsiteX0" fmla="*/ 33093 w 91198"/>
                <a:gd name="connsiteY0" fmla="*/ 20462 h 85571"/>
                <a:gd name="connsiteX1" fmla="*/ 44160 w 91198"/>
                <a:gd name="connsiteY1" fmla="*/ 20076 h 85571"/>
                <a:gd name="connsiteX2" fmla="*/ 11151 w 91198"/>
                <a:gd name="connsiteY2" fmla="*/ 42276 h 85571"/>
                <a:gd name="connsiteX3" fmla="*/ 2528 w 91198"/>
                <a:gd name="connsiteY3" fmla="*/ 52700 h 85571"/>
                <a:gd name="connsiteX4" fmla="*/ 41008 w 91198"/>
                <a:gd name="connsiteY4" fmla="*/ 65248 h 85571"/>
                <a:gd name="connsiteX5" fmla="*/ 50788 w 91198"/>
                <a:gd name="connsiteY5" fmla="*/ 85452 h 85571"/>
                <a:gd name="connsiteX6" fmla="*/ 56451 w 91198"/>
                <a:gd name="connsiteY6" fmla="*/ 77731 h 85571"/>
                <a:gd name="connsiteX7" fmla="*/ 54392 w 91198"/>
                <a:gd name="connsiteY7" fmla="*/ 63317 h 85571"/>
                <a:gd name="connsiteX8" fmla="*/ 91198 w 91198"/>
                <a:gd name="connsiteY8" fmla="*/ 29535 h 85571"/>
                <a:gd name="connsiteX9" fmla="*/ 54713 w 91198"/>
                <a:gd name="connsiteY9" fmla="*/ 6113 h 85571"/>
                <a:gd name="connsiteX10" fmla="*/ 17457 w 91198"/>
                <a:gd name="connsiteY10" fmla="*/ 0 h 85571"/>
                <a:gd name="connsiteX11" fmla="*/ 3365 w 91198"/>
                <a:gd name="connsiteY11" fmla="*/ 322 h 85571"/>
                <a:gd name="connsiteX12" fmla="*/ 33093 w 91198"/>
                <a:gd name="connsiteY12" fmla="*/ 20398 h 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198" h="85571">
                  <a:moveTo>
                    <a:pt x="33093" y="20462"/>
                  </a:moveTo>
                  <a:cubicBezTo>
                    <a:pt x="36697" y="20462"/>
                    <a:pt x="40429" y="20269"/>
                    <a:pt x="44160" y="20076"/>
                  </a:cubicBezTo>
                  <a:cubicBezTo>
                    <a:pt x="118803" y="16022"/>
                    <a:pt x="48986" y="73548"/>
                    <a:pt x="11151" y="42276"/>
                  </a:cubicBezTo>
                  <a:cubicBezTo>
                    <a:pt x="4266" y="36613"/>
                    <a:pt x="-4356" y="46973"/>
                    <a:pt x="2528" y="52700"/>
                  </a:cubicBezTo>
                  <a:cubicBezTo>
                    <a:pt x="12502" y="60936"/>
                    <a:pt x="25951" y="65762"/>
                    <a:pt x="41008" y="65248"/>
                  </a:cubicBezTo>
                  <a:cubicBezTo>
                    <a:pt x="42809" y="77473"/>
                    <a:pt x="42424" y="86739"/>
                    <a:pt x="50788" y="85452"/>
                  </a:cubicBezTo>
                  <a:cubicBezTo>
                    <a:pt x="54457" y="84873"/>
                    <a:pt x="57030" y="81463"/>
                    <a:pt x="56451" y="77731"/>
                  </a:cubicBezTo>
                  <a:cubicBezTo>
                    <a:pt x="55743" y="72969"/>
                    <a:pt x="55100" y="68336"/>
                    <a:pt x="54392" y="63317"/>
                  </a:cubicBezTo>
                  <a:cubicBezTo>
                    <a:pt x="76141" y="57655"/>
                    <a:pt x="91198" y="41053"/>
                    <a:pt x="91198" y="29535"/>
                  </a:cubicBezTo>
                  <a:cubicBezTo>
                    <a:pt x="91198" y="20462"/>
                    <a:pt x="81289" y="6113"/>
                    <a:pt x="54713" y="6113"/>
                  </a:cubicBezTo>
                  <a:cubicBezTo>
                    <a:pt x="42295" y="6113"/>
                    <a:pt x="23570" y="9781"/>
                    <a:pt x="17457" y="0"/>
                  </a:cubicBezTo>
                  <a:cubicBezTo>
                    <a:pt x="12759" y="129"/>
                    <a:pt x="8062" y="257"/>
                    <a:pt x="3365" y="322"/>
                  </a:cubicBezTo>
                  <a:cubicBezTo>
                    <a:pt x="6840" y="11454"/>
                    <a:pt x="16749" y="20398"/>
                    <a:pt x="33093" y="20398"/>
                  </a:cubicBezTo>
                  <a:close/>
                </a:path>
              </a:pathLst>
            </a:custGeom>
            <a:solidFill>
              <a:srgbClr val="D9D5EB"/>
            </a:solidFill>
            <a:ln w="6433" cap="flat">
              <a:noFill/>
              <a:prstDash val="solid"/>
              <a:miter/>
            </a:ln>
          </p:spPr>
          <p:txBody>
            <a:bodyPr rtlCol="0" anchor="ctr"/>
            <a:lstStyle/>
            <a:p>
              <a:endParaRPr lang="en-AU"/>
            </a:p>
          </p:txBody>
        </p:sp>
        <p:sp>
          <p:nvSpPr>
            <p:cNvPr id="1083" name="Freeform: Shape 1082">
              <a:extLst>
                <a:ext uri="{FF2B5EF4-FFF2-40B4-BE49-F238E27FC236}">
                  <a16:creationId xmlns:a16="http://schemas.microsoft.com/office/drawing/2014/main" id="{370AA342-B64F-539A-DFC5-827305DE77B8}"/>
                </a:ext>
              </a:extLst>
            </p:cNvPr>
            <p:cNvSpPr/>
            <p:nvPr/>
          </p:nvSpPr>
          <p:spPr>
            <a:xfrm>
              <a:off x="9933767" y="4634994"/>
              <a:ext cx="93055" cy="94332"/>
            </a:xfrm>
            <a:custGeom>
              <a:avLst/>
              <a:gdLst>
                <a:gd name="connsiteX0" fmla="*/ 38162 w 93055"/>
                <a:gd name="connsiteY0" fmla="*/ 72905 h 94332"/>
                <a:gd name="connsiteX1" fmla="*/ 44919 w 93055"/>
                <a:gd name="connsiteY1" fmla="*/ 94332 h 94332"/>
                <a:gd name="connsiteX2" fmla="*/ 51675 w 93055"/>
                <a:gd name="connsiteY2" fmla="*/ 87512 h 94332"/>
                <a:gd name="connsiteX3" fmla="*/ 51675 w 93055"/>
                <a:gd name="connsiteY3" fmla="*/ 72969 h 94332"/>
                <a:gd name="connsiteX4" fmla="*/ 92921 w 93055"/>
                <a:gd name="connsiteY4" fmla="*/ 44785 h 94332"/>
                <a:gd name="connsiteX5" fmla="*/ 60105 w 93055"/>
                <a:gd name="connsiteY5" fmla="*/ 16409 h 94332"/>
                <a:gd name="connsiteX6" fmla="*/ 38613 w 93055"/>
                <a:gd name="connsiteY6" fmla="*/ 14092 h 94332"/>
                <a:gd name="connsiteX7" fmla="*/ 23105 w 93055"/>
                <a:gd name="connsiteY7" fmla="*/ 0 h 94332"/>
                <a:gd name="connsiteX8" fmla="*/ 9850 w 93055"/>
                <a:gd name="connsiteY8" fmla="*/ 1802 h 94332"/>
                <a:gd name="connsiteX9" fmla="*/ 36683 w 93055"/>
                <a:gd name="connsiteY9" fmla="*/ 27476 h 94332"/>
                <a:gd name="connsiteX10" fmla="*/ 58174 w 93055"/>
                <a:gd name="connsiteY10" fmla="*/ 29793 h 94332"/>
                <a:gd name="connsiteX11" fmla="*/ 11845 w 93055"/>
                <a:gd name="connsiteY11" fmla="*/ 45944 h 94332"/>
                <a:gd name="connsiteX12" fmla="*/ 1871 w 93055"/>
                <a:gd name="connsiteY12" fmla="*/ 55017 h 94332"/>
                <a:gd name="connsiteX13" fmla="*/ 38162 w 93055"/>
                <a:gd name="connsiteY13" fmla="*/ 72905 h 9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5" h="94332">
                  <a:moveTo>
                    <a:pt x="38162" y="72905"/>
                  </a:moveTo>
                  <a:cubicBezTo>
                    <a:pt x="38162" y="85195"/>
                    <a:pt x="36425" y="94332"/>
                    <a:pt x="44919" y="94332"/>
                  </a:cubicBezTo>
                  <a:cubicBezTo>
                    <a:pt x="48651" y="94332"/>
                    <a:pt x="51739" y="91244"/>
                    <a:pt x="51675" y="87512"/>
                  </a:cubicBezTo>
                  <a:cubicBezTo>
                    <a:pt x="51675" y="82235"/>
                    <a:pt x="51675" y="77924"/>
                    <a:pt x="51675" y="72969"/>
                  </a:cubicBezTo>
                  <a:cubicBezTo>
                    <a:pt x="74004" y="70460"/>
                    <a:pt x="91248" y="56175"/>
                    <a:pt x="92921" y="44785"/>
                  </a:cubicBezTo>
                  <a:cubicBezTo>
                    <a:pt x="94208" y="35841"/>
                    <a:pt x="86422" y="20205"/>
                    <a:pt x="60105" y="16409"/>
                  </a:cubicBezTo>
                  <a:cubicBezTo>
                    <a:pt x="53027" y="15379"/>
                    <a:pt x="44984" y="14993"/>
                    <a:pt x="38613" y="14092"/>
                  </a:cubicBezTo>
                  <a:cubicBezTo>
                    <a:pt x="28060" y="12548"/>
                    <a:pt x="23427" y="6628"/>
                    <a:pt x="23105" y="0"/>
                  </a:cubicBezTo>
                  <a:cubicBezTo>
                    <a:pt x="18665" y="644"/>
                    <a:pt x="14290" y="1223"/>
                    <a:pt x="9850" y="1802"/>
                  </a:cubicBezTo>
                  <a:cubicBezTo>
                    <a:pt x="11202" y="13963"/>
                    <a:pt x="19953" y="25095"/>
                    <a:pt x="36683" y="27476"/>
                  </a:cubicBezTo>
                  <a:cubicBezTo>
                    <a:pt x="43825" y="28506"/>
                    <a:pt x="51354" y="28827"/>
                    <a:pt x="58174" y="29793"/>
                  </a:cubicBezTo>
                  <a:cubicBezTo>
                    <a:pt x="114156" y="37836"/>
                    <a:pt x="44276" y="81656"/>
                    <a:pt x="11845" y="45944"/>
                  </a:cubicBezTo>
                  <a:cubicBezTo>
                    <a:pt x="5860" y="39316"/>
                    <a:pt x="-4177" y="48389"/>
                    <a:pt x="1871" y="55017"/>
                  </a:cubicBezTo>
                  <a:cubicBezTo>
                    <a:pt x="10365" y="64347"/>
                    <a:pt x="22783" y="71167"/>
                    <a:pt x="38162" y="72905"/>
                  </a:cubicBezTo>
                  <a:close/>
                </a:path>
              </a:pathLst>
            </a:custGeom>
            <a:solidFill>
              <a:srgbClr val="D9D5EB"/>
            </a:solidFill>
            <a:ln w="6433" cap="flat">
              <a:noFill/>
              <a:prstDash val="solid"/>
              <a:miter/>
            </a:ln>
          </p:spPr>
          <p:txBody>
            <a:bodyPr rtlCol="0" anchor="ctr"/>
            <a:lstStyle/>
            <a:p>
              <a:endParaRPr lang="en-AU"/>
            </a:p>
          </p:txBody>
        </p:sp>
        <p:sp>
          <p:nvSpPr>
            <p:cNvPr id="1084" name="Freeform: Shape 1083">
              <a:extLst>
                <a:ext uri="{FF2B5EF4-FFF2-40B4-BE49-F238E27FC236}">
                  <a16:creationId xmlns:a16="http://schemas.microsoft.com/office/drawing/2014/main" id="{F661469F-F677-4BE5-A2BA-B24AA3D5BB05}"/>
                </a:ext>
              </a:extLst>
            </p:cNvPr>
            <p:cNvSpPr/>
            <p:nvPr/>
          </p:nvSpPr>
          <p:spPr>
            <a:xfrm>
              <a:off x="9494410" y="4545986"/>
              <a:ext cx="76318" cy="48340"/>
            </a:xfrm>
            <a:custGeom>
              <a:avLst/>
              <a:gdLst>
                <a:gd name="connsiteX0" fmla="*/ 11521 w 76318"/>
                <a:gd name="connsiteY0" fmla="*/ 1947 h 48340"/>
                <a:gd name="connsiteX1" fmla="*/ 1998 w 76318"/>
                <a:gd name="connsiteY1" fmla="*/ 2011 h 48340"/>
                <a:gd name="connsiteX2" fmla="*/ 39384 w 76318"/>
                <a:gd name="connsiteY2" fmla="*/ 27364 h 48340"/>
                <a:gd name="connsiteX3" fmla="*/ 46977 w 76318"/>
                <a:gd name="connsiteY3" fmla="*/ 48341 h 48340"/>
                <a:gd name="connsiteX4" fmla="*/ 53733 w 76318"/>
                <a:gd name="connsiteY4" fmla="*/ 41134 h 48340"/>
                <a:gd name="connsiteX5" fmla="*/ 52897 w 76318"/>
                <a:gd name="connsiteY5" fmla="*/ 26656 h 48340"/>
                <a:gd name="connsiteX6" fmla="*/ 76319 w 76318"/>
                <a:gd name="connsiteY6" fmla="*/ 17390 h 48340"/>
                <a:gd name="connsiteX7" fmla="*/ 65508 w 76318"/>
                <a:gd name="connsiteY7" fmla="*/ 8574 h 48340"/>
                <a:gd name="connsiteX8" fmla="*/ 11586 w 76318"/>
                <a:gd name="connsiteY8" fmla="*/ 2011 h 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18" h="48340">
                  <a:moveTo>
                    <a:pt x="11521" y="1947"/>
                  </a:moveTo>
                  <a:cubicBezTo>
                    <a:pt x="8884" y="-691"/>
                    <a:pt x="4572" y="-627"/>
                    <a:pt x="1998" y="2011"/>
                  </a:cubicBezTo>
                  <a:cubicBezTo>
                    <a:pt x="-7718" y="11921"/>
                    <a:pt x="20144" y="26334"/>
                    <a:pt x="39384" y="27364"/>
                  </a:cubicBezTo>
                  <a:cubicBezTo>
                    <a:pt x="40156" y="39911"/>
                    <a:pt x="38933" y="48341"/>
                    <a:pt x="46977" y="48341"/>
                  </a:cubicBezTo>
                  <a:cubicBezTo>
                    <a:pt x="50902" y="48341"/>
                    <a:pt x="53991" y="44995"/>
                    <a:pt x="53733" y="41134"/>
                  </a:cubicBezTo>
                  <a:cubicBezTo>
                    <a:pt x="53411" y="36308"/>
                    <a:pt x="53154" y="31675"/>
                    <a:pt x="52897" y="26656"/>
                  </a:cubicBezTo>
                  <a:cubicBezTo>
                    <a:pt x="61905" y="25112"/>
                    <a:pt x="69820" y="21637"/>
                    <a:pt x="76319" y="17390"/>
                  </a:cubicBezTo>
                  <a:cubicBezTo>
                    <a:pt x="72651" y="14559"/>
                    <a:pt x="69048" y="11599"/>
                    <a:pt x="65508" y="8574"/>
                  </a:cubicBezTo>
                  <a:cubicBezTo>
                    <a:pt x="51030" y="15717"/>
                    <a:pt x="27737" y="17776"/>
                    <a:pt x="11586" y="2011"/>
                  </a:cubicBezTo>
                  <a:close/>
                </a:path>
              </a:pathLst>
            </a:custGeom>
            <a:solidFill>
              <a:srgbClr val="D9D5EB"/>
            </a:solidFill>
            <a:ln w="6433" cap="flat">
              <a:noFill/>
              <a:prstDash val="solid"/>
              <a:miter/>
            </a:ln>
          </p:spPr>
          <p:txBody>
            <a:bodyPr rtlCol="0" anchor="ctr"/>
            <a:lstStyle/>
            <a:p>
              <a:endParaRPr lang="en-AU"/>
            </a:p>
          </p:txBody>
        </p:sp>
        <p:sp>
          <p:nvSpPr>
            <p:cNvPr id="1085" name="Freeform: Shape 1084">
              <a:extLst>
                <a:ext uri="{FF2B5EF4-FFF2-40B4-BE49-F238E27FC236}">
                  <a16:creationId xmlns:a16="http://schemas.microsoft.com/office/drawing/2014/main" id="{8B4D71A1-8617-ABC4-28E4-EC7C6FAF9834}"/>
                </a:ext>
              </a:extLst>
            </p:cNvPr>
            <p:cNvSpPr/>
            <p:nvPr/>
          </p:nvSpPr>
          <p:spPr>
            <a:xfrm>
              <a:off x="9740148" y="4637954"/>
              <a:ext cx="92995" cy="91372"/>
            </a:xfrm>
            <a:custGeom>
              <a:avLst/>
              <a:gdLst>
                <a:gd name="connsiteX0" fmla="*/ 38227 w 92995"/>
                <a:gd name="connsiteY0" fmla="*/ 69945 h 91372"/>
                <a:gd name="connsiteX1" fmla="*/ 44983 w 92995"/>
                <a:gd name="connsiteY1" fmla="*/ 91372 h 91372"/>
                <a:gd name="connsiteX2" fmla="*/ 51740 w 92995"/>
                <a:gd name="connsiteY2" fmla="*/ 84552 h 91372"/>
                <a:gd name="connsiteX3" fmla="*/ 51740 w 92995"/>
                <a:gd name="connsiteY3" fmla="*/ 70009 h 91372"/>
                <a:gd name="connsiteX4" fmla="*/ 85907 w 92995"/>
                <a:gd name="connsiteY4" fmla="*/ 24709 h 91372"/>
                <a:gd name="connsiteX5" fmla="*/ 23749 w 92995"/>
                <a:gd name="connsiteY5" fmla="*/ 1931 h 91372"/>
                <a:gd name="connsiteX6" fmla="*/ 10043 w 92995"/>
                <a:gd name="connsiteY6" fmla="*/ 0 h 91372"/>
                <a:gd name="connsiteX7" fmla="*/ 36683 w 92995"/>
                <a:gd name="connsiteY7" fmla="*/ 24580 h 91372"/>
                <a:gd name="connsiteX8" fmla="*/ 58174 w 92995"/>
                <a:gd name="connsiteY8" fmla="*/ 26897 h 91372"/>
                <a:gd name="connsiteX9" fmla="*/ 79537 w 92995"/>
                <a:gd name="connsiteY9" fmla="*/ 40024 h 91372"/>
                <a:gd name="connsiteX10" fmla="*/ 11845 w 92995"/>
                <a:gd name="connsiteY10" fmla="*/ 43112 h 91372"/>
                <a:gd name="connsiteX11" fmla="*/ 1871 w 92995"/>
                <a:gd name="connsiteY11" fmla="*/ 52185 h 91372"/>
                <a:gd name="connsiteX12" fmla="*/ 38163 w 92995"/>
                <a:gd name="connsiteY12" fmla="*/ 70074 h 9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95" h="91372">
                  <a:moveTo>
                    <a:pt x="38227" y="69945"/>
                  </a:moveTo>
                  <a:cubicBezTo>
                    <a:pt x="38227" y="82106"/>
                    <a:pt x="36425" y="91372"/>
                    <a:pt x="44983" y="91372"/>
                  </a:cubicBezTo>
                  <a:cubicBezTo>
                    <a:pt x="48716" y="91372"/>
                    <a:pt x="51804" y="88284"/>
                    <a:pt x="51740" y="84552"/>
                  </a:cubicBezTo>
                  <a:cubicBezTo>
                    <a:pt x="51740" y="79275"/>
                    <a:pt x="51740" y="74964"/>
                    <a:pt x="51740" y="70009"/>
                  </a:cubicBezTo>
                  <a:cubicBezTo>
                    <a:pt x="77864" y="67114"/>
                    <a:pt x="106628" y="45043"/>
                    <a:pt x="85907" y="24709"/>
                  </a:cubicBezTo>
                  <a:cubicBezTo>
                    <a:pt x="66282" y="5470"/>
                    <a:pt x="29283" y="18339"/>
                    <a:pt x="23749" y="1931"/>
                  </a:cubicBezTo>
                  <a:cubicBezTo>
                    <a:pt x="19180" y="1351"/>
                    <a:pt x="14612" y="708"/>
                    <a:pt x="10043" y="0"/>
                  </a:cubicBezTo>
                  <a:cubicBezTo>
                    <a:pt x="11716" y="11711"/>
                    <a:pt x="20339" y="22200"/>
                    <a:pt x="36683" y="24580"/>
                  </a:cubicBezTo>
                  <a:cubicBezTo>
                    <a:pt x="43825" y="25610"/>
                    <a:pt x="51353" y="25932"/>
                    <a:pt x="58174" y="26897"/>
                  </a:cubicBezTo>
                  <a:cubicBezTo>
                    <a:pt x="76449" y="29535"/>
                    <a:pt x="79666" y="38479"/>
                    <a:pt x="79537" y="40024"/>
                  </a:cubicBezTo>
                  <a:cubicBezTo>
                    <a:pt x="77736" y="52443"/>
                    <a:pt x="35718" y="69301"/>
                    <a:pt x="11845" y="43112"/>
                  </a:cubicBezTo>
                  <a:cubicBezTo>
                    <a:pt x="5861" y="36485"/>
                    <a:pt x="-4178" y="45558"/>
                    <a:pt x="1871" y="52185"/>
                  </a:cubicBezTo>
                  <a:cubicBezTo>
                    <a:pt x="10365" y="61516"/>
                    <a:pt x="22784" y="68336"/>
                    <a:pt x="38163" y="70074"/>
                  </a:cubicBezTo>
                  <a:close/>
                </a:path>
              </a:pathLst>
            </a:custGeom>
            <a:solidFill>
              <a:srgbClr val="D9D5EB"/>
            </a:solidFill>
            <a:ln w="6433" cap="flat">
              <a:noFill/>
              <a:prstDash val="solid"/>
              <a:miter/>
            </a:ln>
          </p:spPr>
          <p:txBody>
            <a:bodyPr rtlCol="0" anchor="ctr"/>
            <a:lstStyle/>
            <a:p>
              <a:endParaRPr lang="en-AU"/>
            </a:p>
          </p:txBody>
        </p:sp>
        <p:sp>
          <p:nvSpPr>
            <p:cNvPr id="1086" name="Freeform: Shape 1085">
              <a:extLst>
                <a:ext uri="{FF2B5EF4-FFF2-40B4-BE49-F238E27FC236}">
                  <a16:creationId xmlns:a16="http://schemas.microsoft.com/office/drawing/2014/main" id="{839A78FD-2D95-E040-1578-74B6337B682A}"/>
                </a:ext>
              </a:extLst>
            </p:cNvPr>
            <p:cNvSpPr/>
            <p:nvPr/>
          </p:nvSpPr>
          <p:spPr>
            <a:xfrm>
              <a:off x="9552287" y="4577589"/>
              <a:ext cx="87356" cy="88677"/>
            </a:xfrm>
            <a:custGeom>
              <a:avLst/>
              <a:gdLst>
                <a:gd name="connsiteX0" fmla="*/ 52738 w 87356"/>
                <a:gd name="connsiteY0" fmla="*/ 72463 h 88677"/>
                <a:gd name="connsiteX1" fmla="*/ 13422 w 87356"/>
                <a:gd name="connsiteY1" fmla="*/ 58306 h 88677"/>
                <a:gd name="connsiteX2" fmla="*/ 51645 w 87356"/>
                <a:gd name="connsiteY2" fmla="*/ 38230 h 88677"/>
                <a:gd name="connsiteX3" fmla="*/ 61361 w 87356"/>
                <a:gd name="connsiteY3" fmla="*/ 32182 h 88677"/>
                <a:gd name="connsiteX4" fmla="*/ 61361 w 87356"/>
                <a:gd name="connsiteY4" fmla="*/ 27677 h 88677"/>
                <a:gd name="connsiteX5" fmla="*/ 39740 w 87356"/>
                <a:gd name="connsiteY5" fmla="*/ 22658 h 88677"/>
                <a:gd name="connsiteX6" fmla="*/ 29251 w 87356"/>
                <a:gd name="connsiteY6" fmla="*/ 201 h 88677"/>
                <a:gd name="connsiteX7" fmla="*/ 24040 w 87356"/>
                <a:gd name="connsiteY7" fmla="*/ 8245 h 88677"/>
                <a:gd name="connsiteX8" fmla="*/ 26356 w 87356"/>
                <a:gd name="connsiteY8" fmla="*/ 24589 h 88677"/>
                <a:gd name="connsiteX9" fmla="*/ 9947 w 87356"/>
                <a:gd name="connsiteY9" fmla="*/ 79669 h 88677"/>
                <a:gd name="connsiteX10" fmla="*/ 87357 w 87356"/>
                <a:gd name="connsiteY10" fmla="*/ 88678 h 88677"/>
                <a:gd name="connsiteX11" fmla="*/ 52738 w 87356"/>
                <a:gd name="connsiteY11" fmla="*/ 72527 h 8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56" h="88677">
                  <a:moveTo>
                    <a:pt x="52738" y="72463"/>
                  </a:moveTo>
                  <a:cubicBezTo>
                    <a:pt x="37681" y="72463"/>
                    <a:pt x="13422" y="77868"/>
                    <a:pt x="13422" y="58306"/>
                  </a:cubicBezTo>
                  <a:cubicBezTo>
                    <a:pt x="13422" y="37715"/>
                    <a:pt x="37617" y="32696"/>
                    <a:pt x="51645" y="38230"/>
                  </a:cubicBezTo>
                  <a:cubicBezTo>
                    <a:pt x="56149" y="40418"/>
                    <a:pt x="61361" y="37201"/>
                    <a:pt x="61361" y="32182"/>
                  </a:cubicBezTo>
                  <a:lnTo>
                    <a:pt x="61361" y="27677"/>
                  </a:lnTo>
                  <a:cubicBezTo>
                    <a:pt x="54604" y="24910"/>
                    <a:pt x="49392" y="22658"/>
                    <a:pt x="39740" y="22658"/>
                  </a:cubicBezTo>
                  <a:cubicBezTo>
                    <a:pt x="38518" y="9725"/>
                    <a:pt x="37939" y="-1665"/>
                    <a:pt x="29251" y="201"/>
                  </a:cubicBezTo>
                  <a:cubicBezTo>
                    <a:pt x="25584" y="973"/>
                    <a:pt x="23268" y="4577"/>
                    <a:pt x="24040" y="8245"/>
                  </a:cubicBezTo>
                  <a:cubicBezTo>
                    <a:pt x="25455" y="14872"/>
                    <a:pt x="25713" y="18025"/>
                    <a:pt x="26356" y="24589"/>
                  </a:cubicBezTo>
                  <a:cubicBezTo>
                    <a:pt x="-2407" y="32954"/>
                    <a:pt x="-7233" y="65256"/>
                    <a:pt x="9947" y="79669"/>
                  </a:cubicBezTo>
                  <a:cubicBezTo>
                    <a:pt x="36973" y="82308"/>
                    <a:pt x="63355" y="84817"/>
                    <a:pt x="87357" y="88678"/>
                  </a:cubicBezTo>
                  <a:cubicBezTo>
                    <a:pt x="83432" y="80763"/>
                    <a:pt x="72879" y="72527"/>
                    <a:pt x="52738" y="72527"/>
                  </a:cubicBezTo>
                  <a:close/>
                </a:path>
              </a:pathLst>
            </a:custGeom>
            <a:solidFill>
              <a:srgbClr val="D9D5EB"/>
            </a:solidFill>
            <a:ln w="6433" cap="flat">
              <a:noFill/>
              <a:prstDash val="solid"/>
              <a:miter/>
            </a:ln>
          </p:spPr>
          <p:txBody>
            <a:bodyPr rtlCol="0" anchor="ctr"/>
            <a:lstStyle/>
            <a:p>
              <a:endParaRPr lang="en-AU"/>
            </a:p>
          </p:txBody>
        </p:sp>
        <p:sp>
          <p:nvSpPr>
            <p:cNvPr id="1087" name="Freeform: Shape 1086">
              <a:extLst>
                <a:ext uri="{FF2B5EF4-FFF2-40B4-BE49-F238E27FC236}">
                  <a16:creationId xmlns:a16="http://schemas.microsoft.com/office/drawing/2014/main" id="{10A9C1EB-A3C8-7CA8-F1F4-7F7CD6863664}"/>
                </a:ext>
              </a:extLst>
            </p:cNvPr>
            <p:cNvSpPr/>
            <p:nvPr/>
          </p:nvSpPr>
          <p:spPr>
            <a:xfrm>
              <a:off x="9653024" y="4613888"/>
              <a:ext cx="83337" cy="83972"/>
            </a:xfrm>
            <a:custGeom>
              <a:avLst/>
              <a:gdLst>
                <a:gd name="connsiteX0" fmla="*/ 27029 w 83337"/>
                <a:gd name="connsiteY0" fmla="*/ 48517 h 83972"/>
                <a:gd name="connsiteX1" fmla="*/ 48521 w 83337"/>
                <a:gd name="connsiteY1" fmla="*/ 50834 h 83972"/>
                <a:gd name="connsiteX2" fmla="*/ 59202 w 83337"/>
                <a:gd name="connsiteY2" fmla="*/ 74900 h 83972"/>
                <a:gd name="connsiteX3" fmla="*/ 69369 w 83337"/>
                <a:gd name="connsiteY3" fmla="*/ 83973 h 83972"/>
                <a:gd name="connsiteX4" fmla="*/ 83204 w 83337"/>
                <a:gd name="connsiteY4" fmla="*/ 65827 h 83972"/>
                <a:gd name="connsiteX5" fmla="*/ 50387 w 83337"/>
                <a:gd name="connsiteY5" fmla="*/ 37450 h 83972"/>
                <a:gd name="connsiteX6" fmla="*/ 28895 w 83337"/>
                <a:gd name="connsiteY6" fmla="*/ 35133 h 83972"/>
                <a:gd name="connsiteX7" fmla="*/ 20723 w 83337"/>
                <a:gd name="connsiteY7" fmla="*/ 5148 h 83972"/>
                <a:gd name="connsiteX8" fmla="*/ 6760 w 83337"/>
                <a:gd name="connsiteY8" fmla="*/ 0 h 83972"/>
                <a:gd name="connsiteX9" fmla="*/ 26965 w 83337"/>
                <a:gd name="connsiteY9" fmla="*/ 48517 h 8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37" h="83972">
                  <a:moveTo>
                    <a:pt x="27029" y="48517"/>
                  </a:moveTo>
                  <a:cubicBezTo>
                    <a:pt x="34172" y="49547"/>
                    <a:pt x="41700" y="49869"/>
                    <a:pt x="48521" y="50834"/>
                  </a:cubicBezTo>
                  <a:cubicBezTo>
                    <a:pt x="75997" y="54759"/>
                    <a:pt x="73102" y="67371"/>
                    <a:pt x="59202" y="74900"/>
                  </a:cubicBezTo>
                  <a:cubicBezTo>
                    <a:pt x="62870" y="77538"/>
                    <a:pt x="66216" y="80626"/>
                    <a:pt x="69369" y="83973"/>
                  </a:cubicBezTo>
                  <a:cubicBezTo>
                    <a:pt x="77220" y="78503"/>
                    <a:pt x="82367" y="71811"/>
                    <a:pt x="83204" y="65827"/>
                  </a:cubicBezTo>
                  <a:cubicBezTo>
                    <a:pt x="84491" y="56882"/>
                    <a:pt x="76705" y="41246"/>
                    <a:pt x="50387" y="37450"/>
                  </a:cubicBezTo>
                  <a:cubicBezTo>
                    <a:pt x="43309" y="36420"/>
                    <a:pt x="35266" y="36034"/>
                    <a:pt x="28895" y="35133"/>
                  </a:cubicBezTo>
                  <a:cubicBezTo>
                    <a:pt x="9527" y="32366"/>
                    <a:pt x="9977" y="14800"/>
                    <a:pt x="20723" y="5148"/>
                  </a:cubicBezTo>
                  <a:cubicBezTo>
                    <a:pt x="16026" y="3539"/>
                    <a:pt x="11393" y="1802"/>
                    <a:pt x="6760" y="0"/>
                  </a:cubicBezTo>
                  <a:cubicBezTo>
                    <a:pt x="-6495" y="17245"/>
                    <a:pt x="-511" y="44528"/>
                    <a:pt x="26965" y="48517"/>
                  </a:cubicBezTo>
                  <a:close/>
                </a:path>
              </a:pathLst>
            </a:custGeom>
            <a:solidFill>
              <a:srgbClr val="D9D5EB"/>
            </a:solidFill>
            <a:ln w="6433" cap="flat">
              <a:noFill/>
              <a:prstDash val="solid"/>
              <a:miter/>
            </a:ln>
          </p:spPr>
          <p:txBody>
            <a:bodyPr rtlCol="0" anchor="ctr"/>
            <a:lstStyle/>
            <a:p>
              <a:endParaRPr lang="en-AU"/>
            </a:p>
          </p:txBody>
        </p:sp>
        <p:sp>
          <p:nvSpPr>
            <p:cNvPr id="1088" name="Freeform: Shape 1087">
              <a:extLst>
                <a:ext uri="{FF2B5EF4-FFF2-40B4-BE49-F238E27FC236}">
                  <a16:creationId xmlns:a16="http://schemas.microsoft.com/office/drawing/2014/main" id="{EDBA77B9-D5DC-03A4-590A-DCE85890FB75}"/>
                </a:ext>
              </a:extLst>
            </p:cNvPr>
            <p:cNvSpPr/>
            <p:nvPr/>
          </p:nvSpPr>
          <p:spPr>
            <a:xfrm>
              <a:off x="9393463" y="4476380"/>
              <a:ext cx="92374" cy="118096"/>
            </a:xfrm>
            <a:custGeom>
              <a:avLst/>
              <a:gdLst>
                <a:gd name="connsiteX0" fmla="*/ 37826 w 92374"/>
                <a:gd name="connsiteY0" fmla="*/ 2574 h 118096"/>
                <a:gd name="connsiteX1" fmla="*/ 16077 w 92374"/>
                <a:gd name="connsiteY1" fmla="*/ 0 h 118096"/>
                <a:gd name="connsiteX2" fmla="*/ 35252 w 92374"/>
                <a:gd name="connsiteY2" fmla="*/ 51735 h 118096"/>
                <a:gd name="connsiteX3" fmla="*/ 56873 w 92374"/>
                <a:gd name="connsiteY3" fmla="*/ 52829 h 118096"/>
                <a:gd name="connsiteX4" fmla="*/ 11573 w 92374"/>
                <a:gd name="connsiteY4" fmla="*/ 71618 h 118096"/>
                <a:gd name="connsiteX5" fmla="*/ 2114 w 92374"/>
                <a:gd name="connsiteY5" fmla="*/ 81270 h 118096"/>
                <a:gd name="connsiteX6" fmla="*/ 39370 w 92374"/>
                <a:gd name="connsiteY6" fmla="*/ 97099 h 118096"/>
                <a:gd name="connsiteX7" fmla="*/ 47414 w 92374"/>
                <a:gd name="connsiteY7" fmla="*/ 118076 h 118096"/>
                <a:gd name="connsiteX8" fmla="*/ 52819 w 92374"/>
                <a:gd name="connsiteY8" fmla="*/ 96391 h 118096"/>
                <a:gd name="connsiteX9" fmla="*/ 92328 w 92374"/>
                <a:gd name="connsiteY9" fmla="*/ 65827 h 118096"/>
                <a:gd name="connsiteX10" fmla="*/ 57967 w 92374"/>
                <a:gd name="connsiteY10" fmla="*/ 39380 h 118096"/>
                <a:gd name="connsiteX11" fmla="*/ 22640 w 92374"/>
                <a:gd name="connsiteY11" fmla="*/ 31466 h 118096"/>
                <a:gd name="connsiteX12" fmla="*/ 37762 w 92374"/>
                <a:gd name="connsiteY12" fmla="*/ 2703 h 1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374" h="118096">
                  <a:moveTo>
                    <a:pt x="37826" y="2574"/>
                  </a:moveTo>
                  <a:cubicBezTo>
                    <a:pt x="30555" y="1544"/>
                    <a:pt x="23348" y="579"/>
                    <a:pt x="16077" y="0"/>
                  </a:cubicBezTo>
                  <a:cubicBezTo>
                    <a:pt x="-974" y="17502"/>
                    <a:pt x="5009" y="49161"/>
                    <a:pt x="35252" y="51735"/>
                  </a:cubicBezTo>
                  <a:cubicBezTo>
                    <a:pt x="42266" y="52314"/>
                    <a:pt x="50181" y="52249"/>
                    <a:pt x="56873" y="52829"/>
                  </a:cubicBezTo>
                  <a:cubicBezTo>
                    <a:pt x="113305" y="57655"/>
                    <a:pt x="45998" y="105400"/>
                    <a:pt x="11573" y="71618"/>
                  </a:cubicBezTo>
                  <a:cubicBezTo>
                    <a:pt x="5203" y="65376"/>
                    <a:pt x="-4256" y="75028"/>
                    <a:pt x="2114" y="81270"/>
                  </a:cubicBezTo>
                  <a:cubicBezTo>
                    <a:pt x="11380" y="90343"/>
                    <a:pt x="24378" y="96263"/>
                    <a:pt x="39370" y="97099"/>
                  </a:cubicBezTo>
                  <a:cubicBezTo>
                    <a:pt x="40142" y="109454"/>
                    <a:pt x="38920" y="118591"/>
                    <a:pt x="47414" y="118076"/>
                  </a:cubicBezTo>
                  <a:cubicBezTo>
                    <a:pt x="55586" y="117497"/>
                    <a:pt x="53656" y="109389"/>
                    <a:pt x="52819" y="96391"/>
                  </a:cubicBezTo>
                  <a:cubicBezTo>
                    <a:pt x="75019" y="92659"/>
                    <a:pt x="91363" y="77345"/>
                    <a:pt x="92328" y="65827"/>
                  </a:cubicBezTo>
                  <a:cubicBezTo>
                    <a:pt x="93100" y="56818"/>
                    <a:pt x="84413" y="41632"/>
                    <a:pt x="57967" y="39380"/>
                  </a:cubicBezTo>
                  <a:cubicBezTo>
                    <a:pt x="41172" y="37964"/>
                    <a:pt x="28817" y="40603"/>
                    <a:pt x="22640" y="31466"/>
                  </a:cubicBezTo>
                  <a:cubicBezTo>
                    <a:pt x="15048" y="20205"/>
                    <a:pt x="23606" y="6435"/>
                    <a:pt x="37762" y="2703"/>
                  </a:cubicBezTo>
                  <a:close/>
                </a:path>
              </a:pathLst>
            </a:custGeom>
            <a:solidFill>
              <a:srgbClr val="D9D5EB"/>
            </a:solidFill>
            <a:ln w="6433" cap="flat">
              <a:noFill/>
              <a:prstDash val="solid"/>
              <a:miter/>
            </a:ln>
          </p:spPr>
          <p:txBody>
            <a:bodyPr rtlCol="0" anchor="ctr"/>
            <a:lstStyle/>
            <a:p>
              <a:endParaRPr lang="en-AU"/>
            </a:p>
          </p:txBody>
        </p:sp>
        <p:sp>
          <p:nvSpPr>
            <p:cNvPr id="1089" name="Freeform: Shape 1088">
              <a:extLst>
                <a:ext uri="{FF2B5EF4-FFF2-40B4-BE49-F238E27FC236}">
                  <a16:creationId xmlns:a16="http://schemas.microsoft.com/office/drawing/2014/main" id="{0C273702-32B6-6890-4412-A50E67D4D8B0}"/>
                </a:ext>
              </a:extLst>
            </p:cNvPr>
            <p:cNvSpPr/>
            <p:nvPr/>
          </p:nvSpPr>
          <p:spPr>
            <a:xfrm>
              <a:off x="9328078" y="4509390"/>
              <a:ext cx="62971" cy="77151"/>
            </a:xfrm>
            <a:custGeom>
              <a:avLst/>
              <a:gdLst>
                <a:gd name="connsiteX0" fmla="*/ 62674 w 62971"/>
                <a:gd name="connsiteY0" fmla="*/ 27733 h 77151"/>
                <a:gd name="connsiteX1" fmla="*/ 257 w 62971"/>
                <a:gd name="connsiteY1" fmla="*/ 0 h 77151"/>
                <a:gd name="connsiteX2" fmla="*/ 0 w 62971"/>
                <a:gd name="connsiteY2" fmla="*/ 2831 h 77151"/>
                <a:gd name="connsiteX3" fmla="*/ 514 w 62971"/>
                <a:gd name="connsiteY3" fmla="*/ 15572 h 77151"/>
                <a:gd name="connsiteX4" fmla="*/ 49353 w 62971"/>
                <a:gd name="connsiteY4" fmla="*/ 30565 h 77151"/>
                <a:gd name="connsiteX5" fmla="*/ 7786 w 62971"/>
                <a:gd name="connsiteY5" fmla="*/ 50062 h 77151"/>
                <a:gd name="connsiteX6" fmla="*/ 22586 w 62971"/>
                <a:gd name="connsiteY6" fmla="*/ 77152 h 77151"/>
                <a:gd name="connsiteX7" fmla="*/ 22135 w 62971"/>
                <a:gd name="connsiteY7" fmla="*/ 63382 h 77151"/>
                <a:gd name="connsiteX8" fmla="*/ 62609 w 62971"/>
                <a:gd name="connsiteY8" fmla="*/ 27798 h 7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71" h="77151">
                  <a:moveTo>
                    <a:pt x="62674" y="27733"/>
                  </a:moveTo>
                  <a:cubicBezTo>
                    <a:pt x="56110" y="3732"/>
                    <a:pt x="16344" y="11968"/>
                    <a:pt x="257" y="0"/>
                  </a:cubicBezTo>
                  <a:cubicBezTo>
                    <a:pt x="128" y="965"/>
                    <a:pt x="0" y="1866"/>
                    <a:pt x="0" y="2831"/>
                  </a:cubicBezTo>
                  <a:cubicBezTo>
                    <a:pt x="0" y="7207"/>
                    <a:pt x="192" y="11454"/>
                    <a:pt x="514" y="15572"/>
                  </a:cubicBezTo>
                  <a:cubicBezTo>
                    <a:pt x="19496" y="23229"/>
                    <a:pt x="45300" y="21041"/>
                    <a:pt x="49353" y="30565"/>
                  </a:cubicBezTo>
                  <a:cubicBezTo>
                    <a:pt x="46716" y="42790"/>
                    <a:pt x="27154" y="52185"/>
                    <a:pt x="7786" y="50062"/>
                  </a:cubicBezTo>
                  <a:cubicBezTo>
                    <a:pt x="11518" y="60164"/>
                    <a:pt x="16537" y="69173"/>
                    <a:pt x="22586" y="77152"/>
                  </a:cubicBezTo>
                  <a:cubicBezTo>
                    <a:pt x="22393" y="72712"/>
                    <a:pt x="22264" y="68014"/>
                    <a:pt x="22135" y="63382"/>
                  </a:cubicBezTo>
                  <a:cubicBezTo>
                    <a:pt x="50254" y="59328"/>
                    <a:pt x="65569" y="38865"/>
                    <a:pt x="62609" y="27798"/>
                  </a:cubicBezTo>
                  <a:close/>
                </a:path>
              </a:pathLst>
            </a:custGeom>
            <a:solidFill>
              <a:srgbClr val="D9D5EB"/>
            </a:solidFill>
            <a:ln w="6433" cap="flat">
              <a:noFill/>
              <a:prstDash val="solid"/>
              <a:miter/>
            </a:ln>
          </p:spPr>
          <p:txBody>
            <a:bodyPr rtlCol="0" anchor="ctr"/>
            <a:lstStyle/>
            <a:p>
              <a:endParaRPr lang="en-AU"/>
            </a:p>
          </p:txBody>
        </p:sp>
        <p:sp>
          <p:nvSpPr>
            <p:cNvPr id="1090" name="Freeform: Shape 1089">
              <a:extLst>
                <a:ext uri="{FF2B5EF4-FFF2-40B4-BE49-F238E27FC236}">
                  <a16:creationId xmlns:a16="http://schemas.microsoft.com/office/drawing/2014/main" id="{4638B417-0EAD-1567-0A8C-711B095A74D2}"/>
                </a:ext>
              </a:extLst>
            </p:cNvPr>
            <p:cNvSpPr/>
            <p:nvPr/>
          </p:nvSpPr>
          <p:spPr>
            <a:xfrm>
              <a:off x="9502457" y="4650566"/>
              <a:ext cx="8493" cy="1093"/>
            </a:xfrm>
            <a:custGeom>
              <a:avLst/>
              <a:gdLst>
                <a:gd name="connsiteX0" fmla="*/ 8493 w 8493"/>
                <a:gd name="connsiteY0" fmla="*/ 1094 h 1093"/>
                <a:gd name="connsiteX1" fmla="*/ 0 w 8493"/>
                <a:gd name="connsiteY1" fmla="*/ 0 h 1093"/>
                <a:gd name="connsiteX2" fmla="*/ 8493 w 8493"/>
                <a:gd name="connsiteY2" fmla="*/ 1094 h 1093"/>
              </a:gdLst>
              <a:ahLst/>
              <a:cxnLst>
                <a:cxn ang="0">
                  <a:pos x="connsiteX0" y="connsiteY0"/>
                </a:cxn>
                <a:cxn ang="0">
                  <a:pos x="connsiteX1" y="connsiteY1"/>
                </a:cxn>
                <a:cxn ang="0">
                  <a:pos x="connsiteX2" y="connsiteY2"/>
                </a:cxn>
              </a:cxnLst>
              <a:rect l="l" t="t" r="r" b="b"/>
              <a:pathLst>
                <a:path w="8493" h="1093">
                  <a:moveTo>
                    <a:pt x="8493" y="1094"/>
                  </a:moveTo>
                  <a:cubicBezTo>
                    <a:pt x="5598" y="644"/>
                    <a:pt x="2766" y="257"/>
                    <a:pt x="0" y="0"/>
                  </a:cubicBezTo>
                  <a:cubicBezTo>
                    <a:pt x="2831" y="386"/>
                    <a:pt x="5663" y="772"/>
                    <a:pt x="8493" y="1094"/>
                  </a:cubicBezTo>
                  <a:close/>
                </a:path>
              </a:pathLst>
            </a:custGeom>
            <a:solidFill>
              <a:srgbClr val="D9D5EB"/>
            </a:solidFill>
            <a:ln w="6433" cap="flat">
              <a:noFill/>
              <a:prstDash val="solid"/>
              <a:miter/>
            </a:ln>
          </p:spPr>
          <p:txBody>
            <a:bodyPr rtlCol="0" anchor="ctr"/>
            <a:lstStyle/>
            <a:p>
              <a:endParaRPr lang="en-AU"/>
            </a:p>
          </p:txBody>
        </p:sp>
        <p:sp>
          <p:nvSpPr>
            <p:cNvPr id="1091" name="Freeform: Shape 1090">
              <a:extLst>
                <a:ext uri="{FF2B5EF4-FFF2-40B4-BE49-F238E27FC236}">
                  <a16:creationId xmlns:a16="http://schemas.microsoft.com/office/drawing/2014/main" id="{94CDA6DF-63E2-BD05-8A03-A345590575A9}"/>
                </a:ext>
              </a:extLst>
            </p:cNvPr>
            <p:cNvSpPr/>
            <p:nvPr/>
          </p:nvSpPr>
          <p:spPr>
            <a:xfrm>
              <a:off x="9459603" y="4576557"/>
              <a:ext cx="66147" cy="70984"/>
            </a:xfrm>
            <a:custGeom>
              <a:avLst/>
              <a:gdLst>
                <a:gd name="connsiteX0" fmla="*/ 44527 w 66147"/>
                <a:gd name="connsiteY0" fmla="*/ 6252 h 70984"/>
                <a:gd name="connsiteX1" fmla="*/ 31078 w 66147"/>
                <a:gd name="connsiteY1" fmla="*/ 7153 h 70984"/>
                <a:gd name="connsiteX2" fmla="*/ 31078 w 66147"/>
                <a:gd name="connsiteY2" fmla="*/ 23754 h 70984"/>
                <a:gd name="connsiteX3" fmla="*/ 1736 w 66147"/>
                <a:gd name="connsiteY3" fmla="*/ 66995 h 70984"/>
                <a:gd name="connsiteX4" fmla="*/ 23164 w 66147"/>
                <a:gd name="connsiteY4" fmla="*/ 70985 h 70984"/>
                <a:gd name="connsiteX5" fmla="*/ 13512 w 66147"/>
                <a:gd name="connsiteY5" fmla="*/ 55220 h 70984"/>
                <a:gd name="connsiteX6" fmla="*/ 54115 w 66147"/>
                <a:gd name="connsiteY6" fmla="*/ 40742 h 70984"/>
                <a:gd name="connsiteX7" fmla="*/ 64539 w 66147"/>
                <a:gd name="connsiteY7" fmla="*/ 37074 h 70984"/>
                <a:gd name="connsiteX8" fmla="*/ 66147 w 66147"/>
                <a:gd name="connsiteY8" fmla="*/ 32184 h 70984"/>
                <a:gd name="connsiteX9" fmla="*/ 44656 w 66147"/>
                <a:gd name="connsiteY9" fmla="*/ 23690 h 70984"/>
                <a:gd name="connsiteX10" fmla="*/ 44656 w 66147"/>
                <a:gd name="connsiteY10" fmla="*/ 6252 h 7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47" h="70984">
                  <a:moveTo>
                    <a:pt x="44527" y="6252"/>
                  </a:moveTo>
                  <a:cubicBezTo>
                    <a:pt x="43947" y="-2692"/>
                    <a:pt x="30435" y="-1727"/>
                    <a:pt x="31078" y="7153"/>
                  </a:cubicBezTo>
                  <a:cubicBezTo>
                    <a:pt x="31529" y="13909"/>
                    <a:pt x="31336" y="17127"/>
                    <a:pt x="31078" y="23754"/>
                  </a:cubicBezTo>
                  <a:cubicBezTo>
                    <a:pt x="5984" y="27358"/>
                    <a:pt x="-4441" y="50008"/>
                    <a:pt x="1736" y="66995"/>
                  </a:cubicBezTo>
                  <a:cubicBezTo>
                    <a:pt x="8750" y="68475"/>
                    <a:pt x="15892" y="69762"/>
                    <a:pt x="23164" y="70985"/>
                  </a:cubicBezTo>
                  <a:cubicBezTo>
                    <a:pt x="16279" y="68861"/>
                    <a:pt x="12161" y="64743"/>
                    <a:pt x="13512" y="55220"/>
                  </a:cubicBezTo>
                  <a:cubicBezTo>
                    <a:pt x="16408" y="34822"/>
                    <a:pt x="40988" y="33342"/>
                    <a:pt x="54115" y="40742"/>
                  </a:cubicBezTo>
                  <a:cubicBezTo>
                    <a:pt x="57911" y="43444"/>
                    <a:pt x="63251" y="41514"/>
                    <a:pt x="64539" y="37074"/>
                  </a:cubicBezTo>
                  <a:lnTo>
                    <a:pt x="66147" y="32184"/>
                  </a:lnTo>
                  <a:cubicBezTo>
                    <a:pt x="59391" y="28194"/>
                    <a:pt x="54694" y="25105"/>
                    <a:pt x="44656" y="23690"/>
                  </a:cubicBezTo>
                  <a:cubicBezTo>
                    <a:pt x="44977" y="17062"/>
                    <a:pt x="45106" y="13266"/>
                    <a:pt x="44656" y="6252"/>
                  </a:cubicBezTo>
                  <a:close/>
                </a:path>
              </a:pathLst>
            </a:custGeom>
            <a:solidFill>
              <a:srgbClr val="D9D5EB"/>
            </a:solidFill>
            <a:ln w="6433" cap="flat">
              <a:noFill/>
              <a:prstDash val="solid"/>
              <a:miter/>
            </a:ln>
          </p:spPr>
          <p:txBody>
            <a:bodyPr rtlCol="0" anchor="ctr"/>
            <a:lstStyle/>
            <a:p>
              <a:endParaRPr lang="en-AU"/>
            </a:p>
          </p:txBody>
        </p:sp>
        <p:sp>
          <p:nvSpPr>
            <p:cNvPr id="1092" name="Freeform: Shape 1091">
              <a:extLst>
                <a:ext uri="{FF2B5EF4-FFF2-40B4-BE49-F238E27FC236}">
                  <a16:creationId xmlns:a16="http://schemas.microsoft.com/office/drawing/2014/main" id="{577EAA57-BE5F-C005-3DAF-AC8AEB4B0988}"/>
                </a:ext>
              </a:extLst>
            </p:cNvPr>
            <p:cNvSpPr/>
            <p:nvPr/>
          </p:nvSpPr>
          <p:spPr>
            <a:xfrm>
              <a:off x="9374020" y="4576489"/>
              <a:ext cx="53279" cy="42049"/>
            </a:xfrm>
            <a:custGeom>
              <a:avLst/>
              <a:gdLst>
                <a:gd name="connsiteX0" fmla="*/ 42726 w 53279"/>
                <a:gd name="connsiteY0" fmla="*/ 40810 h 42049"/>
                <a:gd name="connsiteX1" fmla="*/ 53279 w 53279"/>
                <a:gd name="connsiteY1" fmla="*/ 36434 h 42049"/>
                <a:gd name="connsiteX2" fmla="*/ 53279 w 53279"/>
                <a:gd name="connsiteY2" fmla="*/ 31415 h 42049"/>
                <a:gd name="connsiteX3" fmla="*/ 33268 w 53279"/>
                <a:gd name="connsiteY3" fmla="*/ 23758 h 42049"/>
                <a:gd name="connsiteX4" fmla="*/ 26061 w 53279"/>
                <a:gd name="connsiteY4" fmla="*/ 14 h 42049"/>
                <a:gd name="connsiteX5" fmla="*/ 19755 w 53279"/>
                <a:gd name="connsiteY5" fmla="*/ 7221 h 42049"/>
                <a:gd name="connsiteX6" fmla="*/ 19755 w 53279"/>
                <a:gd name="connsiteY6" fmla="*/ 23822 h 42049"/>
                <a:gd name="connsiteX7" fmla="*/ 0 w 53279"/>
                <a:gd name="connsiteY7" fmla="*/ 32573 h 42049"/>
                <a:gd name="connsiteX8" fmla="*/ 12097 w 53279"/>
                <a:gd name="connsiteY8" fmla="*/ 40488 h 42049"/>
                <a:gd name="connsiteX9" fmla="*/ 42791 w 53279"/>
                <a:gd name="connsiteY9" fmla="*/ 40810 h 4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79" h="42049">
                  <a:moveTo>
                    <a:pt x="42726" y="40810"/>
                  </a:moveTo>
                  <a:cubicBezTo>
                    <a:pt x="46780" y="43641"/>
                    <a:pt x="52443" y="41389"/>
                    <a:pt x="53279" y="36434"/>
                  </a:cubicBezTo>
                  <a:lnTo>
                    <a:pt x="53279" y="31415"/>
                  </a:lnTo>
                  <a:cubicBezTo>
                    <a:pt x="46201" y="27168"/>
                    <a:pt x="41697" y="24916"/>
                    <a:pt x="33268" y="23758"/>
                  </a:cubicBezTo>
                  <a:cubicBezTo>
                    <a:pt x="33911" y="10052"/>
                    <a:pt x="34812" y="-436"/>
                    <a:pt x="26061" y="14"/>
                  </a:cubicBezTo>
                  <a:cubicBezTo>
                    <a:pt x="22329" y="271"/>
                    <a:pt x="19562" y="3489"/>
                    <a:pt x="19755" y="7221"/>
                  </a:cubicBezTo>
                  <a:cubicBezTo>
                    <a:pt x="20205" y="13913"/>
                    <a:pt x="20013" y="17195"/>
                    <a:pt x="19755" y="23822"/>
                  </a:cubicBezTo>
                  <a:cubicBezTo>
                    <a:pt x="11518" y="24981"/>
                    <a:pt x="5019" y="28262"/>
                    <a:pt x="0" y="32573"/>
                  </a:cubicBezTo>
                  <a:cubicBezTo>
                    <a:pt x="3861" y="35405"/>
                    <a:pt x="7851" y="38043"/>
                    <a:pt x="12097" y="40488"/>
                  </a:cubicBezTo>
                  <a:cubicBezTo>
                    <a:pt x="19562" y="35469"/>
                    <a:pt x="30437" y="33860"/>
                    <a:pt x="42791" y="40810"/>
                  </a:cubicBezTo>
                  <a:close/>
                </a:path>
              </a:pathLst>
            </a:custGeom>
            <a:solidFill>
              <a:srgbClr val="D9D5EB"/>
            </a:solidFill>
            <a:ln w="6433" cap="flat">
              <a:noFill/>
              <a:prstDash val="solid"/>
              <a:miter/>
            </a:ln>
          </p:spPr>
          <p:txBody>
            <a:bodyPr rtlCol="0" anchor="ctr"/>
            <a:lstStyle/>
            <a:p>
              <a:endParaRPr lang="en-AU"/>
            </a:p>
          </p:txBody>
        </p:sp>
        <p:sp>
          <p:nvSpPr>
            <p:cNvPr id="1093" name="Freeform: Shape 1092">
              <a:extLst>
                <a:ext uri="{FF2B5EF4-FFF2-40B4-BE49-F238E27FC236}">
                  <a16:creationId xmlns:a16="http://schemas.microsoft.com/office/drawing/2014/main" id="{B948C2DD-D729-1F6F-D36C-72B04361BB13}"/>
                </a:ext>
              </a:extLst>
            </p:cNvPr>
            <p:cNvSpPr/>
            <p:nvPr/>
          </p:nvSpPr>
          <p:spPr>
            <a:xfrm>
              <a:off x="8279548" y="3704670"/>
              <a:ext cx="44703" cy="43240"/>
            </a:xfrm>
            <a:custGeom>
              <a:avLst/>
              <a:gdLst>
                <a:gd name="connsiteX0" fmla="*/ 10295 w 44703"/>
                <a:gd name="connsiteY0" fmla="*/ 515 h 43240"/>
                <a:gd name="connsiteX1" fmla="*/ 0 w 44703"/>
                <a:gd name="connsiteY1" fmla="*/ 0 h 43240"/>
                <a:gd name="connsiteX2" fmla="*/ 7786 w 44703"/>
                <a:gd name="connsiteY2" fmla="*/ 13899 h 43240"/>
                <a:gd name="connsiteX3" fmla="*/ 9138 w 44703"/>
                <a:gd name="connsiteY3" fmla="*/ 13963 h 43240"/>
                <a:gd name="connsiteX4" fmla="*/ 25160 w 44703"/>
                <a:gd name="connsiteY4" fmla="*/ 34619 h 43240"/>
                <a:gd name="connsiteX5" fmla="*/ 34812 w 44703"/>
                <a:gd name="connsiteY5" fmla="*/ 43241 h 43240"/>
                <a:gd name="connsiteX6" fmla="*/ 44657 w 44703"/>
                <a:gd name="connsiteY6" fmla="*/ 26961 h 43240"/>
                <a:gd name="connsiteX7" fmla="*/ 10295 w 44703"/>
                <a:gd name="connsiteY7" fmla="*/ 515 h 4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3" h="43240">
                  <a:moveTo>
                    <a:pt x="10295" y="515"/>
                  </a:moveTo>
                  <a:cubicBezTo>
                    <a:pt x="6628" y="193"/>
                    <a:pt x="3217" y="64"/>
                    <a:pt x="0" y="0"/>
                  </a:cubicBezTo>
                  <a:cubicBezTo>
                    <a:pt x="2252" y="4826"/>
                    <a:pt x="4826" y="9459"/>
                    <a:pt x="7786" y="13899"/>
                  </a:cubicBezTo>
                  <a:cubicBezTo>
                    <a:pt x="8237" y="13899"/>
                    <a:pt x="8687" y="13899"/>
                    <a:pt x="9138" y="13963"/>
                  </a:cubicBezTo>
                  <a:cubicBezTo>
                    <a:pt x="33911" y="16087"/>
                    <a:pt x="34812" y="26446"/>
                    <a:pt x="25160" y="34619"/>
                  </a:cubicBezTo>
                  <a:cubicBezTo>
                    <a:pt x="28248" y="37578"/>
                    <a:pt x="31466" y="40474"/>
                    <a:pt x="34812" y="43241"/>
                  </a:cubicBezTo>
                  <a:cubicBezTo>
                    <a:pt x="40539" y="37964"/>
                    <a:pt x="44206" y="32109"/>
                    <a:pt x="44657" y="26961"/>
                  </a:cubicBezTo>
                  <a:cubicBezTo>
                    <a:pt x="45429" y="17953"/>
                    <a:pt x="36742" y="2767"/>
                    <a:pt x="10295" y="515"/>
                  </a:cubicBezTo>
                  <a:close/>
                </a:path>
              </a:pathLst>
            </a:custGeom>
            <a:solidFill>
              <a:srgbClr val="D9D5EB"/>
            </a:solidFill>
            <a:ln w="6433" cap="flat">
              <a:noFill/>
              <a:prstDash val="solid"/>
              <a:miter/>
            </a:ln>
          </p:spPr>
          <p:txBody>
            <a:bodyPr rtlCol="0" anchor="ctr"/>
            <a:lstStyle/>
            <a:p>
              <a:endParaRPr lang="en-AU"/>
            </a:p>
          </p:txBody>
        </p:sp>
        <p:sp>
          <p:nvSpPr>
            <p:cNvPr id="1094" name="Freeform: Shape 1093">
              <a:extLst>
                <a:ext uri="{FF2B5EF4-FFF2-40B4-BE49-F238E27FC236}">
                  <a16:creationId xmlns:a16="http://schemas.microsoft.com/office/drawing/2014/main" id="{8DD53BD9-EC9F-E82B-D785-87C51B15B116}"/>
                </a:ext>
              </a:extLst>
            </p:cNvPr>
            <p:cNvSpPr/>
            <p:nvPr/>
          </p:nvSpPr>
          <p:spPr>
            <a:xfrm>
              <a:off x="8288101" y="3499855"/>
              <a:ext cx="92931" cy="148833"/>
            </a:xfrm>
            <a:custGeom>
              <a:avLst/>
              <a:gdLst>
                <a:gd name="connsiteX0" fmla="*/ 36683 w 92931"/>
                <a:gd name="connsiteY0" fmla="*/ 81913 h 148833"/>
                <a:gd name="connsiteX1" fmla="*/ 58174 w 92931"/>
                <a:gd name="connsiteY1" fmla="*/ 84230 h 148833"/>
                <a:gd name="connsiteX2" fmla="*/ 79538 w 92931"/>
                <a:gd name="connsiteY2" fmla="*/ 97356 h 148833"/>
                <a:gd name="connsiteX3" fmla="*/ 11845 w 92931"/>
                <a:gd name="connsiteY3" fmla="*/ 100445 h 148833"/>
                <a:gd name="connsiteX4" fmla="*/ 1871 w 92931"/>
                <a:gd name="connsiteY4" fmla="*/ 109518 h 148833"/>
                <a:gd name="connsiteX5" fmla="*/ 38162 w 92931"/>
                <a:gd name="connsiteY5" fmla="*/ 127406 h 148833"/>
                <a:gd name="connsiteX6" fmla="*/ 44919 w 92931"/>
                <a:gd name="connsiteY6" fmla="*/ 148834 h 148833"/>
                <a:gd name="connsiteX7" fmla="*/ 51675 w 92931"/>
                <a:gd name="connsiteY7" fmla="*/ 142013 h 148833"/>
                <a:gd name="connsiteX8" fmla="*/ 51675 w 92931"/>
                <a:gd name="connsiteY8" fmla="*/ 127471 h 148833"/>
                <a:gd name="connsiteX9" fmla="*/ 85843 w 92931"/>
                <a:gd name="connsiteY9" fmla="*/ 82171 h 148833"/>
                <a:gd name="connsiteX10" fmla="*/ 23234 w 92931"/>
                <a:gd name="connsiteY10" fmla="*/ 51349 h 148833"/>
                <a:gd name="connsiteX11" fmla="*/ 63837 w 92931"/>
                <a:gd name="connsiteY11" fmla="*/ 36871 h 148833"/>
                <a:gd name="connsiteX12" fmla="*/ 74261 w 92931"/>
                <a:gd name="connsiteY12" fmla="*/ 33203 h 148833"/>
                <a:gd name="connsiteX13" fmla="*/ 75869 w 92931"/>
                <a:gd name="connsiteY13" fmla="*/ 28312 h 148833"/>
                <a:gd name="connsiteX14" fmla="*/ 54378 w 92931"/>
                <a:gd name="connsiteY14" fmla="*/ 19819 h 148833"/>
                <a:gd name="connsiteX15" fmla="*/ 54378 w 92931"/>
                <a:gd name="connsiteY15" fmla="*/ 2381 h 148833"/>
                <a:gd name="connsiteX16" fmla="*/ 53735 w 92931"/>
                <a:gd name="connsiteY16" fmla="*/ 0 h 148833"/>
                <a:gd name="connsiteX17" fmla="*/ 40994 w 92931"/>
                <a:gd name="connsiteY17" fmla="*/ 17502 h 148833"/>
                <a:gd name="connsiteX18" fmla="*/ 40865 w 92931"/>
                <a:gd name="connsiteY18" fmla="*/ 19883 h 148833"/>
                <a:gd name="connsiteX19" fmla="*/ 38935 w 92931"/>
                <a:gd name="connsiteY19" fmla="*/ 20333 h 148833"/>
                <a:gd name="connsiteX20" fmla="*/ 11458 w 92931"/>
                <a:gd name="connsiteY20" fmla="*/ 63124 h 148833"/>
                <a:gd name="connsiteX21" fmla="*/ 36683 w 92931"/>
                <a:gd name="connsiteY21" fmla="*/ 82042 h 14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931" h="148833">
                  <a:moveTo>
                    <a:pt x="36683" y="81913"/>
                  </a:moveTo>
                  <a:cubicBezTo>
                    <a:pt x="43825" y="82943"/>
                    <a:pt x="51354" y="83265"/>
                    <a:pt x="58174" y="84230"/>
                  </a:cubicBezTo>
                  <a:cubicBezTo>
                    <a:pt x="76449" y="86868"/>
                    <a:pt x="79666" y="95812"/>
                    <a:pt x="79538" y="97356"/>
                  </a:cubicBezTo>
                  <a:cubicBezTo>
                    <a:pt x="77736" y="109775"/>
                    <a:pt x="35717" y="126634"/>
                    <a:pt x="11845" y="100445"/>
                  </a:cubicBezTo>
                  <a:cubicBezTo>
                    <a:pt x="5860" y="93817"/>
                    <a:pt x="-4177" y="102890"/>
                    <a:pt x="1871" y="109518"/>
                  </a:cubicBezTo>
                  <a:cubicBezTo>
                    <a:pt x="10365" y="118848"/>
                    <a:pt x="22719" y="125669"/>
                    <a:pt x="38162" y="127406"/>
                  </a:cubicBezTo>
                  <a:cubicBezTo>
                    <a:pt x="38162" y="139568"/>
                    <a:pt x="36361" y="148834"/>
                    <a:pt x="44919" y="148834"/>
                  </a:cubicBezTo>
                  <a:cubicBezTo>
                    <a:pt x="48651" y="148834"/>
                    <a:pt x="51739" y="145745"/>
                    <a:pt x="51675" y="142013"/>
                  </a:cubicBezTo>
                  <a:cubicBezTo>
                    <a:pt x="51675" y="136737"/>
                    <a:pt x="51675" y="132425"/>
                    <a:pt x="51675" y="127471"/>
                  </a:cubicBezTo>
                  <a:cubicBezTo>
                    <a:pt x="77800" y="124575"/>
                    <a:pt x="106563" y="102504"/>
                    <a:pt x="85843" y="82171"/>
                  </a:cubicBezTo>
                  <a:cubicBezTo>
                    <a:pt x="63643" y="60422"/>
                    <a:pt x="19180" y="79790"/>
                    <a:pt x="23234" y="51349"/>
                  </a:cubicBezTo>
                  <a:cubicBezTo>
                    <a:pt x="26130" y="30951"/>
                    <a:pt x="50710" y="29471"/>
                    <a:pt x="63837" y="36871"/>
                  </a:cubicBezTo>
                  <a:cubicBezTo>
                    <a:pt x="67633" y="39573"/>
                    <a:pt x="72974" y="37643"/>
                    <a:pt x="74261" y="33203"/>
                  </a:cubicBezTo>
                  <a:lnTo>
                    <a:pt x="75869" y="28312"/>
                  </a:lnTo>
                  <a:cubicBezTo>
                    <a:pt x="69114" y="24323"/>
                    <a:pt x="64416" y="21234"/>
                    <a:pt x="54378" y="19819"/>
                  </a:cubicBezTo>
                  <a:cubicBezTo>
                    <a:pt x="54700" y="13191"/>
                    <a:pt x="54828" y="9395"/>
                    <a:pt x="54378" y="2381"/>
                  </a:cubicBezTo>
                  <a:cubicBezTo>
                    <a:pt x="54378" y="1480"/>
                    <a:pt x="54056" y="708"/>
                    <a:pt x="53735" y="0"/>
                  </a:cubicBezTo>
                  <a:cubicBezTo>
                    <a:pt x="49423" y="5791"/>
                    <a:pt x="45176" y="11647"/>
                    <a:pt x="40994" y="17502"/>
                  </a:cubicBezTo>
                  <a:cubicBezTo>
                    <a:pt x="40994" y="18274"/>
                    <a:pt x="40930" y="18982"/>
                    <a:pt x="40865" y="19883"/>
                  </a:cubicBezTo>
                  <a:cubicBezTo>
                    <a:pt x="40222" y="19947"/>
                    <a:pt x="39642" y="20205"/>
                    <a:pt x="38935" y="20333"/>
                  </a:cubicBezTo>
                  <a:cubicBezTo>
                    <a:pt x="29089" y="34297"/>
                    <a:pt x="19695" y="48582"/>
                    <a:pt x="11458" y="63124"/>
                  </a:cubicBezTo>
                  <a:cubicBezTo>
                    <a:pt x="14805" y="72390"/>
                    <a:pt x="23041" y="80047"/>
                    <a:pt x="36683" y="82042"/>
                  </a:cubicBezTo>
                  <a:close/>
                </a:path>
              </a:pathLst>
            </a:custGeom>
            <a:solidFill>
              <a:srgbClr val="D9D5EB"/>
            </a:solidFill>
            <a:ln w="6433" cap="flat">
              <a:noFill/>
              <a:prstDash val="solid"/>
              <a:miter/>
            </a:ln>
          </p:spPr>
          <p:txBody>
            <a:bodyPr rtlCol="0" anchor="ctr"/>
            <a:lstStyle/>
            <a:p>
              <a:endParaRPr lang="en-AU"/>
            </a:p>
          </p:txBody>
        </p:sp>
        <p:sp>
          <p:nvSpPr>
            <p:cNvPr id="1095" name="Freeform: Shape 1094">
              <a:extLst>
                <a:ext uri="{FF2B5EF4-FFF2-40B4-BE49-F238E27FC236}">
                  <a16:creationId xmlns:a16="http://schemas.microsoft.com/office/drawing/2014/main" id="{5110EFBA-12DE-DD70-B97C-C311D822078F}"/>
                </a:ext>
              </a:extLst>
            </p:cNvPr>
            <p:cNvSpPr/>
            <p:nvPr/>
          </p:nvSpPr>
          <p:spPr>
            <a:xfrm>
              <a:off x="8042299" y="3901247"/>
              <a:ext cx="92452" cy="152761"/>
            </a:xfrm>
            <a:custGeom>
              <a:avLst/>
              <a:gdLst>
                <a:gd name="connsiteX0" fmla="*/ 11522 w 92452"/>
                <a:gd name="connsiteY0" fmla="*/ 106367 h 152761"/>
                <a:gd name="connsiteX1" fmla="*/ 1998 w 92452"/>
                <a:gd name="connsiteY1" fmla="*/ 106432 h 152761"/>
                <a:gd name="connsiteX2" fmla="*/ 39384 w 92452"/>
                <a:gd name="connsiteY2" fmla="*/ 131784 h 152761"/>
                <a:gd name="connsiteX3" fmla="*/ 46977 w 92452"/>
                <a:gd name="connsiteY3" fmla="*/ 152761 h 152761"/>
                <a:gd name="connsiteX4" fmla="*/ 53733 w 92452"/>
                <a:gd name="connsiteY4" fmla="*/ 145555 h 152761"/>
                <a:gd name="connsiteX5" fmla="*/ 52896 w 92452"/>
                <a:gd name="connsiteY5" fmla="*/ 131077 h 152761"/>
                <a:gd name="connsiteX6" fmla="*/ 92405 w 92452"/>
                <a:gd name="connsiteY6" fmla="*/ 100512 h 152761"/>
                <a:gd name="connsiteX7" fmla="*/ 58044 w 92452"/>
                <a:gd name="connsiteY7" fmla="*/ 74066 h 152761"/>
                <a:gd name="connsiteX8" fmla="*/ 36424 w 92452"/>
                <a:gd name="connsiteY8" fmla="*/ 72972 h 152761"/>
                <a:gd name="connsiteX9" fmla="*/ 20080 w 92452"/>
                <a:gd name="connsiteY9" fmla="*/ 56628 h 152761"/>
                <a:gd name="connsiteX10" fmla="*/ 59911 w 92452"/>
                <a:gd name="connsiteY10" fmla="*/ 39897 h 152761"/>
                <a:gd name="connsiteX11" fmla="*/ 70141 w 92452"/>
                <a:gd name="connsiteY11" fmla="*/ 34106 h 152761"/>
                <a:gd name="connsiteX12" fmla="*/ 70141 w 92452"/>
                <a:gd name="connsiteY12" fmla="*/ 29988 h 152761"/>
                <a:gd name="connsiteX13" fmla="*/ 49358 w 92452"/>
                <a:gd name="connsiteY13" fmla="*/ 23360 h 152761"/>
                <a:gd name="connsiteX14" fmla="*/ 40799 w 92452"/>
                <a:gd name="connsiteY14" fmla="*/ 67 h 152761"/>
                <a:gd name="connsiteX15" fmla="*/ 34944 w 92452"/>
                <a:gd name="connsiteY15" fmla="*/ 7595 h 152761"/>
                <a:gd name="connsiteX16" fmla="*/ 35845 w 92452"/>
                <a:gd name="connsiteY16" fmla="*/ 24197 h 152761"/>
                <a:gd name="connsiteX17" fmla="*/ 35266 w 92452"/>
                <a:gd name="connsiteY17" fmla="*/ 86420 h 152761"/>
                <a:gd name="connsiteX18" fmla="*/ 56886 w 92452"/>
                <a:gd name="connsiteY18" fmla="*/ 87514 h 152761"/>
                <a:gd name="connsiteX19" fmla="*/ 11586 w 92452"/>
                <a:gd name="connsiteY19" fmla="*/ 106303 h 1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2" h="152761">
                  <a:moveTo>
                    <a:pt x="11522" y="106367"/>
                  </a:moveTo>
                  <a:cubicBezTo>
                    <a:pt x="8883" y="103729"/>
                    <a:pt x="4572" y="103794"/>
                    <a:pt x="1998" y="106432"/>
                  </a:cubicBezTo>
                  <a:cubicBezTo>
                    <a:pt x="-7718" y="116341"/>
                    <a:pt x="20144" y="130755"/>
                    <a:pt x="39384" y="131784"/>
                  </a:cubicBezTo>
                  <a:cubicBezTo>
                    <a:pt x="40156" y="144332"/>
                    <a:pt x="38933" y="152761"/>
                    <a:pt x="46977" y="152761"/>
                  </a:cubicBezTo>
                  <a:cubicBezTo>
                    <a:pt x="50902" y="152761"/>
                    <a:pt x="53990" y="149415"/>
                    <a:pt x="53733" y="145555"/>
                  </a:cubicBezTo>
                  <a:cubicBezTo>
                    <a:pt x="53411" y="140729"/>
                    <a:pt x="53154" y="136096"/>
                    <a:pt x="52896" y="131077"/>
                  </a:cubicBezTo>
                  <a:cubicBezTo>
                    <a:pt x="75096" y="127345"/>
                    <a:pt x="91440" y="112030"/>
                    <a:pt x="92405" y="100512"/>
                  </a:cubicBezTo>
                  <a:cubicBezTo>
                    <a:pt x="93177" y="91503"/>
                    <a:pt x="84555" y="76318"/>
                    <a:pt x="58044" y="74066"/>
                  </a:cubicBezTo>
                  <a:cubicBezTo>
                    <a:pt x="50902" y="73486"/>
                    <a:pt x="42730" y="73551"/>
                    <a:pt x="36424" y="72972"/>
                  </a:cubicBezTo>
                  <a:cubicBezTo>
                    <a:pt x="18986" y="71492"/>
                    <a:pt x="20016" y="57207"/>
                    <a:pt x="20080" y="56628"/>
                  </a:cubicBezTo>
                  <a:cubicBezTo>
                    <a:pt x="21817" y="36101"/>
                    <a:pt x="46269" y="33141"/>
                    <a:pt x="59911" y="39897"/>
                  </a:cubicBezTo>
                  <a:cubicBezTo>
                    <a:pt x="64350" y="42600"/>
                    <a:pt x="70141" y="39383"/>
                    <a:pt x="70141" y="34106"/>
                  </a:cubicBezTo>
                  <a:lnTo>
                    <a:pt x="70141" y="29988"/>
                  </a:lnTo>
                  <a:cubicBezTo>
                    <a:pt x="63385" y="26513"/>
                    <a:pt x="58559" y="24132"/>
                    <a:pt x="49358" y="23360"/>
                  </a:cubicBezTo>
                  <a:cubicBezTo>
                    <a:pt x="49229" y="10041"/>
                    <a:pt x="49551" y="-963"/>
                    <a:pt x="40799" y="67"/>
                  </a:cubicBezTo>
                  <a:cubicBezTo>
                    <a:pt x="37067" y="517"/>
                    <a:pt x="34494" y="3928"/>
                    <a:pt x="34944" y="7595"/>
                  </a:cubicBezTo>
                  <a:cubicBezTo>
                    <a:pt x="35780" y="14352"/>
                    <a:pt x="35780" y="17505"/>
                    <a:pt x="35845" y="24197"/>
                  </a:cubicBezTo>
                  <a:cubicBezTo>
                    <a:pt x="-2506" y="31983"/>
                    <a:pt x="-3664" y="83074"/>
                    <a:pt x="35266" y="86420"/>
                  </a:cubicBezTo>
                  <a:cubicBezTo>
                    <a:pt x="42344" y="86999"/>
                    <a:pt x="50194" y="86935"/>
                    <a:pt x="56886" y="87514"/>
                  </a:cubicBezTo>
                  <a:cubicBezTo>
                    <a:pt x="113253" y="92340"/>
                    <a:pt x="46011" y="140085"/>
                    <a:pt x="11586" y="106303"/>
                  </a:cubicBezTo>
                  <a:close/>
                </a:path>
              </a:pathLst>
            </a:custGeom>
            <a:solidFill>
              <a:srgbClr val="D9D5EB"/>
            </a:solidFill>
            <a:ln w="6433" cap="flat">
              <a:noFill/>
              <a:prstDash val="solid"/>
              <a:miter/>
            </a:ln>
          </p:spPr>
          <p:txBody>
            <a:bodyPr rtlCol="0" anchor="ctr"/>
            <a:lstStyle/>
            <a:p>
              <a:endParaRPr lang="en-AU"/>
            </a:p>
          </p:txBody>
        </p:sp>
        <p:sp>
          <p:nvSpPr>
            <p:cNvPr id="1096" name="Freeform: Shape 1095">
              <a:extLst>
                <a:ext uri="{FF2B5EF4-FFF2-40B4-BE49-F238E27FC236}">
                  <a16:creationId xmlns:a16="http://schemas.microsoft.com/office/drawing/2014/main" id="{4F9E1902-69B1-4DA7-9E82-AEAEB7882505}"/>
                </a:ext>
              </a:extLst>
            </p:cNvPr>
            <p:cNvSpPr/>
            <p:nvPr/>
          </p:nvSpPr>
          <p:spPr>
            <a:xfrm>
              <a:off x="8146415" y="3917014"/>
              <a:ext cx="57783" cy="75864"/>
            </a:xfrm>
            <a:custGeom>
              <a:avLst/>
              <a:gdLst>
                <a:gd name="connsiteX0" fmla="*/ 0 w 57783"/>
                <a:gd name="connsiteY0" fmla="*/ 37900 h 75864"/>
                <a:gd name="connsiteX1" fmla="*/ 57783 w 57783"/>
                <a:gd name="connsiteY1" fmla="*/ 75865 h 75864"/>
                <a:gd name="connsiteX2" fmla="*/ 57783 w 57783"/>
                <a:gd name="connsiteY2" fmla="*/ 62030 h 75864"/>
                <a:gd name="connsiteX3" fmla="*/ 13513 w 57783"/>
                <a:gd name="connsiteY3" fmla="*/ 37900 h 75864"/>
                <a:gd name="connsiteX4" fmla="*/ 55852 w 57783"/>
                <a:gd name="connsiteY4" fmla="*/ 27219 h 75864"/>
                <a:gd name="connsiteX5" fmla="*/ 57783 w 57783"/>
                <a:gd name="connsiteY5" fmla="*/ 28377 h 75864"/>
                <a:gd name="connsiteX6" fmla="*/ 57783 w 57783"/>
                <a:gd name="connsiteY6" fmla="*/ 22586 h 75864"/>
                <a:gd name="connsiteX7" fmla="*/ 27926 w 57783"/>
                <a:gd name="connsiteY7" fmla="*/ 0 h 75864"/>
                <a:gd name="connsiteX8" fmla="*/ 27926 w 57783"/>
                <a:gd name="connsiteY8" fmla="*/ 8108 h 75864"/>
                <a:gd name="connsiteX9" fmla="*/ 64 w 57783"/>
                <a:gd name="connsiteY9" fmla="*/ 37836 h 7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3" h="75864">
                  <a:moveTo>
                    <a:pt x="0" y="37900"/>
                  </a:moveTo>
                  <a:cubicBezTo>
                    <a:pt x="0" y="72197"/>
                    <a:pt x="37771" y="71039"/>
                    <a:pt x="57783" y="75865"/>
                  </a:cubicBezTo>
                  <a:cubicBezTo>
                    <a:pt x="57783" y="71232"/>
                    <a:pt x="57783" y="66663"/>
                    <a:pt x="57783" y="62030"/>
                  </a:cubicBezTo>
                  <a:cubicBezTo>
                    <a:pt x="37771" y="57783"/>
                    <a:pt x="13513" y="58491"/>
                    <a:pt x="13513" y="37900"/>
                  </a:cubicBezTo>
                  <a:cubicBezTo>
                    <a:pt x="13513" y="22972"/>
                    <a:pt x="35004" y="13963"/>
                    <a:pt x="55852" y="27219"/>
                  </a:cubicBezTo>
                  <a:cubicBezTo>
                    <a:pt x="56496" y="27605"/>
                    <a:pt x="57140" y="27991"/>
                    <a:pt x="57783" y="28377"/>
                  </a:cubicBezTo>
                  <a:cubicBezTo>
                    <a:pt x="57783" y="26446"/>
                    <a:pt x="57783" y="24516"/>
                    <a:pt x="57783" y="22586"/>
                  </a:cubicBezTo>
                  <a:cubicBezTo>
                    <a:pt x="48002" y="13577"/>
                    <a:pt x="37900" y="6113"/>
                    <a:pt x="27926" y="0"/>
                  </a:cubicBezTo>
                  <a:cubicBezTo>
                    <a:pt x="27926" y="2445"/>
                    <a:pt x="27926" y="4826"/>
                    <a:pt x="27926" y="8108"/>
                  </a:cubicBezTo>
                  <a:cubicBezTo>
                    <a:pt x="9394" y="11389"/>
                    <a:pt x="64" y="23680"/>
                    <a:pt x="64" y="37836"/>
                  </a:cubicBezTo>
                  <a:close/>
                </a:path>
              </a:pathLst>
            </a:custGeom>
            <a:solidFill>
              <a:srgbClr val="D9D5EB"/>
            </a:solidFill>
            <a:ln w="6433" cap="flat">
              <a:noFill/>
              <a:prstDash val="solid"/>
              <a:miter/>
            </a:ln>
          </p:spPr>
          <p:txBody>
            <a:bodyPr rtlCol="0" anchor="ctr"/>
            <a:lstStyle/>
            <a:p>
              <a:endParaRPr lang="en-AU"/>
            </a:p>
          </p:txBody>
        </p:sp>
        <p:sp>
          <p:nvSpPr>
            <p:cNvPr id="1097" name="Freeform: Shape 1096">
              <a:extLst>
                <a:ext uri="{FF2B5EF4-FFF2-40B4-BE49-F238E27FC236}">
                  <a16:creationId xmlns:a16="http://schemas.microsoft.com/office/drawing/2014/main" id="{821765EF-391D-63A6-246E-6BFFBD318A72}"/>
                </a:ext>
              </a:extLst>
            </p:cNvPr>
            <p:cNvSpPr/>
            <p:nvPr/>
          </p:nvSpPr>
          <p:spPr>
            <a:xfrm>
              <a:off x="8136266" y="4004582"/>
              <a:ext cx="67996" cy="49370"/>
            </a:xfrm>
            <a:custGeom>
              <a:avLst/>
              <a:gdLst>
                <a:gd name="connsiteX0" fmla="*/ 38848 w 67996"/>
                <a:gd name="connsiteY0" fmla="*/ 28192 h 49370"/>
                <a:gd name="connsiteX1" fmla="*/ 46376 w 67996"/>
                <a:gd name="connsiteY1" fmla="*/ 49362 h 49370"/>
                <a:gd name="connsiteX2" fmla="*/ 52811 w 67996"/>
                <a:gd name="connsiteY2" fmla="*/ 42348 h 49370"/>
                <a:gd name="connsiteX3" fmla="*/ 52296 w 67996"/>
                <a:gd name="connsiteY3" fmla="*/ 27806 h 49370"/>
                <a:gd name="connsiteX4" fmla="*/ 67997 w 67996"/>
                <a:gd name="connsiteY4" fmla="*/ 23430 h 49370"/>
                <a:gd name="connsiteX5" fmla="*/ 67997 w 67996"/>
                <a:gd name="connsiteY5" fmla="*/ 8566 h 49370"/>
                <a:gd name="connsiteX6" fmla="*/ 11694 w 67996"/>
                <a:gd name="connsiteY6" fmla="*/ 2131 h 49370"/>
                <a:gd name="connsiteX7" fmla="*/ 1977 w 67996"/>
                <a:gd name="connsiteY7" fmla="*/ 11526 h 49370"/>
                <a:gd name="connsiteX8" fmla="*/ 38848 w 67996"/>
                <a:gd name="connsiteY8" fmla="*/ 28256 h 4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96" h="49370">
                  <a:moveTo>
                    <a:pt x="38848" y="28192"/>
                  </a:moveTo>
                  <a:cubicBezTo>
                    <a:pt x="39298" y="40804"/>
                    <a:pt x="37882" y="49683"/>
                    <a:pt x="46376" y="49362"/>
                  </a:cubicBezTo>
                  <a:cubicBezTo>
                    <a:pt x="50108" y="49233"/>
                    <a:pt x="53004" y="46080"/>
                    <a:pt x="52811" y="42348"/>
                  </a:cubicBezTo>
                  <a:cubicBezTo>
                    <a:pt x="52618" y="37651"/>
                    <a:pt x="52489" y="32696"/>
                    <a:pt x="52296" y="27806"/>
                  </a:cubicBezTo>
                  <a:cubicBezTo>
                    <a:pt x="58087" y="26969"/>
                    <a:pt x="63300" y="25425"/>
                    <a:pt x="67997" y="23430"/>
                  </a:cubicBezTo>
                  <a:cubicBezTo>
                    <a:pt x="67997" y="18475"/>
                    <a:pt x="67997" y="13521"/>
                    <a:pt x="67997" y="8566"/>
                  </a:cubicBezTo>
                  <a:cubicBezTo>
                    <a:pt x="53132" y="17253"/>
                    <a:pt x="27651" y="18604"/>
                    <a:pt x="11694" y="2131"/>
                  </a:cubicBezTo>
                  <a:cubicBezTo>
                    <a:pt x="5516" y="-4239"/>
                    <a:pt x="-4200" y="5091"/>
                    <a:pt x="1977" y="11526"/>
                  </a:cubicBezTo>
                  <a:cubicBezTo>
                    <a:pt x="10793" y="20599"/>
                    <a:pt x="23469" y="27033"/>
                    <a:pt x="38848" y="28256"/>
                  </a:cubicBezTo>
                  <a:close/>
                </a:path>
              </a:pathLst>
            </a:custGeom>
            <a:solidFill>
              <a:srgbClr val="D9D5EB"/>
            </a:solidFill>
            <a:ln w="6433" cap="flat">
              <a:noFill/>
              <a:prstDash val="solid"/>
              <a:miter/>
            </a:ln>
          </p:spPr>
          <p:txBody>
            <a:bodyPr rtlCol="0" anchor="ctr"/>
            <a:lstStyle/>
            <a:p>
              <a:endParaRPr lang="en-AU"/>
            </a:p>
          </p:txBody>
        </p:sp>
        <p:sp>
          <p:nvSpPr>
            <p:cNvPr id="1098" name="Freeform: Shape 1097">
              <a:extLst>
                <a:ext uri="{FF2B5EF4-FFF2-40B4-BE49-F238E27FC236}">
                  <a16:creationId xmlns:a16="http://schemas.microsoft.com/office/drawing/2014/main" id="{1356AE7B-D7F5-11DB-B7EF-225FBD1A9BF0}"/>
                </a:ext>
              </a:extLst>
            </p:cNvPr>
            <p:cNvSpPr/>
            <p:nvPr/>
          </p:nvSpPr>
          <p:spPr>
            <a:xfrm>
              <a:off x="8115464" y="3894621"/>
              <a:ext cx="17759" cy="3925"/>
            </a:xfrm>
            <a:custGeom>
              <a:avLst/>
              <a:gdLst>
                <a:gd name="connsiteX0" fmla="*/ 0 w 17759"/>
                <a:gd name="connsiteY0" fmla="*/ 0 h 3925"/>
                <a:gd name="connsiteX1" fmla="*/ 17760 w 17759"/>
                <a:gd name="connsiteY1" fmla="*/ 3925 h 3925"/>
                <a:gd name="connsiteX2" fmla="*/ 0 w 17759"/>
                <a:gd name="connsiteY2" fmla="*/ 0 h 3925"/>
              </a:gdLst>
              <a:ahLst/>
              <a:cxnLst>
                <a:cxn ang="0">
                  <a:pos x="connsiteX0" y="connsiteY0"/>
                </a:cxn>
                <a:cxn ang="0">
                  <a:pos x="connsiteX1" y="connsiteY1"/>
                </a:cxn>
                <a:cxn ang="0">
                  <a:pos x="connsiteX2" y="connsiteY2"/>
                </a:cxn>
              </a:cxnLst>
              <a:rect l="l" t="t" r="r" b="b"/>
              <a:pathLst>
                <a:path w="17759" h="3925">
                  <a:moveTo>
                    <a:pt x="0" y="0"/>
                  </a:moveTo>
                  <a:cubicBezTo>
                    <a:pt x="5469" y="2124"/>
                    <a:pt x="11454" y="3539"/>
                    <a:pt x="17760" y="3925"/>
                  </a:cubicBezTo>
                  <a:cubicBezTo>
                    <a:pt x="11583" y="2124"/>
                    <a:pt x="5598" y="837"/>
                    <a:pt x="0" y="0"/>
                  </a:cubicBezTo>
                  <a:close/>
                </a:path>
              </a:pathLst>
            </a:custGeom>
            <a:solidFill>
              <a:srgbClr val="D9D5EB"/>
            </a:solidFill>
            <a:ln w="6433" cap="flat">
              <a:noFill/>
              <a:prstDash val="solid"/>
              <a:miter/>
            </a:ln>
          </p:spPr>
          <p:txBody>
            <a:bodyPr rtlCol="0" anchor="ctr"/>
            <a:lstStyle/>
            <a:p>
              <a:endParaRPr lang="en-AU"/>
            </a:p>
          </p:txBody>
        </p:sp>
        <p:sp>
          <p:nvSpPr>
            <p:cNvPr id="1099" name="Freeform: Shape 1098">
              <a:extLst>
                <a:ext uri="{FF2B5EF4-FFF2-40B4-BE49-F238E27FC236}">
                  <a16:creationId xmlns:a16="http://schemas.microsoft.com/office/drawing/2014/main" id="{274C001C-E848-47E5-70D0-490A7BB613B3}"/>
                </a:ext>
              </a:extLst>
            </p:cNvPr>
            <p:cNvSpPr/>
            <p:nvPr/>
          </p:nvSpPr>
          <p:spPr>
            <a:xfrm>
              <a:off x="8139530" y="3900541"/>
              <a:ext cx="15267" cy="18458"/>
            </a:xfrm>
            <a:custGeom>
              <a:avLst/>
              <a:gdLst>
                <a:gd name="connsiteX0" fmla="*/ 9523 w 15267"/>
                <a:gd name="connsiteY0" fmla="*/ 18339 h 18458"/>
                <a:gd name="connsiteX1" fmla="*/ 15186 w 15267"/>
                <a:gd name="connsiteY1" fmla="*/ 10617 h 18458"/>
                <a:gd name="connsiteX2" fmla="*/ 14478 w 15267"/>
                <a:gd name="connsiteY2" fmla="*/ 5663 h 18458"/>
                <a:gd name="connsiteX3" fmla="*/ 0 w 15267"/>
                <a:gd name="connsiteY3" fmla="*/ 0 h 18458"/>
                <a:gd name="connsiteX4" fmla="*/ 9588 w 15267"/>
                <a:gd name="connsiteY4" fmla="*/ 18339 h 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7" h="18458">
                  <a:moveTo>
                    <a:pt x="9523" y="18339"/>
                  </a:moveTo>
                  <a:cubicBezTo>
                    <a:pt x="13191" y="17760"/>
                    <a:pt x="15765" y="14349"/>
                    <a:pt x="15186" y="10617"/>
                  </a:cubicBezTo>
                  <a:cubicBezTo>
                    <a:pt x="14929" y="8944"/>
                    <a:pt x="14671" y="7335"/>
                    <a:pt x="14478" y="5663"/>
                  </a:cubicBezTo>
                  <a:cubicBezTo>
                    <a:pt x="9588" y="3475"/>
                    <a:pt x="4697" y="1544"/>
                    <a:pt x="0" y="0"/>
                  </a:cubicBezTo>
                  <a:cubicBezTo>
                    <a:pt x="1480" y="11261"/>
                    <a:pt x="1609" y="19561"/>
                    <a:pt x="9588" y="18339"/>
                  </a:cubicBezTo>
                  <a:close/>
                </a:path>
              </a:pathLst>
            </a:custGeom>
            <a:solidFill>
              <a:srgbClr val="D9D5EB"/>
            </a:solidFill>
            <a:ln w="6433" cap="flat">
              <a:noFill/>
              <a:prstDash val="solid"/>
              <a:miter/>
            </a:ln>
          </p:spPr>
          <p:txBody>
            <a:bodyPr rtlCol="0" anchor="ctr"/>
            <a:lstStyle/>
            <a:p>
              <a:endParaRPr lang="en-AU"/>
            </a:p>
          </p:txBody>
        </p:sp>
        <p:sp>
          <p:nvSpPr>
            <p:cNvPr id="1100" name="Freeform: Shape 1099">
              <a:extLst>
                <a:ext uri="{FF2B5EF4-FFF2-40B4-BE49-F238E27FC236}">
                  <a16:creationId xmlns:a16="http://schemas.microsoft.com/office/drawing/2014/main" id="{6E007A42-1963-0D34-8FC3-FED77579D498}"/>
                </a:ext>
              </a:extLst>
            </p:cNvPr>
            <p:cNvSpPr/>
            <p:nvPr/>
          </p:nvSpPr>
          <p:spPr>
            <a:xfrm>
              <a:off x="8042299" y="4171374"/>
              <a:ext cx="92452" cy="152761"/>
            </a:xfrm>
            <a:custGeom>
              <a:avLst/>
              <a:gdLst>
                <a:gd name="connsiteX0" fmla="*/ 11522 w 92452"/>
                <a:gd name="connsiteY0" fmla="*/ 106368 h 152761"/>
                <a:gd name="connsiteX1" fmla="*/ 1998 w 92452"/>
                <a:gd name="connsiteY1" fmla="*/ 106432 h 152761"/>
                <a:gd name="connsiteX2" fmla="*/ 39384 w 92452"/>
                <a:gd name="connsiteY2" fmla="*/ 131784 h 152761"/>
                <a:gd name="connsiteX3" fmla="*/ 46977 w 92452"/>
                <a:gd name="connsiteY3" fmla="*/ 152762 h 152761"/>
                <a:gd name="connsiteX4" fmla="*/ 53733 w 92452"/>
                <a:gd name="connsiteY4" fmla="*/ 145555 h 152761"/>
                <a:gd name="connsiteX5" fmla="*/ 52896 w 92452"/>
                <a:gd name="connsiteY5" fmla="*/ 131077 h 152761"/>
                <a:gd name="connsiteX6" fmla="*/ 92405 w 92452"/>
                <a:gd name="connsiteY6" fmla="*/ 100512 h 152761"/>
                <a:gd name="connsiteX7" fmla="*/ 58044 w 92452"/>
                <a:gd name="connsiteY7" fmla="*/ 74065 h 152761"/>
                <a:gd name="connsiteX8" fmla="*/ 36424 w 92452"/>
                <a:gd name="connsiteY8" fmla="*/ 72972 h 152761"/>
                <a:gd name="connsiteX9" fmla="*/ 20080 w 92452"/>
                <a:gd name="connsiteY9" fmla="*/ 56628 h 152761"/>
                <a:gd name="connsiteX10" fmla="*/ 59911 w 92452"/>
                <a:gd name="connsiteY10" fmla="*/ 39897 h 152761"/>
                <a:gd name="connsiteX11" fmla="*/ 70141 w 92452"/>
                <a:gd name="connsiteY11" fmla="*/ 34106 h 152761"/>
                <a:gd name="connsiteX12" fmla="*/ 70141 w 92452"/>
                <a:gd name="connsiteY12" fmla="*/ 29988 h 152761"/>
                <a:gd name="connsiteX13" fmla="*/ 49358 w 92452"/>
                <a:gd name="connsiteY13" fmla="*/ 23360 h 152761"/>
                <a:gd name="connsiteX14" fmla="*/ 40799 w 92452"/>
                <a:gd name="connsiteY14" fmla="*/ 67 h 152761"/>
                <a:gd name="connsiteX15" fmla="*/ 34944 w 92452"/>
                <a:gd name="connsiteY15" fmla="*/ 7595 h 152761"/>
                <a:gd name="connsiteX16" fmla="*/ 35845 w 92452"/>
                <a:gd name="connsiteY16" fmla="*/ 24197 h 152761"/>
                <a:gd name="connsiteX17" fmla="*/ 35266 w 92452"/>
                <a:gd name="connsiteY17" fmla="*/ 86420 h 152761"/>
                <a:gd name="connsiteX18" fmla="*/ 56886 w 92452"/>
                <a:gd name="connsiteY18" fmla="*/ 87514 h 152761"/>
                <a:gd name="connsiteX19" fmla="*/ 11586 w 92452"/>
                <a:gd name="connsiteY19" fmla="*/ 106303 h 1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2" h="152761">
                  <a:moveTo>
                    <a:pt x="11522" y="106368"/>
                  </a:moveTo>
                  <a:cubicBezTo>
                    <a:pt x="8883" y="103729"/>
                    <a:pt x="4572" y="103794"/>
                    <a:pt x="1998" y="106432"/>
                  </a:cubicBezTo>
                  <a:cubicBezTo>
                    <a:pt x="-7718" y="116341"/>
                    <a:pt x="20144" y="130755"/>
                    <a:pt x="39384" y="131784"/>
                  </a:cubicBezTo>
                  <a:cubicBezTo>
                    <a:pt x="40156" y="144332"/>
                    <a:pt x="38933" y="152762"/>
                    <a:pt x="46977" y="152762"/>
                  </a:cubicBezTo>
                  <a:cubicBezTo>
                    <a:pt x="50902" y="152762"/>
                    <a:pt x="53990" y="149416"/>
                    <a:pt x="53733" y="145555"/>
                  </a:cubicBezTo>
                  <a:cubicBezTo>
                    <a:pt x="53411" y="140729"/>
                    <a:pt x="53154" y="136096"/>
                    <a:pt x="52896" y="131077"/>
                  </a:cubicBezTo>
                  <a:cubicBezTo>
                    <a:pt x="75096" y="127345"/>
                    <a:pt x="91440" y="112030"/>
                    <a:pt x="92405" y="100512"/>
                  </a:cubicBezTo>
                  <a:cubicBezTo>
                    <a:pt x="93177" y="91504"/>
                    <a:pt x="84555" y="76318"/>
                    <a:pt x="58044" y="74065"/>
                  </a:cubicBezTo>
                  <a:cubicBezTo>
                    <a:pt x="50902" y="73486"/>
                    <a:pt x="42730" y="73551"/>
                    <a:pt x="36424" y="72972"/>
                  </a:cubicBezTo>
                  <a:cubicBezTo>
                    <a:pt x="18986" y="71492"/>
                    <a:pt x="20016" y="57207"/>
                    <a:pt x="20080" y="56628"/>
                  </a:cubicBezTo>
                  <a:cubicBezTo>
                    <a:pt x="21817" y="36101"/>
                    <a:pt x="46269" y="33141"/>
                    <a:pt x="59911" y="39897"/>
                  </a:cubicBezTo>
                  <a:cubicBezTo>
                    <a:pt x="64350" y="42600"/>
                    <a:pt x="70141" y="39383"/>
                    <a:pt x="70141" y="34106"/>
                  </a:cubicBezTo>
                  <a:lnTo>
                    <a:pt x="70141" y="29988"/>
                  </a:lnTo>
                  <a:cubicBezTo>
                    <a:pt x="63385" y="26513"/>
                    <a:pt x="58559" y="24133"/>
                    <a:pt x="49358" y="23360"/>
                  </a:cubicBezTo>
                  <a:cubicBezTo>
                    <a:pt x="49229" y="10041"/>
                    <a:pt x="49551" y="-963"/>
                    <a:pt x="40799" y="67"/>
                  </a:cubicBezTo>
                  <a:cubicBezTo>
                    <a:pt x="37067" y="517"/>
                    <a:pt x="34494" y="3928"/>
                    <a:pt x="34944" y="7595"/>
                  </a:cubicBezTo>
                  <a:cubicBezTo>
                    <a:pt x="35780" y="14352"/>
                    <a:pt x="35780" y="17505"/>
                    <a:pt x="35845" y="24197"/>
                  </a:cubicBezTo>
                  <a:cubicBezTo>
                    <a:pt x="-2506" y="31983"/>
                    <a:pt x="-3664" y="83074"/>
                    <a:pt x="35266" y="86420"/>
                  </a:cubicBezTo>
                  <a:cubicBezTo>
                    <a:pt x="42344" y="86999"/>
                    <a:pt x="50194" y="86935"/>
                    <a:pt x="56886" y="87514"/>
                  </a:cubicBezTo>
                  <a:cubicBezTo>
                    <a:pt x="113253" y="92340"/>
                    <a:pt x="46011" y="140085"/>
                    <a:pt x="11586" y="106303"/>
                  </a:cubicBezTo>
                  <a:close/>
                </a:path>
              </a:pathLst>
            </a:custGeom>
            <a:solidFill>
              <a:srgbClr val="D9D5EB"/>
            </a:solidFill>
            <a:ln w="6433" cap="flat">
              <a:noFill/>
              <a:prstDash val="solid"/>
              <a:miter/>
            </a:ln>
          </p:spPr>
          <p:txBody>
            <a:bodyPr rtlCol="0" anchor="ctr"/>
            <a:lstStyle/>
            <a:p>
              <a:endParaRPr lang="en-AU"/>
            </a:p>
          </p:txBody>
        </p:sp>
        <p:sp>
          <p:nvSpPr>
            <p:cNvPr id="1101" name="Freeform: Shape 1100">
              <a:extLst>
                <a:ext uri="{FF2B5EF4-FFF2-40B4-BE49-F238E27FC236}">
                  <a16:creationId xmlns:a16="http://schemas.microsoft.com/office/drawing/2014/main" id="{F77AAB2D-2E5A-4661-40A3-4906CEE26ECB}"/>
                </a:ext>
              </a:extLst>
            </p:cNvPr>
            <p:cNvSpPr/>
            <p:nvPr/>
          </p:nvSpPr>
          <p:spPr>
            <a:xfrm>
              <a:off x="8146415" y="4171262"/>
              <a:ext cx="59649" cy="92258"/>
            </a:xfrm>
            <a:custGeom>
              <a:avLst/>
              <a:gdLst>
                <a:gd name="connsiteX0" fmla="*/ 0 w 59649"/>
                <a:gd name="connsiteY0" fmla="*/ 53844 h 92258"/>
                <a:gd name="connsiteX1" fmla="*/ 59649 w 59649"/>
                <a:gd name="connsiteY1" fmla="*/ 92259 h 92258"/>
                <a:gd name="connsiteX2" fmla="*/ 59456 w 59649"/>
                <a:gd name="connsiteY2" fmla="*/ 78360 h 92258"/>
                <a:gd name="connsiteX3" fmla="*/ 13513 w 59649"/>
                <a:gd name="connsiteY3" fmla="*/ 53844 h 92258"/>
                <a:gd name="connsiteX4" fmla="*/ 55852 w 59649"/>
                <a:gd name="connsiteY4" fmla="*/ 43162 h 92258"/>
                <a:gd name="connsiteX5" fmla="*/ 59070 w 59649"/>
                <a:gd name="connsiteY5" fmla="*/ 45157 h 92258"/>
                <a:gd name="connsiteX6" fmla="*/ 58877 w 59649"/>
                <a:gd name="connsiteY6" fmla="*/ 29135 h 92258"/>
                <a:gd name="connsiteX7" fmla="*/ 41439 w 59649"/>
                <a:gd name="connsiteY7" fmla="*/ 23537 h 92258"/>
                <a:gd name="connsiteX8" fmla="*/ 33460 w 59649"/>
                <a:gd name="connsiteY8" fmla="*/ 50 h 92258"/>
                <a:gd name="connsiteX9" fmla="*/ 27412 w 59649"/>
                <a:gd name="connsiteY9" fmla="*/ 7450 h 92258"/>
                <a:gd name="connsiteX10" fmla="*/ 27926 w 59649"/>
                <a:gd name="connsiteY10" fmla="*/ 24051 h 92258"/>
                <a:gd name="connsiteX11" fmla="*/ 64 w 59649"/>
                <a:gd name="connsiteY11" fmla="*/ 53780 h 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49" h="92258">
                  <a:moveTo>
                    <a:pt x="0" y="53844"/>
                  </a:moveTo>
                  <a:cubicBezTo>
                    <a:pt x="0" y="89235"/>
                    <a:pt x="40217" y="86854"/>
                    <a:pt x="59649" y="92259"/>
                  </a:cubicBezTo>
                  <a:cubicBezTo>
                    <a:pt x="59585" y="87626"/>
                    <a:pt x="59521" y="82993"/>
                    <a:pt x="59456" y="78360"/>
                  </a:cubicBezTo>
                  <a:cubicBezTo>
                    <a:pt x="39187" y="73663"/>
                    <a:pt x="13513" y="75014"/>
                    <a:pt x="13513" y="53844"/>
                  </a:cubicBezTo>
                  <a:cubicBezTo>
                    <a:pt x="13513" y="38915"/>
                    <a:pt x="35004" y="29907"/>
                    <a:pt x="55852" y="43162"/>
                  </a:cubicBezTo>
                  <a:cubicBezTo>
                    <a:pt x="56947" y="43870"/>
                    <a:pt x="57976" y="44514"/>
                    <a:pt x="59070" y="45157"/>
                  </a:cubicBezTo>
                  <a:cubicBezTo>
                    <a:pt x="59070" y="39816"/>
                    <a:pt x="58941" y="34476"/>
                    <a:pt x="58877" y="29135"/>
                  </a:cubicBezTo>
                  <a:cubicBezTo>
                    <a:pt x="54501" y="26625"/>
                    <a:pt x="49547" y="24437"/>
                    <a:pt x="41439" y="23537"/>
                  </a:cubicBezTo>
                  <a:cubicBezTo>
                    <a:pt x="41632" y="10539"/>
                    <a:pt x="42340" y="-851"/>
                    <a:pt x="33460" y="50"/>
                  </a:cubicBezTo>
                  <a:cubicBezTo>
                    <a:pt x="29728" y="436"/>
                    <a:pt x="27025" y="3718"/>
                    <a:pt x="27412" y="7450"/>
                  </a:cubicBezTo>
                  <a:cubicBezTo>
                    <a:pt x="28119" y="14206"/>
                    <a:pt x="27991" y="17359"/>
                    <a:pt x="27926" y="24051"/>
                  </a:cubicBezTo>
                  <a:cubicBezTo>
                    <a:pt x="9394" y="27333"/>
                    <a:pt x="64" y="39623"/>
                    <a:pt x="64" y="53780"/>
                  </a:cubicBezTo>
                  <a:close/>
                </a:path>
              </a:pathLst>
            </a:custGeom>
            <a:solidFill>
              <a:srgbClr val="D9D5EB"/>
            </a:solidFill>
            <a:ln w="6433" cap="flat">
              <a:noFill/>
              <a:prstDash val="solid"/>
              <a:miter/>
            </a:ln>
          </p:spPr>
          <p:txBody>
            <a:bodyPr rtlCol="0" anchor="ctr"/>
            <a:lstStyle/>
            <a:p>
              <a:endParaRPr lang="en-AU"/>
            </a:p>
          </p:txBody>
        </p:sp>
        <p:sp>
          <p:nvSpPr>
            <p:cNvPr id="1102" name="Freeform: Shape 1101">
              <a:extLst>
                <a:ext uri="{FF2B5EF4-FFF2-40B4-BE49-F238E27FC236}">
                  <a16:creationId xmlns:a16="http://schemas.microsoft.com/office/drawing/2014/main" id="{681C55C6-DA47-570E-0E2E-95E4577A8C0A}"/>
                </a:ext>
              </a:extLst>
            </p:cNvPr>
            <p:cNvSpPr/>
            <p:nvPr/>
          </p:nvSpPr>
          <p:spPr>
            <a:xfrm>
              <a:off x="8136202" y="4274709"/>
              <a:ext cx="70377" cy="49434"/>
            </a:xfrm>
            <a:custGeom>
              <a:avLst/>
              <a:gdLst>
                <a:gd name="connsiteX0" fmla="*/ 2041 w 70377"/>
                <a:gd name="connsiteY0" fmla="*/ 11526 h 49434"/>
                <a:gd name="connsiteX1" fmla="*/ 38912 w 70377"/>
                <a:gd name="connsiteY1" fmla="*/ 28256 h 49434"/>
                <a:gd name="connsiteX2" fmla="*/ 46441 w 70377"/>
                <a:gd name="connsiteY2" fmla="*/ 49426 h 49434"/>
                <a:gd name="connsiteX3" fmla="*/ 52875 w 70377"/>
                <a:gd name="connsiteY3" fmla="*/ 42412 h 49434"/>
                <a:gd name="connsiteX4" fmla="*/ 52360 w 70377"/>
                <a:gd name="connsiteY4" fmla="*/ 27870 h 49434"/>
                <a:gd name="connsiteX5" fmla="*/ 70378 w 70377"/>
                <a:gd name="connsiteY5" fmla="*/ 22401 h 49434"/>
                <a:gd name="connsiteX6" fmla="*/ 70120 w 70377"/>
                <a:gd name="connsiteY6" fmla="*/ 7279 h 49434"/>
                <a:gd name="connsiteX7" fmla="*/ 11693 w 70377"/>
                <a:gd name="connsiteY7" fmla="*/ 2131 h 49434"/>
                <a:gd name="connsiteX8" fmla="*/ 1977 w 70377"/>
                <a:gd name="connsiteY8" fmla="*/ 11526 h 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77" h="49434">
                  <a:moveTo>
                    <a:pt x="2041" y="11526"/>
                  </a:moveTo>
                  <a:cubicBezTo>
                    <a:pt x="10857" y="20599"/>
                    <a:pt x="23533" y="27033"/>
                    <a:pt x="38912" y="28256"/>
                  </a:cubicBezTo>
                  <a:cubicBezTo>
                    <a:pt x="39362" y="40868"/>
                    <a:pt x="37947" y="49748"/>
                    <a:pt x="46441" y="49426"/>
                  </a:cubicBezTo>
                  <a:cubicBezTo>
                    <a:pt x="50173" y="49297"/>
                    <a:pt x="53068" y="46144"/>
                    <a:pt x="52875" y="42412"/>
                  </a:cubicBezTo>
                  <a:cubicBezTo>
                    <a:pt x="52682" y="37715"/>
                    <a:pt x="52553" y="32760"/>
                    <a:pt x="52360" y="27870"/>
                  </a:cubicBezTo>
                  <a:cubicBezTo>
                    <a:pt x="59117" y="26905"/>
                    <a:pt x="65165" y="24910"/>
                    <a:pt x="70378" y="22401"/>
                  </a:cubicBezTo>
                  <a:cubicBezTo>
                    <a:pt x="70313" y="17381"/>
                    <a:pt x="70184" y="12298"/>
                    <a:pt x="70120" y="7279"/>
                  </a:cubicBezTo>
                  <a:cubicBezTo>
                    <a:pt x="55706" y="17060"/>
                    <a:pt x="28488" y="19376"/>
                    <a:pt x="11693" y="2131"/>
                  </a:cubicBezTo>
                  <a:cubicBezTo>
                    <a:pt x="5516" y="-4239"/>
                    <a:pt x="-4200" y="5091"/>
                    <a:pt x="1977" y="11526"/>
                  </a:cubicBezTo>
                  <a:close/>
                </a:path>
              </a:pathLst>
            </a:custGeom>
            <a:solidFill>
              <a:srgbClr val="D9D5EB"/>
            </a:solidFill>
            <a:ln w="6433" cap="flat">
              <a:noFill/>
              <a:prstDash val="solid"/>
              <a:miter/>
            </a:ln>
          </p:spPr>
          <p:txBody>
            <a:bodyPr rtlCol="0" anchor="ctr"/>
            <a:lstStyle/>
            <a:p>
              <a:endParaRPr lang="en-AU"/>
            </a:p>
          </p:txBody>
        </p:sp>
        <p:sp>
          <p:nvSpPr>
            <p:cNvPr id="1103" name="Freeform: Shape 1102">
              <a:extLst>
                <a:ext uri="{FF2B5EF4-FFF2-40B4-BE49-F238E27FC236}">
                  <a16:creationId xmlns:a16="http://schemas.microsoft.com/office/drawing/2014/main" id="{B04F6BC4-2BD9-1517-8128-082163B9DD3C}"/>
                </a:ext>
              </a:extLst>
            </p:cNvPr>
            <p:cNvSpPr/>
            <p:nvPr/>
          </p:nvSpPr>
          <p:spPr>
            <a:xfrm>
              <a:off x="8098200" y="4037205"/>
              <a:ext cx="91197" cy="151921"/>
            </a:xfrm>
            <a:custGeom>
              <a:avLst/>
              <a:gdLst>
                <a:gd name="connsiteX0" fmla="*/ 11151 w 91197"/>
                <a:gd name="connsiteY0" fmla="*/ 108625 h 151921"/>
                <a:gd name="connsiteX1" fmla="*/ 2529 w 91197"/>
                <a:gd name="connsiteY1" fmla="*/ 119050 h 151921"/>
                <a:gd name="connsiteX2" fmla="*/ 41008 w 91197"/>
                <a:gd name="connsiteY2" fmla="*/ 131597 h 151921"/>
                <a:gd name="connsiteX3" fmla="*/ 50789 w 91197"/>
                <a:gd name="connsiteY3" fmla="*/ 151802 h 151921"/>
                <a:gd name="connsiteX4" fmla="*/ 56451 w 91197"/>
                <a:gd name="connsiteY4" fmla="*/ 144081 h 151921"/>
                <a:gd name="connsiteX5" fmla="*/ 54392 w 91197"/>
                <a:gd name="connsiteY5" fmla="*/ 129667 h 151921"/>
                <a:gd name="connsiteX6" fmla="*/ 91198 w 91197"/>
                <a:gd name="connsiteY6" fmla="*/ 95885 h 151921"/>
                <a:gd name="connsiteX7" fmla="*/ 54714 w 91197"/>
                <a:gd name="connsiteY7" fmla="*/ 72463 h 151921"/>
                <a:gd name="connsiteX8" fmla="*/ 15398 w 91197"/>
                <a:gd name="connsiteY8" fmla="*/ 58306 h 151921"/>
                <a:gd name="connsiteX9" fmla="*/ 53620 w 91197"/>
                <a:gd name="connsiteY9" fmla="*/ 38230 h 151921"/>
                <a:gd name="connsiteX10" fmla="*/ 63336 w 91197"/>
                <a:gd name="connsiteY10" fmla="*/ 32182 h 151921"/>
                <a:gd name="connsiteX11" fmla="*/ 63336 w 91197"/>
                <a:gd name="connsiteY11" fmla="*/ 27677 h 151921"/>
                <a:gd name="connsiteX12" fmla="*/ 41716 w 91197"/>
                <a:gd name="connsiteY12" fmla="*/ 22658 h 151921"/>
                <a:gd name="connsiteX13" fmla="*/ 31227 w 91197"/>
                <a:gd name="connsiteY13" fmla="*/ 201 h 151921"/>
                <a:gd name="connsiteX14" fmla="*/ 26015 w 91197"/>
                <a:gd name="connsiteY14" fmla="*/ 8245 h 151921"/>
                <a:gd name="connsiteX15" fmla="*/ 28331 w 91197"/>
                <a:gd name="connsiteY15" fmla="*/ 24589 h 151921"/>
                <a:gd name="connsiteX16" fmla="*/ 33029 w 91197"/>
                <a:gd name="connsiteY16" fmla="*/ 86748 h 151921"/>
                <a:gd name="connsiteX17" fmla="*/ 44097 w 91197"/>
                <a:gd name="connsiteY17" fmla="*/ 86362 h 151921"/>
                <a:gd name="connsiteX18" fmla="*/ 11087 w 91197"/>
                <a:gd name="connsiteY18" fmla="*/ 108561 h 1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7" h="151921">
                  <a:moveTo>
                    <a:pt x="11151" y="108625"/>
                  </a:moveTo>
                  <a:cubicBezTo>
                    <a:pt x="4266" y="102963"/>
                    <a:pt x="-4357" y="113323"/>
                    <a:pt x="2529" y="119050"/>
                  </a:cubicBezTo>
                  <a:cubicBezTo>
                    <a:pt x="12502" y="127286"/>
                    <a:pt x="25950" y="132112"/>
                    <a:pt x="41008" y="131597"/>
                  </a:cubicBezTo>
                  <a:cubicBezTo>
                    <a:pt x="42809" y="143823"/>
                    <a:pt x="42423" y="153089"/>
                    <a:pt x="50789" y="151802"/>
                  </a:cubicBezTo>
                  <a:cubicBezTo>
                    <a:pt x="54456" y="151223"/>
                    <a:pt x="57030" y="147813"/>
                    <a:pt x="56451" y="144081"/>
                  </a:cubicBezTo>
                  <a:cubicBezTo>
                    <a:pt x="55743" y="139319"/>
                    <a:pt x="55100" y="134686"/>
                    <a:pt x="54392" y="129667"/>
                  </a:cubicBezTo>
                  <a:cubicBezTo>
                    <a:pt x="76141" y="124004"/>
                    <a:pt x="91198" y="107403"/>
                    <a:pt x="91198" y="95885"/>
                  </a:cubicBezTo>
                  <a:cubicBezTo>
                    <a:pt x="91198" y="86812"/>
                    <a:pt x="81289" y="72463"/>
                    <a:pt x="54714" y="72463"/>
                  </a:cubicBezTo>
                  <a:cubicBezTo>
                    <a:pt x="39656" y="72463"/>
                    <a:pt x="15398" y="77868"/>
                    <a:pt x="15398" y="58306"/>
                  </a:cubicBezTo>
                  <a:cubicBezTo>
                    <a:pt x="15398" y="37715"/>
                    <a:pt x="39592" y="32696"/>
                    <a:pt x="53620" y="38230"/>
                  </a:cubicBezTo>
                  <a:cubicBezTo>
                    <a:pt x="58124" y="40418"/>
                    <a:pt x="63336" y="37201"/>
                    <a:pt x="63336" y="32182"/>
                  </a:cubicBezTo>
                  <a:lnTo>
                    <a:pt x="63336" y="27677"/>
                  </a:lnTo>
                  <a:cubicBezTo>
                    <a:pt x="56579" y="24910"/>
                    <a:pt x="51368" y="22658"/>
                    <a:pt x="41716" y="22658"/>
                  </a:cubicBezTo>
                  <a:cubicBezTo>
                    <a:pt x="40493" y="9725"/>
                    <a:pt x="39914" y="-1665"/>
                    <a:pt x="31227" y="201"/>
                  </a:cubicBezTo>
                  <a:cubicBezTo>
                    <a:pt x="27559" y="973"/>
                    <a:pt x="25243" y="4577"/>
                    <a:pt x="26015" y="8245"/>
                  </a:cubicBezTo>
                  <a:cubicBezTo>
                    <a:pt x="27431" y="14872"/>
                    <a:pt x="27688" y="18025"/>
                    <a:pt x="28331" y="24589"/>
                  </a:cubicBezTo>
                  <a:cubicBezTo>
                    <a:pt x="-9054" y="35463"/>
                    <a:pt x="-6159" y="86748"/>
                    <a:pt x="33029" y="86748"/>
                  </a:cubicBezTo>
                  <a:cubicBezTo>
                    <a:pt x="36632" y="86748"/>
                    <a:pt x="40364" y="86555"/>
                    <a:pt x="44097" y="86362"/>
                  </a:cubicBezTo>
                  <a:cubicBezTo>
                    <a:pt x="118739" y="82308"/>
                    <a:pt x="48923" y="139834"/>
                    <a:pt x="11087" y="108561"/>
                  </a:cubicBezTo>
                  <a:close/>
                </a:path>
              </a:pathLst>
            </a:custGeom>
            <a:solidFill>
              <a:srgbClr val="D9D5EB"/>
            </a:solidFill>
            <a:ln w="6433" cap="flat">
              <a:noFill/>
              <a:prstDash val="solid"/>
              <a:miter/>
            </a:ln>
          </p:spPr>
          <p:txBody>
            <a:bodyPr rtlCol="0" anchor="ctr"/>
            <a:lstStyle/>
            <a:p>
              <a:endParaRPr lang="en-AU"/>
            </a:p>
          </p:txBody>
        </p:sp>
        <p:sp>
          <p:nvSpPr>
            <p:cNvPr id="1104" name="Freeform: Shape 1103">
              <a:extLst>
                <a:ext uri="{FF2B5EF4-FFF2-40B4-BE49-F238E27FC236}">
                  <a16:creationId xmlns:a16="http://schemas.microsoft.com/office/drawing/2014/main" id="{99ABDB89-7929-FA8A-A725-BAF8D21957B4}"/>
                </a:ext>
              </a:extLst>
            </p:cNvPr>
            <p:cNvSpPr/>
            <p:nvPr/>
          </p:nvSpPr>
          <p:spPr>
            <a:xfrm>
              <a:off x="8200973" y="4078782"/>
              <a:ext cx="3611" cy="28505"/>
            </a:xfrm>
            <a:custGeom>
              <a:avLst/>
              <a:gdLst>
                <a:gd name="connsiteX0" fmla="*/ 3611 w 3611"/>
                <a:gd name="connsiteY0" fmla="*/ 28506 h 28505"/>
                <a:gd name="connsiteX1" fmla="*/ 3483 w 3611"/>
                <a:gd name="connsiteY1" fmla="*/ 0 h 28505"/>
                <a:gd name="connsiteX2" fmla="*/ 3611 w 3611"/>
                <a:gd name="connsiteY2" fmla="*/ 28506 h 28505"/>
              </a:gdLst>
              <a:ahLst/>
              <a:cxnLst>
                <a:cxn ang="0">
                  <a:pos x="connsiteX0" y="connsiteY0"/>
                </a:cxn>
                <a:cxn ang="0">
                  <a:pos x="connsiteX1" y="connsiteY1"/>
                </a:cxn>
                <a:cxn ang="0">
                  <a:pos x="connsiteX2" y="connsiteY2"/>
                </a:cxn>
              </a:cxnLst>
              <a:rect l="l" t="t" r="r" b="b"/>
              <a:pathLst>
                <a:path w="3611" h="28505">
                  <a:moveTo>
                    <a:pt x="3611" y="28506"/>
                  </a:moveTo>
                  <a:cubicBezTo>
                    <a:pt x="3611" y="18982"/>
                    <a:pt x="3483" y="9459"/>
                    <a:pt x="3483" y="0"/>
                  </a:cubicBezTo>
                  <a:cubicBezTo>
                    <a:pt x="-1150" y="9202"/>
                    <a:pt x="-1215" y="19948"/>
                    <a:pt x="3611" y="28506"/>
                  </a:cubicBezTo>
                  <a:close/>
                </a:path>
              </a:pathLst>
            </a:custGeom>
            <a:solidFill>
              <a:srgbClr val="D9D5EB"/>
            </a:solidFill>
            <a:ln w="6433" cap="flat">
              <a:noFill/>
              <a:prstDash val="solid"/>
              <a:miter/>
            </a:ln>
          </p:spPr>
          <p:txBody>
            <a:bodyPr rtlCol="0" anchor="ctr"/>
            <a:lstStyle/>
            <a:p>
              <a:endParaRPr lang="en-AU"/>
            </a:p>
          </p:txBody>
        </p:sp>
        <p:sp>
          <p:nvSpPr>
            <p:cNvPr id="1105" name="Freeform: Shape 1104">
              <a:extLst>
                <a:ext uri="{FF2B5EF4-FFF2-40B4-BE49-F238E27FC236}">
                  <a16:creationId xmlns:a16="http://schemas.microsoft.com/office/drawing/2014/main" id="{A97EF10C-73F5-5841-10BE-FE8138B1D6ED}"/>
                </a:ext>
              </a:extLst>
            </p:cNvPr>
            <p:cNvSpPr/>
            <p:nvPr/>
          </p:nvSpPr>
          <p:spPr>
            <a:xfrm>
              <a:off x="8191324" y="4138308"/>
              <a:ext cx="13646" cy="21100"/>
            </a:xfrm>
            <a:custGeom>
              <a:avLst/>
              <a:gdLst>
                <a:gd name="connsiteX0" fmla="*/ 1807 w 13646"/>
                <a:gd name="connsiteY0" fmla="*/ 11384 h 21100"/>
                <a:gd name="connsiteX1" fmla="*/ 13646 w 13646"/>
                <a:gd name="connsiteY1" fmla="*/ 21100 h 21100"/>
                <a:gd name="connsiteX2" fmla="*/ 13517 w 13646"/>
                <a:gd name="connsiteY2" fmla="*/ 3984 h 21100"/>
                <a:gd name="connsiteX3" fmla="*/ 11844 w 13646"/>
                <a:gd name="connsiteY3" fmla="*/ 2311 h 21100"/>
                <a:gd name="connsiteX4" fmla="*/ 1871 w 13646"/>
                <a:gd name="connsiteY4" fmla="*/ 11384 h 2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6" h="21100">
                  <a:moveTo>
                    <a:pt x="1807" y="11384"/>
                  </a:moveTo>
                  <a:cubicBezTo>
                    <a:pt x="5152" y="15051"/>
                    <a:pt x="9142" y="18333"/>
                    <a:pt x="13646" y="21100"/>
                  </a:cubicBezTo>
                  <a:cubicBezTo>
                    <a:pt x="13646" y="15373"/>
                    <a:pt x="13517" y="9711"/>
                    <a:pt x="13517" y="3984"/>
                  </a:cubicBezTo>
                  <a:cubicBezTo>
                    <a:pt x="12939" y="3405"/>
                    <a:pt x="12360" y="2890"/>
                    <a:pt x="11844" y="2311"/>
                  </a:cubicBezTo>
                  <a:cubicBezTo>
                    <a:pt x="5861" y="-4317"/>
                    <a:pt x="-4178" y="4756"/>
                    <a:pt x="1871" y="11384"/>
                  </a:cubicBezTo>
                  <a:close/>
                </a:path>
              </a:pathLst>
            </a:custGeom>
            <a:solidFill>
              <a:srgbClr val="D9D5EB"/>
            </a:solidFill>
            <a:ln w="6433" cap="flat">
              <a:noFill/>
              <a:prstDash val="solid"/>
              <a:miter/>
            </a:ln>
          </p:spPr>
          <p:txBody>
            <a:bodyPr rtlCol="0" anchor="ctr"/>
            <a:lstStyle/>
            <a:p>
              <a:endParaRPr lang="en-AU"/>
            </a:p>
          </p:txBody>
        </p:sp>
        <p:sp>
          <p:nvSpPr>
            <p:cNvPr id="1106" name="Freeform: Shape 1105">
              <a:extLst>
                <a:ext uri="{FF2B5EF4-FFF2-40B4-BE49-F238E27FC236}">
                  <a16:creationId xmlns:a16="http://schemas.microsoft.com/office/drawing/2014/main" id="{A59C2159-79E4-FCEB-4AF6-ECFA162813F4}"/>
                </a:ext>
              </a:extLst>
            </p:cNvPr>
            <p:cNvSpPr/>
            <p:nvPr/>
          </p:nvSpPr>
          <p:spPr>
            <a:xfrm>
              <a:off x="8048741" y="4441630"/>
              <a:ext cx="81458" cy="93498"/>
            </a:xfrm>
            <a:custGeom>
              <a:avLst/>
              <a:gdLst>
                <a:gd name="connsiteX0" fmla="*/ 28759 w 81458"/>
                <a:gd name="connsiteY0" fmla="*/ 86420 h 93498"/>
                <a:gd name="connsiteX1" fmla="*/ 50379 w 81458"/>
                <a:gd name="connsiteY1" fmla="*/ 87514 h 93498"/>
                <a:gd name="connsiteX2" fmla="*/ 69619 w 81458"/>
                <a:gd name="connsiteY2" fmla="*/ 93498 h 93498"/>
                <a:gd name="connsiteX3" fmla="*/ 81459 w 81458"/>
                <a:gd name="connsiteY3" fmla="*/ 87643 h 93498"/>
                <a:gd name="connsiteX4" fmla="*/ 51473 w 81458"/>
                <a:gd name="connsiteY4" fmla="*/ 74065 h 93498"/>
                <a:gd name="connsiteX5" fmla="*/ 29852 w 81458"/>
                <a:gd name="connsiteY5" fmla="*/ 72972 h 93498"/>
                <a:gd name="connsiteX6" fmla="*/ 13508 w 81458"/>
                <a:gd name="connsiteY6" fmla="*/ 56628 h 93498"/>
                <a:gd name="connsiteX7" fmla="*/ 53339 w 81458"/>
                <a:gd name="connsiteY7" fmla="*/ 39897 h 93498"/>
                <a:gd name="connsiteX8" fmla="*/ 63570 w 81458"/>
                <a:gd name="connsiteY8" fmla="*/ 34106 h 93498"/>
                <a:gd name="connsiteX9" fmla="*/ 63570 w 81458"/>
                <a:gd name="connsiteY9" fmla="*/ 29988 h 93498"/>
                <a:gd name="connsiteX10" fmla="*/ 42786 w 81458"/>
                <a:gd name="connsiteY10" fmla="*/ 23360 h 93498"/>
                <a:gd name="connsiteX11" fmla="*/ 34228 w 81458"/>
                <a:gd name="connsiteY11" fmla="*/ 67 h 93498"/>
                <a:gd name="connsiteX12" fmla="*/ 28373 w 81458"/>
                <a:gd name="connsiteY12" fmla="*/ 7595 h 93498"/>
                <a:gd name="connsiteX13" fmla="*/ 29273 w 81458"/>
                <a:gd name="connsiteY13" fmla="*/ 24197 h 93498"/>
                <a:gd name="connsiteX14" fmla="*/ 28694 w 81458"/>
                <a:gd name="connsiteY14" fmla="*/ 86420 h 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458" h="93498">
                  <a:moveTo>
                    <a:pt x="28759" y="86420"/>
                  </a:moveTo>
                  <a:cubicBezTo>
                    <a:pt x="35837" y="86999"/>
                    <a:pt x="43687" y="86935"/>
                    <a:pt x="50379" y="87514"/>
                  </a:cubicBezTo>
                  <a:cubicBezTo>
                    <a:pt x="60481" y="88350"/>
                    <a:pt x="66530" y="90603"/>
                    <a:pt x="69619" y="93498"/>
                  </a:cubicBezTo>
                  <a:cubicBezTo>
                    <a:pt x="73608" y="91697"/>
                    <a:pt x="77533" y="89702"/>
                    <a:pt x="81459" y="87643"/>
                  </a:cubicBezTo>
                  <a:cubicBezTo>
                    <a:pt x="76504" y="81208"/>
                    <a:pt x="67109" y="75353"/>
                    <a:pt x="51473" y="74065"/>
                  </a:cubicBezTo>
                  <a:cubicBezTo>
                    <a:pt x="44330" y="73486"/>
                    <a:pt x="36158" y="73551"/>
                    <a:pt x="29852" y="72972"/>
                  </a:cubicBezTo>
                  <a:cubicBezTo>
                    <a:pt x="12414" y="71492"/>
                    <a:pt x="13444" y="57207"/>
                    <a:pt x="13508" y="56628"/>
                  </a:cubicBezTo>
                  <a:cubicBezTo>
                    <a:pt x="15246" y="36101"/>
                    <a:pt x="39698" y="33141"/>
                    <a:pt x="53339" y="39897"/>
                  </a:cubicBezTo>
                  <a:cubicBezTo>
                    <a:pt x="57779" y="42600"/>
                    <a:pt x="63570" y="39383"/>
                    <a:pt x="63570" y="34106"/>
                  </a:cubicBezTo>
                  <a:lnTo>
                    <a:pt x="63570" y="29988"/>
                  </a:lnTo>
                  <a:cubicBezTo>
                    <a:pt x="56814" y="26513"/>
                    <a:pt x="51988" y="24133"/>
                    <a:pt x="42786" y="23360"/>
                  </a:cubicBezTo>
                  <a:cubicBezTo>
                    <a:pt x="42657" y="10041"/>
                    <a:pt x="42979" y="-963"/>
                    <a:pt x="34228" y="67"/>
                  </a:cubicBezTo>
                  <a:cubicBezTo>
                    <a:pt x="30496" y="517"/>
                    <a:pt x="27922" y="3928"/>
                    <a:pt x="28373" y="7595"/>
                  </a:cubicBezTo>
                  <a:cubicBezTo>
                    <a:pt x="29209" y="14352"/>
                    <a:pt x="29209" y="17505"/>
                    <a:pt x="29273" y="24197"/>
                  </a:cubicBezTo>
                  <a:cubicBezTo>
                    <a:pt x="-9077" y="31983"/>
                    <a:pt x="-10235" y="83074"/>
                    <a:pt x="28694" y="86420"/>
                  </a:cubicBezTo>
                  <a:close/>
                </a:path>
              </a:pathLst>
            </a:custGeom>
            <a:solidFill>
              <a:srgbClr val="D9D5EB"/>
            </a:solidFill>
            <a:ln w="6433" cap="flat">
              <a:noFill/>
              <a:prstDash val="solid"/>
              <a:miter/>
            </a:ln>
          </p:spPr>
          <p:txBody>
            <a:bodyPr rtlCol="0" anchor="ctr"/>
            <a:lstStyle/>
            <a:p>
              <a:endParaRPr lang="en-AU"/>
            </a:p>
          </p:txBody>
        </p:sp>
        <p:sp>
          <p:nvSpPr>
            <p:cNvPr id="1107" name="Freeform: Shape 1106">
              <a:extLst>
                <a:ext uri="{FF2B5EF4-FFF2-40B4-BE49-F238E27FC236}">
                  <a16:creationId xmlns:a16="http://schemas.microsoft.com/office/drawing/2014/main" id="{DCA3B633-6BC9-236C-CACD-6CB65982E216}"/>
                </a:ext>
              </a:extLst>
            </p:cNvPr>
            <p:cNvSpPr/>
            <p:nvPr/>
          </p:nvSpPr>
          <p:spPr>
            <a:xfrm>
              <a:off x="8042366" y="4545986"/>
              <a:ext cx="15957" cy="6579"/>
            </a:xfrm>
            <a:custGeom>
              <a:avLst/>
              <a:gdLst>
                <a:gd name="connsiteX0" fmla="*/ 11454 w 15957"/>
                <a:gd name="connsiteY0" fmla="*/ 1947 h 6579"/>
                <a:gd name="connsiteX1" fmla="*/ 1930 w 15957"/>
                <a:gd name="connsiteY1" fmla="*/ 2011 h 6579"/>
                <a:gd name="connsiteX2" fmla="*/ 0 w 15957"/>
                <a:gd name="connsiteY2" fmla="*/ 6580 h 6579"/>
                <a:gd name="connsiteX3" fmla="*/ 15958 w 15957"/>
                <a:gd name="connsiteY3" fmla="*/ 5679 h 6579"/>
                <a:gd name="connsiteX4" fmla="*/ 11454 w 15957"/>
                <a:gd name="connsiteY4" fmla="*/ 1882 h 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7" h="6579">
                  <a:moveTo>
                    <a:pt x="11454" y="1947"/>
                  </a:moveTo>
                  <a:cubicBezTo>
                    <a:pt x="8815" y="-691"/>
                    <a:pt x="4504" y="-627"/>
                    <a:pt x="1930" y="2011"/>
                  </a:cubicBezTo>
                  <a:cubicBezTo>
                    <a:pt x="515" y="3491"/>
                    <a:pt x="0" y="5035"/>
                    <a:pt x="0" y="6580"/>
                  </a:cubicBezTo>
                  <a:cubicBezTo>
                    <a:pt x="5276" y="6580"/>
                    <a:pt x="10617" y="6194"/>
                    <a:pt x="15958" y="5679"/>
                  </a:cubicBezTo>
                  <a:cubicBezTo>
                    <a:pt x="14414" y="4521"/>
                    <a:pt x="12869" y="3298"/>
                    <a:pt x="11454" y="1882"/>
                  </a:cubicBezTo>
                  <a:close/>
                </a:path>
              </a:pathLst>
            </a:custGeom>
            <a:solidFill>
              <a:srgbClr val="D9D5EB"/>
            </a:solidFill>
            <a:ln w="6433" cap="flat">
              <a:noFill/>
              <a:prstDash val="solid"/>
              <a:miter/>
            </a:ln>
          </p:spPr>
          <p:txBody>
            <a:bodyPr rtlCol="0" anchor="ctr"/>
            <a:lstStyle/>
            <a:p>
              <a:endParaRPr lang="en-AU"/>
            </a:p>
          </p:txBody>
        </p:sp>
        <p:sp>
          <p:nvSpPr>
            <p:cNvPr id="1108" name="Freeform: Shape 1107">
              <a:extLst>
                <a:ext uri="{FF2B5EF4-FFF2-40B4-BE49-F238E27FC236}">
                  <a16:creationId xmlns:a16="http://schemas.microsoft.com/office/drawing/2014/main" id="{3D5B2EBC-5753-E114-4083-C027AA21DFA5}"/>
                </a:ext>
              </a:extLst>
            </p:cNvPr>
            <p:cNvSpPr/>
            <p:nvPr/>
          </p:nvSpPr>
          <p:spPr>
            <a:xfrm>
              <a:off x="8146415" y="4441454"/>
              <a:ext cx="56689" cy="73791"/>
            </a:xfrm>
            <a:custGeom>
              <a:avLst/>
              <a:gdLst>
                <a:gd name="connsiteX0" fmla="*/ 13513 w 56689"/>
                <a:gd name="connsiteY0" fmla="*/ 53780 h 73791"/>
                <a:gd name="connsiteX1" fmla="*/ 46973 w 56689"/>
                <a:gd name="connsiteY1" fmla="*/ 38787 h 73791"/>
                <a:gd name="connsiteX2" fmla="*/ 56689 w 56689"/>
                <a:gd name="connsiteY2" fmla="*/ 27912 h 73791"/>
                <a:gd name="connsiteX3" fmla="*/ 41374 w 56689"/>
                <a:gd name="connsiteY3" fmla="*/ 23537 h 73791"/>
                <a:gd name="connsiteX4" fmla="*/ 33396 w 56689"/>
                <a:gd name="connsiteY4" fmla="*/ 50 h 73791"/>
                <a:gd name="connsiteX5" fmla="*/ 27347 w 56689"/>
                <a:gd name="connsiteY5" fmla="*/ 7450 h 73791"/>
                <a:gd name="connsiteX6" fmla="*/ 27862 w 56689"/>
                <a:gd name="connsiteY6" fmla="*/ 24051 h 73791"/>
                <a:gd name="connsiteX7" fmla="*/ 0 w 56689"/>
                <a:gd name="connsiteY7" fmla="*/ 53780 h 73791"/>
                <a:gd name="connsiteX8" fmla="*/ 6499 w 56689"/>
                <a:gd name="connsiteY8" fmla="*/ 73791 h 73791"/>
                <a:gd name="connsiteX9" fmla="*/ 17695 w 56689"/>
                <a:gd name="connsiteY9" fmla="*/ 65491 h 73791"/>
                <a:gd name="connsiteX10" fmla="*/ 13513 w 56689"/>
                <a:gd name="connsiteY10" fmla="*/ 53780 h 7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89" h="73791">
                  <a:moveTo>
                    <a:pt x="13513" y="53780"/>
                  </a:moveTo>
                  <a:cubicBezTo>
                    <a:pt x="13513" y="40975"/>
                    <a:pt x="29342" y="32545"/>
                    <a:pt x="46973" y="38787"/>
                  </a:cubicBezTo>
                  <a:cubicBezTo>
                    <a:pt x="50254" y="35312"/>
                    <a:pt x="53536" y="31644"/>
                    <a:pt x="56689" y="27912"/>
                  </a:cubicBezTo>
                  <a:cubicBezTo>
                    <a:pt x="52828" y="25918"/>
                    <a:pt x="48196" y="24244"/>
                    <a:pt x="41374" y="23537"/>
                  </a:cubicBezTo>
                  <a:cubicBezTo>
                    <a:pt x="41568" y="10539"/>
                    <a:pt x="42275" y="-851"/>
                    <a:pt x="33396" y="50"/>
                  </a:cubicBezTo>
                  <a:cubicBezTo>
                    <a:pt x="29664" y="436"/>
                    <a:pt x="26961" y="3718"/>
                    <a:pt x="27347" y="7450"/>
                  </a:cubicBezTo>
                  <a:cubicBezTo>
                    <a:pt x="28055" y="14206"/>
                    <a:pt x="27926" y="17359"/>
                    <a:pt x="27862" y="24051"/>
                  </a:cubicBezTo>
                  <a:cubicBezTo>
                    <a:pt x="9330" y="27333"/>
                    <a:pt x="0" y="39623"/>
                    <a:pt x="0" y="53780"/>
                  </a:cubicBezTo>
                  <a:cubicBezTo>
                    <a:pt x="0" y="62531"/>
                    <a:pt x="2510" y="68965"/>
                    <a:pt x="6499" y="73791"/>
                  </a:cubicBezTo>
                  <a:cubicBezTo>
                    <a:pt x="10295" y="71153"/>
                    <a:pt x="14027" y="68386"/>
                    <a:pt x="17695" y="65491"/>
                  </a:cubicBezTo>
                  <a:cubicBezTo>
                    <a:pt x="15121" y="62595"/>
                    <a:pt x="13513" y="58927"/>
                    <a:pt x="13513" y="53780"/>
                  </a:cubicBezTo>
                  <a:close/>
                </a:path>
              </a:pathLst>
            </a:custGeom>
            <a:solidFill>
              <a:srgbClr val="D9D5EB"/>
            </a:solidFill>
            <a:ln w="6433" cap="flat">
              <a:noFill/>
              <a:prstDash val="solid"/>
              <a:miter/>
            </a:ln>
          </p:spPr>
          <p:txBody>
            <a:bodyPr rtlCol="0" anchor="ctr"/>
            <a:lstStyle/>
            <a:p>
              <a:endParaRPr lang="en-AU"/>
            </a:p>
          </p:txBody>
        </p:sp>
        <p:sp>
          <p:nvSpPr>
            <p:cNvPr id="1109" name="Freeform: Shape 1108">
              <a:extLst>
                <a:ext uri="{FF2B5EF4-FFF2-40B4-BE49-F238E27FC236}">
                  <a16:creationId xmlns:a16="http://schemas.microsoft.com/office/drawing/2014/main" id="{7F50B743-124E-5A55-2671-662D5788991E}"/>
                </a:ext>
              </a:extLst>
            </p:cNvPr>
            <p:cNvSpPr/>
            <p:nvPr/>
          </p:nvSpPr>
          <p:spPr>
            <a:xfrm>
              <a:off x="8098200" y="4307333"/>
              <a:ext cx="91197" cy="151921"/>
            </a:xfrm>
            <a:custGeom>
              <a:avLst/>
              <a:gdLst>
                <a:gd name="connsiteX0" fmla="*/ 11151 w 91197"/>
                <a:gd name="connsiteY0" fmla="*/ 108625 h 151921"/>
                <a:gd name="connsiteX1" fmla="*/ 2529 w 91197"/>
                <a:gd name="connsiteY1" fmla="*/ 119050 h 151921"/>
                <a:gd name="connsiteX2" fmla="*/ 41008 w 91197"/>
                <a:gd name="connsiteY2" fmla="*/ 131597 h 151921"/>
                <a:gd name="connsiteX3" fmla="*/ 50789 w 91197"/>
                <a:gd name="connsiteY3" fmla="*/ 151802 h 151921"/>
                <a:gd name="connsiteX4" fmla="*/ 56451 w 91197"/>
                <a:gd name="connsiteY4" fmla="*/ 144080 h 151921"/>
                <a:gd name="connsiteX5" fmla="*/ 54392 w 91197"/>
                <a:gd name="connsiteY5" fmla="*/ 129667 h 151921"/>
                <a:gd name="connsiteX6" fmla="*/ 91198 w 91197"/>
                <a:gd name="connsiteY6" fmla="*/ 95885 h 151921"/>
                <a:gd name="connsiteX7" fmla="*/ 54714 w 91197"/>
                <a:gd name="connsiteY7" fmla="*/ 72463 h 151921"/>
                <a:gd name="connsiteX8" fmla="*/ 15398 w 91197"/>
                <a:gd name="connsiteY8" fmla="*/ 58306 h 151921"/>
                <a:gd name="connsiteX9" fmla="*/ 53620 w 91197"/>
                <a:gd name="connsiteY9" fmla="*/ 38230 h 151921"/>
                <a:gd name="connsiteX10" fmla="*/ 63336 w 91197"/>
                <a:gd name="connsiteY10" fmla="*/ 32182 h 151921"/>
                <a:gd name="connsiteX11" fmla="*/ 63336 w 91197"/>
                <a:gd name="connsiteY11" fmla="*/ 27677 h 151921"/>
                <a:gd name="connsiteX12" fmla="*/ 41716 w 91197"/>
                <a:gd name="connsiteY12" fmla="*/ 22658 h 151921"/>
                <a:gd name="connsiteX13" fmla="*/ 31227 w 91197"/>
                <a:gd name="connsiteY13" fmla="*/ 201 h 151921"/>
                <a:gd name="connsiteX14" fmla="*/ 26015 w 91197"/>
                <a:gd name="connsiteY14" fmla="*/ 8245 h 151921"/>
                <a:gd name="connsiteX15" fmla="*/ 28331 w 91197"/>
                <a:gd name="connsiteY15" fmla="*/ 24589 h 151921"/>
                <a:gd name="connsiteX16" fmla="*/ 33029 w 91197"/>
                <a:gd name="connsiteY16" fmla="*/ 86747 h 151921"/>
                <a:gd name="connsiteX17" fmla="*/ 44097 w 91197"/>
                <a:gd name="connsiteY17" fmla="*/ 86361 h 151921"/>
                <a:gd name="connsiteX18" fmla="*/ 11087 w 91197"/>
                <a:gd name="connsiteY18" fmla="*/ 108561 h 1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7" h="151921">
                  <a:moveTo>
                    <a:pt x="11151" y="108625"/>
                  </a:moveTo>
                  <a:cubicBezTo>
                    <a:pt x="4266" y="102963"/>
                    <a:pt x="-4357" y="113323"/>
                    <a:pt x="2529" y="119050"/>
                  </a:cubicBezTo>
                  <a:cubicBezTo>
                    <a:pt x="12502" y="127286"/>
                    <a:pt x="25950" y="132112"/>
                    <a:pt x="41008" y="131597"/>
                  </a:cubicBezTo>
                  <a:cubicBezTo>
                    <a:pt x="42809" y="143823"/>
                    <a:pt x="42423" y="153089"/>
                    <a:pt x="50789" y="151802"/>
                  </a:cubicBezTo>
                  <a:cubicBezTo>
                    <a:pt x="54456" y="151223"/>
                    <a:pt x="57030" y="147813"/>
                    <a:pt x="56451" y="144080"/>
                  </a:cubicBezTo>
                  <a:cubicBezTo>
                    <a:pt x="55743" y="139319"/>
                    <a:pt x="55100" y="134686"/>
                    <a:pt x="54392" y="129667"/>
                  </a:cubicBezTo>
                  <a:cubicBezTo>
                    <a:pt x="76141" y="124004"/>
                    <a:pt x="91198" y="107403"/>
                    <a:pt x="91198" y="95885"/>
                  </a:cubicBezTo>
                  <a:cubicBezTo>
                    <a:pt x="91198" y="86812"/>
                    <a:pt x="81289" y="72463"/>
                    <a:pt x="54714" y="72463"/>
                  </a:cubicBezTo>
                  <a:cubicBezTo>
                    <a:pt x="39656" y="72463"/>
                    <a:pt x="15398" y="77868"/>
                    <a:pt x="15398" y="58306"/>
                  </a:cubicBezTo>
                  <a:cubicBezTo>
                    <a:pt x="15398" y="37715"/>
                    <a:pt x="39592" y="32696"/>
                    <a:pt x="53620" y="38230"/>
                  </a:cubicBezTo>
                  <a:cubicBezTo>
                    <a:pt x="58124" y="40418"/>
                    <a:pt x="63336" y="37201"/>
                    <a:pt x="63336" y="32182"/>
                  </a:cubicBezTo>
                  <a:lnTo>
                    <a:pt x="63336" y="27677"/>
                  </a:lnTo>
                  <a:cubicBezTo>
                    <a:pt x="56579" y="24910"/>
                    <a:pt x="51368" y="22658"/>
                    <a:pt x="41716" y="22658"/>
                  </a:cubicBezTo>
                  <a:cubicBezTo>
                    <a:pt x="40493" y="9725"/>
                    <a:pt x="39914" y="-1665"/>
                    <a:pt x="31227" y="201"/>
                  </a:cubicBezTo>
                  <a:cubicBezTo>
                    <a:pt x="27559" y="973"/>
                    <a:pt x="25243" y="4577"/>
                    <a:pt x="26015" y="8245"/>
                  </a:cubicBezTo>
                  <a:cubicBezTo>
                    <a:pt x="27431" y="14872"/>
                    <a:pt x="27688" y="18025"/>
                    <a:pt x="28331" y="24589"/>
                  </a:cubicBezTo>
                  <a:cubicBezTo>
                    <a:pt x="-9054" y="35463"/>
                    <a:pt x="-6159" y="86747"/>
                    <a:pt x="33029" y="86747"/>
                  </a:cubicBezTo>
                  <a:cubicBezTo>
                    <a:pt x="36632" y="86747"/>
                    <a:pt x="40364" y="86554"/>
                    <a:pt x="44097" y="86361"/>
                  </a:cubicBezTo>
                  <a:cubicBezTo>
                    <a:pt x="118739" y="82308"/>
                    <a:pt x="48923" y="139833"/>
                    <a:pt x="11087" y="108561"/>
                  </a:cubicBezTo>
                  <a:close/>
                </a:path>
              </a:pathLst>
            </a:custGeom>
            <a:solidFill>
              <a:srgbClr val="D9D5EB"/>
            </a:solidFill>
            <a:ln w="6433" cap="flat">
              <a:noFill/>
              <a:prstDash val="solid"/>
              <a:miter/>
            </a:ln>
          </p:spPr>
          <p:txBody>
            <a:bodyPr rtlCol="0" anchor="ctr"/>
            <a:lstStyle/>
            <a:p>
              <a:endParaRPr lang="en-AU"/>
            </a:p>
          </p:txBody>
        </p:sp>
        <p:sp>
          <p:nvSpPr>
            <p:cNvPr id="1110" name="Freeform: Shape 1109">
              <a:extLst>
                <a:ext uri="{FF2B5EF4-FFF2-40B4-BE49-F238E27FC236}">
                  <a16:creationId xmlns:a16="http://schemas.microsoft.com/office/drawing/2014/main" id="{18A16D03-BB10-E609-5819-5F9ECA24D9FA}"/>
                </a:ext>
              </a:extLst>
            </p:cNvPr>
            <p:cNvSpPr/>
            <p:nvPr/>
          </p:nvSpPr>
          <p:spPr>
            <a:xfrm>
              <a:off x="8200952" y="4344019"/>
              <a:ext cx="7428" cy="38543"/>
            </a:xfrm>
            <a:custGeom>
              <a:avLst/>
              <a:gdLst>
                <a:gd name="connsiteX0" fmla="*/ 7429 w 7428"/>
                <a:gd name="connsiteY0" fmla="*/ 38544 h 38543"/>
                <a:gd name="connsiteX1" fmla="*/ 6528 w 7428"/>
                <a:gd name="connsiteY1" fmla="*/ 0 h 38543"/>
                <a:gd name="connsiteX2" fmla="*/ 7429 w 7428"/>
                <a:gd name="connsiteY2" fmla="*/ 38544 h 38543"/>
              </a:gdLst>
              <a:ahLst/>
              <a:cxnLst>
                <a:cxn ang="0">
                  <a:pos x="connsiteX0" y="connsiteY0"/>
                </a:cxn>
                <a:cxn ang="0">
                  <a:pos x="connsiteX1" y="connsiteY1"/>
                </a:cxn>
                <a:cxn ang="0">
                  <a:pos x="connsiteX2" y="connsiteY2"/>
                </a:cxn>
              </a:cxnLst>
              <a:rect l="l" t="t" r="r" b="b"/>
              <a:pathLst>
                <a:path w="7428" h="38543">
                  <a:moveTo>
                    <a:pt x="7429" y="38544"/>
                  </a:moveTo>
                  <a:cubicBezTo>
                    <a:pt x="7107" y="25674"/>
                    <a:pt x="6849" y="12869"/>
                    <a:pt x="6528" y="0"/>
                  </a:cubicBezTo>
                  <a:cubicBezTo>
                    <a:pt x="-2352" y="11776"/>
                    <a:pt x="-2288" y="28055"/>
                    <a:pt x="7429" y="38544"/>
                  </a:cubicBezTo>
                  <a:close/>
                </a:path>
              </a:pathLst>
            </a:custGeom>
            <a:solidFill>
              <a:srgbClr val="D9D5EB"/>
            </a:solidFill>
            <a:ln w="6433" cap="flat">
              <a:noFill/>
              <a:prstDash val="solid"/>
              <a:miter/>
            </a:ln>
          </p:spPr>
          <p:txBody>
            <a:bodyPr rtlCol="0" anchor="ctr"/>
            <a:lstStyle/>
            <a:p>
              <a:endParaRPr lang="en-AU"/>
            </a:p>
          </p:txBody>
        </p:sp>
        <p:sp>
          <p:nvSpPr>
            <p:cNvPr id="1111" name="Freeform: Shape 1110">
              <a:extLst>
                <a:ext uri="{FF2B5EF4-FFF2-40B4-BE49-F238E27FC236}">
                  <a16:creationId xmlns:a16="http://schemas.microsoft.com/office/drawing/2014/main" id="{A1EE7DE5-EB4A-FCBC-DBEF-5323AA254E90}"/>
                </a:ext>
              </a:extLst>
            </p:cNvPr>
            <p:cNvSpPr/>
            <p:nvPr/>
          </p:nvSpPr>
          <p:spPr>
            <a:xfrm>
              <a:off x="8191260" y="4408435"/>
              <a:ext cx="18472" cy="23674"/>
            </a:xfrm>
            <a:custGeom>
              <a:avLst/>
              <a:gdLst>
                <a:gd name="connsiteX0" fmla="*/ 1871 w 18472"/>
                <a:gd name="connsiteY0" fmla="*/ 11384 h 23674"/>
                <a:gd name="connsiteX1" fmla="*/ 18472 w 18472"/>
                <a:gd name="connsiteY1" fmla="*/ 23674 h 23674"/>
                <a:gd name="connsiteX2" fmla="*/ 18022 w 18472"/>
                <a:gd name="connsiteY2" fmla="*/ 7845 h 23674"/>
                <a:gd name="connsiteX3" fmla="*/ 11844 w 18472"/>
                <a:gd name="connsiteY3" fmla="*/ 2311 h 23674"/>
                <a:gd name="connsiteX4" fmla="*/ 1871 w 18472"/>
                <a:gd name="connsiteY4" fmla="*/ 11384 h 2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 h="23674">
                  <a:moveTo>
                    <a:pt x="1871" y="11384"/>
                  </a:moveTo>
                  <a:cubicBezTo>
                    <a:pt x="6375" y="16339"/>
                    <a:pt x="11973" y="20521"/>
                    <a:pt x="18472" y="23674"/>
                  </a:cubicBezTo>
                  <a:cubicBezTo>
                    <a:pt x="18343" y="18398"/>
                    <a:pt x="18150" y="13121"/>
                    <a:pt x="18022" y="7845"/>
                  </a:cubicBezTo>
                  <a:cubicBezTo>
                    <a:pt x="15834" y="6236"/>
                    <a:pt x="13775" y="4435"/>
                    <a:pt x="11844" y="2311"/>
                  </a:cubicBezTo>
                  <a:cubicBezTo>
                    <a:pt x="5861" y="-4317"/>
                    <a:pt x="-4178" y="4756"/>
                    <a:pt x="1871" y="11384"/>
                  </a:cubicBezTo>
                  <a:close/>
                </a:path>
              </a:pathLst>
            </a:custGeom>
            <a:solidFill>
              <a:srgbClr val="D9D5EB"/>
            </a:solidFill>
            <a:ln w="6433" cap="flat">
              <a:noFill/>
              <a:prstDash val="solid"/>
              <a:miter/>
            </a:ln>
          </p:spPr>
          <p:txBody>
            <a:bodyPr rtlCol="0" anchor="ctr"/>
            <a:lstStyle/>
            <a:p>
              <a:endParaRPr lang="en-AU"/>
            </a:p>
          </p:txBody>
        </p:sp>
        <p:sp>
          <p:nvSpPr>
            <p:cNvPr id="1112" name="Freeform: Shape 1111">
              <a:extLst>
                <a:ext uri="{FF2B5EF4-FFF2-40B4-BE49-F238E27FC236}">
                  <a16:creationId xmlns:a16="http://schemas.microsoft.com/office/drawing/2014/main" id="{D0BE25DD-E31D-9002-4142-8A8EB6C457EB}"/>
                </a:ext>
              </a:extLst>
            </p:cNvPr>
            <p:cNvSpPr/>
            <p:nvPr/>
          </p:nvSpPr>
          <p:spPr>
            <a:xfrm>
              <a:off x="8020167" y="3981232"/>
              <a:ext cx="13623" cy="39637"/>
            </a:xfrm>
            <a:custGeom>
              <a:avLst/>
              <a:gdLst>
                <a:gd name="connsiteX0" fmla="*/ 515 w 13623"/>
                <a:gd name="connsiteY0" fmla="*/ 39638 h 39637"/>
                <a:gd name="connsiteX1" fmla="*/ 13577 w 13623"/>
                <a:gd name="connsiteY1" fmla="*/ 20591 h 39637"/>
                <a:gd name="connsiteX2" fmla="*/ 0 w 13623"/>
                <a:gd name="connsiteY2" fmla="*/ 0 h 39637"/>
                <a:gd name="connsiteX3" fmla="*/ 0 w 13623"/>
                <a:gd name="connsiteY3" fmla="*/ 12226 h 39637"/>
                <a:gd name="connsiteX4" fmla="*/ 450 w 13623"/>
                <a:gd name="connsiteY4" fmla="*/ 39638 h 3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39637">
                  <a:moveTo>
                    <a:pt x="515" y="39638"/>
                  </a:moveTo>
                  <a:cubicBezTo>
                    <a:pt x="8172" y="33718"/>
                    <a:pt x="13063" y="26640"/>
                    <a:pt x="13577" y="20591"/>
                  </a:cubicBezTo>
                  <a:cubicBezTo>
                    <a:pt x="14092" y="14542"/>
                    <a:pt x="10360" y="5856"/>
                    <a:pt x="0" y="0"/>
                  </a:cubicBezTo>
                  <a:cubicBezTo>
                    <a:pt x="0" y="3990"/>
                    <a:pt x="0" y="8043"/>
                    <a:pt x="0" y="12226"/>
                  </a:cubicBezTo>
                  <a:cubicBezTo>
                    <a:pt x="0" y="21363"/>
                    <a:pt x="193" y="30565"/>
                    <a:pt x="450" y="39638"/>
                  </a:cubicBezTo>
                  <a:close/>
                </a:path>
              </a:pathLst>
            </a:custGeom>
            <a:solidFill>
              <a:srgbClr val="D9D5EB"/>
            </a:solidFill>
            <a:ln w="6433" cap="flat">
              <a:noFill/>
              <a:prstDash val="solid"/>
              <a:miter/>
            </a:ln>
          </p:spPr>
          <p:txBody>
            <a:bodyPr rtlCol="0" anchor="ctr"/>
            <a:lstStyle/>
            <a:p>
              <a:endParaRPr lang="en-AU"/>
            </a:p>
          </p:txBody>
        </p:sp>
        <p:sp>
          <p:nvSpPr>
            <p:cNvPr id="1113" name="Freeform: Shape 1112">
              <a:extLst>
                <a:ext uri="{FF2B5EF4-FFF2-40B4-BE49-F238E27FC236}">
                  <a16:creationId xmlns:a16="http://schemas.microsoft.com/office/drawing/2014/main" id="{6CD27DED-55AE-4CB1-4558-0D6F88F04AC2}"/>
                </a:ext>
              </a:extLst>
            </p:cNvPr>
            <p:cNvSpPr/>
            <p:nvPr/>
          </p:nvSpPr>
          <p:spPr>
            <a:xfrm>
              <a:off x="8036061" y="3902536"/>
              <a:ext cx="13385" cy="16343"/>
            </a:xfrm>
            <a:custGeom>
              <a:avLst/>
              <a:gdLst>
                <a:gd name="connsiteX0" fmla="*/ 0 w 13385"/>
                <a:gd name="connsiteY0" fmla="*/ 9652 h 16343"/>
                <a:gd name="connsiteX1" fmla="*/ 6628 w 13385"/>
                <a:gd name="connsiteY1" fmla="*/ 16344 h 16343"/>
                <a:gd name="connsiteX2" fmla="*/ 13384 w 13385"/>
                <a:gd name="connsiteY2" fmla="*/ 9523 h 16343"/>
                <a:gd name="connsiteX3" fmla="*/ 13384 w 13385"/>
                <a:gd name="connsiteY3" fmla="*/ 0 h 16343"/>
                <a:gd name="connsiteX4" fmla="*/ 0 w 13385"/>
                <a:gd name="connsiteY4" fmla="*/ 9652 h 1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 h="16343">
                  <a:moveTo>
                    <a:pt x="0" y="9652"/>
                  </a:moveTo>
                  <a:cubicBezTo>
                    <a:pt x="579" y="13770"/>
                    <a:pt x="2188" y="16344"/>
                    <a:pt x="6628" y="16344"/>
                  </a:cubicBezTo>
                  <a:cubicBezTo>
                    <a:pt x="10360" y="16344"/>
                    <a:pt x="13448" y="13255"/>
                    <a:pt x="13384" y="9523"/>
                  </a:cubicBezTo>
                  <a:cubicBezTo>
                    <a:pt x="13384" y="6113"/>
                    <a:pt x="13384" y="3089"/>
                    <a:pt x="13384" y="0"/>
                  </a:cubicBezTo>
                  <a:cubicBezTo>
                    <a:pt x="7979" y="2702"/>
                    <a:pt x="3603" y="5920"/>
                    <a:pt x="0" y="9652"/>
                  </a:cubicBezTo>
                  <a:close/>
                </a:path>
              </a:pathLst>
            </a:custGeom>
            <a:solidFill>
              <a:srgbClr val="D9D5EB"/>
            </a:solidFill>
            <a:ln w="6433" cap="flat">
              <a:noFill/>
              <a:prstDash val="solid"/>
              <a:miter/>
            </a:ln>
          </p:spPr>
          <p:txBody>
            <a:bodyPr rtlCol="0" anchor="ctr"/>
            <a:lstStyle/>
            <a:p>
              <a:endParaRPr lang="en-AU"/>
            </a:p>
          </p:txBody>
        </p:sp>
        <p:sp>
          <p:nvSpPr>
            <p:cNvPr id="1114" name="Freeform: Shape 1113">
              <a:extLst>
                <a:ext uri="{FF2B5EF4-FFF2-40B4-BE49-F238E27FC236}">
                  <a16:creationId xmlns:a16="http://schemas.microsoft.com/office/drawing/2014/main" id="{5A748856-B939-AF4F-CCB4-9E95C50DAA1D}"/>
                </a:ext>
              </a:extLst>
            </p:cNvPr>
            <p:cNvSpPr/>
            <p:nvPr/>
          </p:nvSpPr>
          <p:spPr>
            <a:xfrm>
              <a:off x="7954147" y="4245761"/>
              <a:ext cx="79646" cy="78438"/>
            </a:xfrm>
            <a:custGeom>
              <a:avLst/>
              <a:gdLst>
                <a:gd name="connsiteX0" fmla="*/ 34683 w 79646"/>
                <a:gd name="connsiteY0" fmla="*/ 78439 h 78438"/>
                <a:gd name="connsiteX1" fmla="*/ 40088 w 79646"/>
                <a:gd name="connsiteY1" fmla="*/ 56754 h 78438"/>
                <a:gd name="connsiteX2" fmla="*/ 79597 w 79646"/>
                <a:gd name="connsiteY2" fmla="*/ 26189 h 78438"/>
                <a:gd name="connsiteX3" fmla="*/ 47681 w 79646"/>
                <a:gd name="connsiteY3" fmla="*/ 0 h 78438"/>
                <a:gd name="connsiteX4" fmla="*/ 39766 w 79646"/>
                <a:gd name="connsiteY4" fmla="*/ 12869 h 78438"/>
                <a:gd name="connsiteX5" fmla="*/ 44077 w 79646"/>
                <a:gd name="connsiteY5" fmla="*/ 13127 h 78438"/>
                <a:gd name="connsiteX6" fmla="*/ 12869 w 79646"/>
                <a:gd name="connsiteY6" fmla="*/ 40989 h 78438"/>
                <a:gd name="connsiteX7" fmla="*/ 0 w 79646"/>
                <a:gd name="connsiteY7" fmla="*/ 49611 h 78438"/>
                <a:gd name="connsiteX8" fmla="*/ 26639 w 79646"/>
                <a:gd name="connsiteY8" fmla="*/ 57397 h 78438"/>
                <a:gd name="connsiteX9" fmla="*/ 34683 w 79646"/>
                <a:gd name="connsiteY9" fmla="*/ 78374 h 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6" h="78438">
                  <a:moveTo>
                    <a:pt x="34683" y="78439"/>
                  </a:moveTo>
                  <a:cubicBezTo>
                    <a:pt x="42855" y="77860"/>
                    <a:pt x="40924" y="69752"/>
                    <a:pt x="40088" y="56754"/>
                  </a:cubicBezTo>
                  <a:cubicBezTo>
                    <a:pt x="62288" y="53022"/>
                    <a:pt x="78631" y="37707"/>
                    <a:pt x="79597" y="26189"/>
                  </a:cubicBezTo>
                  <a:cubicBezTo>
                    <a:pt x="80369" y="17438"/>
                    <a:pt x="72197" y="3024"/>
                    <a:pt x="47681" y="0"/>
                  </a:cubicBezTo>
                  <a:cubicBezTo>
                    <a:pt x="45300" y="4504"/>
                    <a:pt x="42597" y="8751"/>
                    <a:pt x="39766" y="12869"/>
                  </a:cubicBezTo>
                  <a:cubicBezTo>
                    <a:pt x="41246" y="12934"/>
                    <a:pt x="42726" y="12998"/>
                    <a:pt x="44077" y="13127"/>
                  </a:cubicBezTo>
                  <a:cubicBezTo>
                    <a:pt x="93496" y="17309"/>
                    <a:pt x="48002" y="54502"/>
                    <a:pt x="12869" y="40989"/>
                  </a:cubicBezTo>
                  <a:cubicBezTo>
                    <a:pt x="8879" y="44013"/>
                    <a:pt x="4504" y="46909"/>
                    <a:pt x="0" y="49611"/>
                  </a:cubicBezTo>
                  <a:cubicBezTo>
                    <a:pt x="7657" y="54051"/>
                    <a:pt x="16730" y="56882"/>
                    <a:pt x="26639" y="57397"/>
                  </a:cubicBezTo>
                  <a:cubicBezTo>
                    <a:pt x="27411" y="69752"/>
                    <a:pt x="26189" y="78889"/>
                    <a:pt x="34683" y="78374"/>
                  </a:cubicBezTo>
                  <a:close/>
                </a:path>
              </a:pathLst>
            </a:custGeom>
            <a:solidFill>
              <a:srgbClr val="D9D5EB"/>
            </a:solidFill>
            <a:ln w="6433" cap="flat">
              <a:noFill/>
              <a:prstDash val="solid"/>
              <a:miter/>
            </a:ln>
          </p:spPr>
          <p:txBody>
            <a:bodyPr rtlCol="0" anchor="ctr"/>
            <a:lstStyle/>
            <a:p>
              <a:endParaRPr lang="en-AU"/>
            </a:p>
          </p:txBody>
        </p:sp>
        <p:sp>
          <p:nvSpPr>
            <p:cNvPr id="1115" name="Freeform: Shape 1114">
              <a:extLst>
                <a:ext uri="{FF2B5EF4-FFF2-40B4-BE49-F238E27FC236}">
                  <a16:creationId xmlns:a16="http://schemas.microsoft.com/office/drawing/2014/main" id="{EF6CEF53-61BD-9F34-5C6B-E51F8C071430}"/>
                </a:ext>
              </a:extLst>
            </p:cNvPr>
            <p:cNvSpPr/>
            <p:nvPr/>
          </p:nvSpPr>
          <p:spPr>
            <a:xfrm>
              <a:off x="7886004" y="4317250"/>
              <a:ext cx="12677" cy="6887"/>
            </a:xfrm>
            <a:custGeom>
              <a:avLst/>
              <a:gdLst>
                <a:gd name="connsiteX0" fmla="*/ 6241 w 12677"/>
                <a:gd name="connsiteY0" fmla="*/ 6885 h 6887"/>
                <a:gd name="connsiteX1" fmla="*/ 12676 w 12677"/>
                <a:gd name="connsiteY1" fmla="*/ 0 h 6887"/>
                <a:gd name="connsiteX2" fmla="*/ 0 w 12677"/>
                <a:gd name="connsiteY2" fmla="*/ 2767 h 6887"/>
                <a:gd name="connsiteX3" fmla="*/ 6241 w 12677"/>
                <a:gd name="connsiteY3" fmla="*/ 6885 h 6887"/>
              </a:gdLst>
              <a:ahLst/>
              <a:cxnLst>
                <a:cxn ang="0">
                  <a:pos x="connsiteX0" y="connsiteY0"/>
                </a:cxn>
                <a:cxn ang="0">
                  <a:pos x="connsiteX1" y="connsiteY1"/>
                </a:cxn>
                <a:cxn ang="0">
                  <a:pos x="connsiteX2" y="connsiteY2"/>
                </a:cxn>
                <a:cxn ang="0">
                  <a:pos x="connsiteX3" y="connsiteY3"/>
                </a:cxn>
              </a:cxnLst>
              <a:rect l="l" t="t" r="r" b="b"/>
              <a:pathLst>
                <a:path w="12677" h="6887">
                  <a:moveTo>
                    <a:pt x="6241" y="6885"/>
                  </a:moveTo>
                  <a:cubicBezTo>
                    <a:pt x="9909" y="6757"/>
                    <a:pt x="12741" y="3668"/>
                    <a:pt x="12676" y="0"/>
                  </a:cubicBezTo>
                  <a:cubicBezTo>
                    <a:pt x="8558" y="1030"/>
                    <a:pt x="4311" y="1931"/>
                    <a:pt x="0" y="2767"/>
                  </a:cubicBezTo>
                  <a:cubicBezTo>
                    <a:pt x="965" y="5405"/>
                    <a:pt x="2702" y="6950"/>
                    <a:pt x="6241" y="6885"/>
                  </a:cubicBezTo>
                  <a:close/>
                </a:path>
              </a:pathLst>
            </a:custGeom>
            <a:solidFill>
              <a:srgbClr val="D9D5EB"/>
            </a:solidFill>
            <a:ln w="6433" cap="flat">
              <a:noFill/>
              <a:prstDash val="solid"/>
              <a:miter/>
            </a:ln>
          </p:spPr>
          <p:txBody>
            <a:bodyPr rtlCol="0" anchor="ctr"/>
            <a:lstStyle/>
            <a:p>
              <a:endParaRPr lang="en-AU"/>
            </a:p>
          </p:txBody>
        </p:sp>
        <p:sp>
          <p:nvSpPr>
            <p:cNvPr id="1116" name="Freeform: Shape 1115">
              <a:extLst>
                <a:ext uri="{FF2B5EF4-FFF2-40B4-BE49-F238E27FC236}">
                  <a16:creationId xmlns:a16="http://schemas.microsoft.com/office/drawing/2014/main" id="{23519D31-328F-7E86-912D-BB23D08243A1}"/>
                </a:ext>
              </a:extLst>
            </p:cNvPr>
            <p:cNvSpPr/>
            <p:nvPr/>
          </p:nvSpPr>
          <p:spPr>
            <a:xfrm>
              <a:off x="8022676" y="4036238"/>
              <a:ext cx="50962" cy="47884"/>
            </a:xfrm>
            <a:custGeom>
              <a:avLst/>
              <a:gdLst>
                <a:gd name="connsiteX0" fmla="*/ 644 w 50962"/>
                <a:gd name="connsiteY0" fmla="*/ 47884 h 47884"/>
                <a:gd name="connsiteX1" fmla="*/ 38930 w 50962"/>
                <a:gd name="connsiteY1" fmla="*/ 40742 h 47884"/>
                <a:gd name="connsiteX2" fmla="*/ 49354 w 50962"/>
                <a:gd name="connsiteY2" fmla="*/ 37074 h 47884"/>
                <a:gd name="connsiteX3" fmla="*/ 50962 w 50962"/>
                <a:gd name="connsiteY3" fmla="*/ 32184 h 47884"/>
                <a:gd name="connsiteX4" fmla="*/ 29471 w 50962"/>
                <a:gd name="connsiteY4" fmla="*/ 23690 h 47884"/>
                <a:gd name="connsiteX5" fmla="*/ 29471 w 50962"/>
                <a:gd name="connsiteY5" fmla="*/ 6252 h 47884"/>
                <a:gd name="connsiteX6" fmla="*/ 16022 w 50962"/>
                <a:gd name="connsiteY6" fmla="*/ 7153 h 47884"/>
                <a:gd name="connsiteX7" fmla="*/ 16022 w 50962"/>
                <a:gd name="connsiteY7" fmla="*/ 23754 h 47884"/>
                <a:gd name="connsiteX8" fmla="*/ 0 w 50962"/>
                <a:gd name="connsiteY8" fmla="*/ 29738 h 47884"/>
                <a:gd name="connsiteX9" fmla="*/ 772 w 50962"/>
                <a:gd name="connsiteY9" fmla="*/ 47820 h 4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62" h="47884">
                  <a:moveTo>
                    <a:pt x="644" y="47884"/>
                  </a:moveTo>
                  <a:cubicBezTo>
                    <a:pt x="7786" y="34629"/>
                    <a:pt x="27541" y="34371"/>
                    <a:pt x="38930" y="40742"/>
                  </a:cubicBezTo>
                  <a:cubicBezTo>
                    <a:pt x="42726" y="43444"/>
                    <a:pt x="48067" y="41514"/>
                    <a:pt x="49354" y="37074"/>
                  </a:cubicBezTo>
                  <a:lnTo>
                    <a:pt x="50962" y="32184"/>
                  </a:lnTo>
                  <a:cubicBezTo>
                    <a:pt x="44206" y="28194"/>
                    <a:pt x="39509" y="25105"/>
                    <a:pt x="29471" y="23690"/>
                  </a:cubicBezTo>
                  <a:cubicBezTo>
                    <a:pt x="29793" y="17062"/>
                    <a:pt x="29921" y="13266"/>
                    <a:pt x="29471" y="6252"/>
                  </a:cubicBezTo>
                  <a:cubicBezTo>
                    <a:pt x="28892" y="-2692"/>
                    <a:pt x="15379" y="-1727"/>
                    <a:pt x="16022" y="7153"/>
                  </a:cubicBezTo>
                  <a:cubicBezTo>
                    <a:pt x="16473" y="13909"/>
                    <a:pt x="16280" y="17127"/>
                    <a:pt x="16022" y="23754"/>
                  </a:cubicBezTo>
                  <a:cubicBezTo>
                    <a:pt x="9716" y="24655"/>
                    <a:pt x="4440" y="26843"/>
                    <a:pt x="0" y="29738"/>
                  </a:cubicBezTo>
                  <a:cubicBezTo>
                    <a:pt x="257" y="35787"/>
                    <a:pt x="515" y="41836"/>
                    <a:pt x="772" y="47820"/>
                  </a:cubicBezTo>
                  <a:close/>
                </a:path>
              </a:pathLst>
            </a:custGeom>
            <a:solidFill>
              <a:srgbClr val="D9D5EB"/>
            </a:solidFill>
            <a:ln w="6433" cap="flat">
              <a:noFill/>
              <a:prstDash val="solid"/>
              <a:miter/>
            </a:ln>
          </p:spPr>
          <p:txBody>
            <a:bodyPr rtlCol="0" anchor="ctr"/>
            <a:lstStyle/>
            <a:p>
              <a:endParaRPr lang="en-AU"/>
            </a:p>
          </p:txBody>
        </p:sp>
        <p:sp>
          <p:nvSpPr>
            <p:cNvPr id="1117" name="Freeform: Shape 1116">
              <a:extLst>
                <a:ext uri="{FF2B5EF4-FFF2-40B4-BE49-F238E27FC236}">
                  <a16:creationId xmlns:a16="http://schemas.microsoft.com/office/drawing/2014/main" id="{00D71EA8-C180-121A-066C-5FB0F139DA3F}"/>
                </a:ext>
              </a:extLst>
            </p:cNvPr>
            <p:cNvSpPr/>
            <p:nvPr/>
          </p:nvSpPr>
          <p:spPr>
            <a:xfrm>
              <a:off x="8022741" y="4103619"/>
              <a:ext cx="67895" cy="85452"/>
            </a:xfrm>
            <a:custGeom>
              <a:avLst/>
              <a:gdLst>
                <a:gd name="connsiteX0" fmla="*/ 19883 w 67895"/>
                <a:gd name="connsiteY0" fmla="*/ 85388 h 85452"/>
                <a:gd name="connsiteX1" fmla="*/ 26640 w 67895"/>
                <a:gd name="connsiteY1" fmla="*/ 78567 h 85452"/>
                <a:gd name="connsiteX2" fmla="*/ 26640 w 67895"/>
                <a:gd name="connsiteY2" fmla="*/ 64025 h 85452"/>
                <a:gd name="connsiteX3" fmla="*/ 60808 w 67895"/>
                <a:gd name="connsiteY3" fmla="*/ 18725 h 85452"/>
                <a:gd name="connsiteX4" fmla="*/ 1223 w 67895"/>
                <a:gd name="connsiteY4" fmla="*/ 0 h 85452"/>
                <a:gd name="connsiteX5" fmla="*/ 1480 w 67895"/>
                <a:gd name="connsiteY5" fmla="*/ 15508 h 85452"/>
                <a:gd name="connsiteX6" fmla="*/ 11647 w 67895"/>
                <a:gd name="connsiteY6" fmla="*/ 18532 h 85452"/>
                <a:gd name="connsiteX7" fmla="*/ 33139 w 67895"/>
                <a:gd name="connsiteY7" fmla="*/ 20848 h 85452"/>
                <a:gd name="connsiteX8" fmla="*/ 54501 w 67895"/>
                <a:gd name="connsiteY8" fmla="*/ 33975 h 85452"/>
                <a:gd name="connsiteX9" fmla="*/ 901 w 67895"/>
                <a:gd name="connsiteY9" fmla="*/ 47166 h 85452"/>
                <a:gd name="connsiteX10" fmla="*/ 0 w 67895"/>
                <a:gd name="connsiteY10" fmla="*/ 61065 h 85452"/>
                <a:gd name="connsiteX11" fmla="*/ 13127 w 67895"/>
                <a:gd name="connsiteY11" fmla="*/ 64025 h 85452"/>
                <a:gd name="connsiteX12" fmla="*/ 19883 w 67895"/>
                <a:gd name="connsiteY12" fmla="*/ 85452 h 8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95" h="85452">
                  <a:moveTo>
                    <a:pt x="19883" y="85388"/>
                  </a:moveTo>
                  <a:cubicBezTo>
                    <a:pt x="23615" y="85388"/>
                    <a:pt x="26704" y="82299"/>
                    <a:pt x="26640" y="78567"/>
                  </a:cubicBezTo>
                  <a:cubicBezTo>
                    <a:pt x="26640" y="73291"/>
                    <a:pt x="26640" y="68980"/>
                    <a:pt x="26640" y="64025"/>
                  </a:cubicBezTo>
                  <a:cubicBezTo>
                    <a:pt x="52764" y="61129"/>
                    <a:pt x="81527" y="39058"/>
                    <a:pt x="60808" y="18725"/>
                  </a:cubicBezTo>
                  <a:cubicBezTo>
                    <a:pt x="43112" y="1416"/>
                    <a:pt x="11325" y="10102"/>
                    <a:pt x="1223" y="0"/>
                  </a:cubicBezTo>
                  <a:cubicBezTo>
                    <a:pt x="1351" y="5212"/>
                    <a:pt x="1415" y="10360"/>
                    <a:pt x="1480" y="15508"/>
                  </a:cubicBezTo>
                  <a:cubicBezTo>
                    <a:pt x="4504" y="16859"/>
                    <a:pt x="7786" y="18017"/>
                    <a:pt x="11647" y="18532"/>
                  </a:cubicBezTo>
                  <a:cubicBezTo>
                    <a:pt x="18789" y="19561"/>
                    <a:pt x="26318" y="19883"/>
                    <a:pt x="33139" y="20848"/>
                  </a:cubicBezTo>
                  <a:cubicBezTo>
                    <a:pt x="51413" y="23486"/>
                    <a:pt x="54630" y="32431"/>
                    <a:pt x="54501" y="33975"/>
                  </a:cubicBezTo>
                  <a:cubicBezTo>
                    <a:pt x="53022" y="44206"/>
                    <a:pt x="24323" y="57333"/>
                    <a:pt x="901" y="47166"/>
                  </a:cubicBezTo>
                  <a:cubicBezTo>
                    <a:pt x="643" y="51928"/>
                    <a:pt x="386" y="56561"/>
                    <a:pt x="0" y="61065"/>
                  </a:cubicBezTo>
                  <a:cubicBezTo>
                    <a:pt x="4118" y="62481"/>
                    <a:pt x="8429" y="63510"/>
                    <a:pt x="13127" y="64025"/>
                  </a:cubicBezTo>
                  <a:cubicBezTo>
                    <a:pt x="13127" y="76186"/>
                    <a:pt x="11325" y="85452"/>
                    <a:pt x="19883" y="85452"/>
                  </a:cubicBezTo>
                  <a:close/>
                </a:path>
              </a:pathLst>
            </a:custGeom>
            <a:solidFill>
              <a:srgbClr val="D9D5EB"/>
            </a:solidFill>
            <a:ln w="6433" cap="flat">
              <a:noFill/>
              <a:prstDash val="solid"/>
              <a:miter/>
            </a:ln>
          </p:spPr>
          <p:txBody>
            <a:bodyPr rtlCol="0" anchor="ctr"/>
            <a:lstStyle/>
            <a:p>
              <a:endParaRPr lang="en-AU"/>
            </a:p>
          </p:txBody>
        </p:sp>
        <p:sp>
          <p:nvSpPr>
            <p:cNvPr id="1118" name="Freeform: Shape 1117">
              <a:extLst>
                <a:ext uri="{FF2B5EF4-FFF2-40B4-BE49-F238E27FC236}">
                  <a16:creationId xmlns:a16="http://schemas.microsoft.com/office/drawing/2014/main" id="{4E90E675-D28F-9CE0-B6B1-0B80311AF1EC}"/>
                </a:ext>
              </a:extLst>
            </p:cNvPr>
            <p:cNvSpPr/>
            <p:nvPr/>
          </p:nvSpPr>
          <p:spPr>
            <a:xfrm>
              <a:off x="7751853" y="4545986"/>
              <a:ext cx="19485" cy="18612"/>
            </a:xfrm>
            <a:custGeom>
              <a:avLst/>
              <a:gdLst>
                <a:gd name="connsiteX0" fmla="*/ 10798 w 19485"/>
                <a:gd name="connsiteY0" fmla="*/ 18613 h 18612"/>
                <a:gd name="connsiteX1" fmla="*/ 19485 w 19485"/>
                <a:gd name="connsiteY1" fmla="*/ 7995 h 18612"/>
                <a:gd name="connsiteX2" fmla="*/ 11506 w 19485"/>
                <a:gd name="connsiteY2" fmla="*/ 1947 h 18612"/>
                <a:gd name="connsiteX3" fmla="*/ 1983 w 19485"/>
                <a:gd name="connsiteY3" fmla="*/ 2011 h 18612"/>
                <a:gd name="connsiteX4" fmla="*/ 10798 w 19485"/>
                <a:gd name="connsiteY4" fmla="*/ 18548 h 1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5" h="18612">
                  <a:moveTo>
                    <a:pt x="10798" y="18613"/>
                  </a:moveTo>
                  <a:cubicBezTo>
                    <a:pt x="13694" y="15074"/>
                    <a:pt x="16589" y="11599"/>
                    <a:pt x="19485" y="7995"/>
                  </a:cubicBezTo>
                  <a:cubicBezTo>
                    <a:pt x="16718" y="6387"/>
                    <a:pt x="14016" y="4392"/>
                    <a:pt x="11506" y="1947"/>
                  </a:cubicBezTo>
                  <a:cubicBezTo>
                    <a:pt x="8868" y="-691"/>
                    <a:pt x="4557" y="-627"/>
                    <a:pt x="1983" y="2011"/>
                  </a:cubicBezTo>
                  <a:cubicBezTo>
                    <a:pt x="-3036" y="7159"/>
                    <a:pt x="2047" y="13529"/>
                    <a:pt x="10798" y="18548"/>
                  </a:cubicBezTo>
                  <a:close/>
                </a:path>
              </a:pathLst>
            </a:custGeom>
            <a:solidFill>
              <a:srgbClr val="D9D5EB"/>
            </a:solidFill>
            <a:ln w="6433" cap="flat">
              <a:noFill/>
              <a:prstDash val="solid"/>
              <a:miter/>
            </a:ln>
          </p:spPr>
          <p:txBody>
            <a:bodyPr rtlCol="0" anchor="ctr"/>
            <a:lstStyle/>
            <a:p>
              <a:endParaRPr lang="en-AU"/>
            </a:p>
          </p:txBody>
        </p:sp>
        <p:sp>
          <p:nvSpPr>
            <p:cNvPr id="1119" name="Freeform: Shape 1118">
              <a:extLst>
                <a:ext uri="{FF2B5EF4-FFF2-40B4-BE49-F238E27FC236}">
                  <a16:creationId xmlns:a16="http://schemas.microsoft.com/office/drawing/2014/main" id="{DE83F202-8C96-F9B2-773D-546C49573B5E}"/>
                </a:ext>
              </a:extLst>
            </p:cNvPr>
            <p:cNvSpPr/>
            <p:nvPr/>
          </p:nvSpPr>
          <p:spPr>
            <a:xfrm>
              <a:off x="7758409" y="4441630"/>
              <a:ext cx="63569" cy="86806"/>
            </a:xfrm>
            <a:custGeom>
              <a:avLst/>
              <a:gdLst>
                <a:gd name="connsiteX0" fmla="*/ 28694 w 63569"/>
                <a:gd name="connsiteY0" fmla="*/ 86420 h 86806"/>
                <a:gd name="connsiteX1" fmla="*/ 34872 w 63569"/>
                <a:gd name="connsiteY1" fmla="*/ 86806 h 86806"/>
                <a:gd name="connsiteX2" fmla="*/ 47548 w 63569"/>
                <a:gd name="connsiteY2" fmla="*/ 73808 h 86806"/>
                <a:gd name="connsiteX3" fmla="*/ 29852 w 63569"/>
                <a:gd name="connsiteY3" fmla="*/ 72972 h 86806"/>
                <a:gd name="connsiteX4" fmla="*/ 13508 w 63569"/>
                <a:gd name="connsiteY4" fmla="*/ 56628 h 86806"/>
                <a:gd name="connsiteX5" fmla="*/ 53339 w 63569"/>
                <a:gd name="connsiteY5" fmla="*/ 39897 h 86806"/>
                <a:gd name="connsiteX6" fmla="*/ 63570 w 63569"/>
                <a:gd name="connsiteY6" fmla="*/ 34106 h 86806"/>
                <a:gd name="connsiteX7" fmla="*/ 63570 w 63569"/>
                <a:gd name="connsiteY7" fmla="*/ 29988 h 86806"/>
                <a:gd name="connsiteX8" fmla="*/ 42786 w 63569"/>
                <a:gd name="connsiteY8" fmla="*/ 23360 h 86806"/>
                <a:gd name="connsiteX9" fmla="*/ 34228 w 63569"/>
                <a:gd name="connsiteY9" fmla="*/ 67 h 86806"/>
                <a:gd name="connsiteX10" fmla="*/ 28373 w 63569"/>
                <a:gd name="connsiteY10" fmla="*/ 7595 h 86806"/>
                <a:gd name="connsiteX11" fmla="*/ 29273 w 63569"/>
                <a:gd name="connsiteY11" fmla="*/ 24197 h 86806"/>
                <a:gd name="connsiteX12" fmla="*/ 28694 w 63569"/>
                <a:gd name="connsiteY12" fmla="*/ 86420 h 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569" h="86806">
                  <a:moveTo>
                    <a:pt x="28694" y="86420"/>
                  </a:moveTo>
                  <a:cubicBezTo>
                    <a:pt x="30689" y="86613"/>
                    <a:pt x="32748" y="86678"/>
                    <a:pt x="34872" y="86806"/>
                  </a:cubicBezTo>
                  <a:cubicBezTo>
                    <a:pt x="38990" y="82302"/>
                    <a:pt x="43237" y="77926"/>
                    <a:pt x="47548" y="73808"/>
                  </a:cubicBezTo>
                  <a:cubicBezTo>
                    <a:pt x="41435" y="73486"/>
                    <a:pt x="35000" y="73422"/>
                    <a:pt x="29852" y="72972"/>
                  </a:cubicBezTo>
                  <a:cubicBezTo>
                    <a:pt x="12414" y="71492"/>
                    <a:pt x="13444" y="57207"/>
                    <a:pt x="13508" y="56628"/>
                  </a:cubicBezTo>
                  <a:cubicBezTo>
                    <a:pt x="15246" y="36101"/>
                    <a:pt x="39698" y="33141"/>
                    <a:pt x="53339" y="39897"/>
                  </a:cubicBezTo>
                  <a:cubicBezTo>
                    <a:pt x="57779" y="42600"/>
                    <a:pt x="63570" y="39383"/>
                    <a:pt x="63570" y="34106"/>
                  </a:cubicBezTo>
                  <a:lnTo>
                    <a:pt x="63570" y="29988"/>
                  </a:lnTo>
                  <a:cubicBezTo>
                    <a:pt x="56814" y="26513"/>
                    <a:pt x="51988" y="24133"/>
                    <a:pt x="42786" y="23360"/>
                  </a:cubicBezTo>
                  <a:cubicBezTo>
                    <a:pt x="42657" y="10041"/>
                    <a:pt x="42979" y="-963"/>
                    <a:pt x="34228" y="67"/>
                  </a:cubicBezTo>
                  <a:cubicBezTo>
                    <a:pt x="30496" y="517"/>
                    <a:pt x="27922" y="3928"/>
                    <a:pt x="28373" y="7595"/>
                  </a:cubicBezTo>
                  <a:cubicBezTo>
                    <a:pt x="29209" y="14352"/>
                    <a:pt x="29209" y="17505"/>
                    <a:pt x="29273" y="24197"/>
                  </a:cubicBezTo>
                  <a:cubicBezTo>
                    <a:pt x="-9077" y="31983"/>
                    <a:pt x="-10235" y="83074"/>
                    <a:pt x="28694" y="86420"/>
                  </a:cubicBezTo>
                  <a:close/>
                </a:path>
              </a:pathLst>
            </a:custGeom>
            <a:solidFill>
              <a:srgbClr val="D9D5EB"/>
            </a:solidFill>
            <a:ln w="6433" cap="flat">
              <a:noFill/>
              <a:prstDash val="solid"/>
              <a:miter/>
            </a:ln>
          </p:spPr>
          <p:txBody>
            <a:bodyPr rtlCol="0" anchor="ctr"/>
            <a:lstStyle/>
            <a:p>
              <a:endParaRPr lang="en-AU"/>
            </a:p>
          </p:txBody>
        </p:sp>
        <p:sp>
          <p:nvSpPr>
            <p:cNvPr id="1120" name="Freeform: Shape 1119">
              <a:extLst>
                <a:ext uri="{FF2B5EF4-FFF2-40B4-BE49-F238E27FC236}">
                  <a16:creationId xmlns:a16="http://schemas.microsoft.com/office/drawing/2014/main" id="{9A52948C-511D-7C6E-D3D4-F3D63D2A350D}"/>
                </a:ext>
              </a:extLst>
            </p:cNvPr>
            <p:cNvSpPr/>
            <p:nvPr/>
          </p:nvSpPr>
          <p:spPr>
            <a:xfrm>
              <a:off x="7948135" y="4441501"/>
              <a:ext cx="85720" cy="109778"/>
            </a:xfrm>
            <a:custGeom>
              <a:avLst/>
              <a:gdLst>
                <a:gd name="connsiteX0" fmla="*/ 50154 w 85720"/>
                <a:gd name="connsiteY0" fmla="*/ 87578 h 109778"/>
                <a:gd name="connsiteX1" fmla="*/ 68879 w 85720"/>
                <a:gd name="connsiteY1" fmla="*/ 105531 h 109778"/>
                <a:gd name="connsiteX2" fmla="*/ 82135 w 85720"/>
                <a:gd name="connsiteY2" fmla="*/ 109778 h 109778"/>
                <a:gd name="connsiteX3" fmla="*/ 85674 w 85720"/>
                <a:gd name="connsiteY3" fmla="*/ 100576 h 109778"/>
                <a:gd name="connsiteX4" fmla="*/ 51313 w 85720"/>
                <a:gd name="connsiteY4" fmla="*/ 74130 h 109778"/>
                <a:gd name="connsiteX5" fmla="*/ 15986 w 85720"/>
                <a:gd name="connsiteY5" fmla="*/ 66215 h 109778"/>
                <a:gd name="connsiteX6" fmla="*/ 53050 w 85720"/>
                <a:gd name="connsiteY6" fmla="*/ 39897 h 109778"/>
                <a:gd name="connsiteX7" fmla="*/ 63345 w 85720"/>
                <a:gd name="connsiteY7" fmla="*/ 35264 h 109778"/>
                <a:gd name="connsiteX8" fmla="*/ 63345 w 85720"/>
                <a:gd name="connsiteY8" fmla="*/ 29988 h 109778"/>
                <a:gd name="connsiteX9" fmla="*/ 42690 w 85720"/>
                <a:gd name="connsiteY9" fmla="*/ 23360 h 109778"/>
                <a:gd name="connsiteX10" fmla="*/ 34132 w 85720"/>
                <a:gd name="connsiteY10" fmla="*/ 67 h 109778"/>
                <a:gd name="connsiteX11" fmla="*/ 28276 w 85720"/>
                <a:gd name="connsiteY11" fmla="*/ 7595 h 109778"/>
                <a:gd name="connsiteX12" fmla="*/ 29177 w 85720"/>
                <a:gd name="connsiteY12" fmla="*/ 24197 h 109778"/>
                <a:gd name="connsiteX13" fmla="*/ 93 w 85720"/>
                <a:gd name="connsiteY13" fmla="*/ 59781 h 109778"/>
                <a:gd name="connsiteX14" fmla="*/ 38314 w 85720"/>
                <a:gd name="connsiteY14" fmla="*/ 86870 h 109778"/>
                <a:gd name="connsiteX15" fmla="*/ 50219 w 85720"/>
                <a:gd name="connsiteY15" fmla="*/ 87450 h 10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20" h="109778">
                  <a:moveTo>
                    <a:pt x="50154" y="87578"/>
                  </a:moveTo>
                  <a:cubicBezTo>
                    <a:pt x="72225" y="89444"/>
                    <a:pt x="75314" y="97938"/>
                    <a:pt x="68879" y="105531"/>
                  </a:cubicBezTo>
                  <a:cubicBezTo>
                    <a:pt x="73190" y="107397"/>
                    <a:pt x="77630" y="108813"/>
                    <a:pt x="82135" y="109778"/>
                  </a:cubicBezTo>
                  <a:cubicBezTo>
                    <a:pt x="84194" y="106625"/>
                    <a:pt x="85481" y="103472"/>
                    <a:pt x="85674" y="100576"/>
                  </a:cubicBezTo>
                  <a:cubicBezTo>
                    <a:pt x="86446" y="91568"/>
                    <a:pt x="77759" y="76382"/>
                    <a:pt x="51313" y="74130"/>
                  </a:cubicBezTo>
                  <a:cubicBezTo>
                    <a:pt x="34518" y="72714"/>
                    <a:pt x="22163" y="75353"/>
                    <a:pt x="15986" y="66215"/>
                  </a:cubicBezTo>
                  <a:cubicBezTo>
                    <a:pt x="4854" y="49807"/>
                    <a:pt x="28341" y="27865"/>
                    <a:pt x="53050" y="39897"/>
                  </a:cubicBezTo>
                  <a:cubicBezTo>
                    <a:pt x="57104" y="42471"/>
                    <a:pt x="62509" y="40090"/>
                    <a:pt x="63345" y="35264"/>
                  </a:cubicBezTo>
                  <a:lnTo>
                    <a:pt x="63345" y="29988"/>
                  </a:lnTo>
                  <a:cubicBezTo>
                    <a:pt x="56718" y="26513"/>
                    <a:pt x="51892" y="24132"/>
                    <a:pt x="42690" y="23360"/>
                  </a:cubicBezTo>
                  <a:cubicBezTo>
                    <a:pt x="42562" y="10041"/>
                    <a:pt x="42883" y="-963"/>
                    <a:pt x="34132" y="67"/>
                  </a:cubicBezTo>
                  <a:cubicBezTo>
                    <a:pt x="30400" y="517"/>
                    <a:pt x="27826" y="3928"/>
                    <a:pt x="28276" y="7595"/>
                  </a:cubicBezTo>
                  <a:cubicBezTo>
                    <a:pt x="29113" y="14352"/>
                    <a:pt x="29113" y="17505"/>
                    <a:pt x="29177" y="24197"/>
                  </a:cubicBezTo>
                  <a:cubicBezTo>
                    <a:pt x="8651" y="28379"/>
                    <a:pt x="-1066" y="44852"/>
                    <a:pt x="93" y="59781"/>
                  </a:cubicBezTo>
                  <a:cubicBezTo>
                    <a:pt x="13798" y="68274"/>
                    <a:pt x="26217" y="78119"/>
                    <a:pt x="38314" y="86870"/>
                  </a:cubicBezTo>
                  <a:cubicBezTo>
                    <a:pt x="42433" y="86999"/>
                    <a:pt x="46487" y="87128"/>
                    <a:pt x="50219" y="87450"/>
                  </a:cubicBezTo>
                  <a:close/>
                </a:path>
              </a:pathLst>
            </a:custGeom>
            <a:solidFill>
              <a:srgbClr val="D9D5EB"/>
            </a:solidFill>
            <a:ln w="6433" cap="flat">
              <a:noFill/>
              <a:prstDash val="solid"/>
              <a:miter/>
            </a:ln>
          </p:spPr>
          <p:txBody>
            <a:bodyPr rtlCol="0" anchor="ctr"/>
            <a:lstStyle/>
            <a:p>
              <a:endParaRPr lang="en-AU"/>
            </a:p>
          </p:txBody>
        </p:sp>
        <p:sp>
          <p:nvSpPr>
            <p:cNvPr id="1121" name="Freeform: Shape 1120">
              <a:extLst>
                <a:ext uri="{FF2B5EF4-FFF2-40B4-BE49-F238E27FC236}">
                  <a16:creationId xmlns:a16="http://schemas.microsoft.com/office/drawing/2014/main" id="{DBB93E80-FC8A-AEF4-686C-2A9AFB5B1001}"/>
                </a:ext>
              </a:extLst>
            </p:cNvPr>
            <p:cNvSpPr/>
            <p:nvPr/>
          </p:nvSpPr>
          <p:spPr>
            <a:xfrm>
              <a:off x="7858464" y="4441454"/>
              <a:ext cx="67568" cy="46315"/>
            </a:xfrm>
            <a:custGeom>
              <a:avLst/>
              <a:gdLst>
                <a:gd name="connsiteX0" fmla="*/ 0 w 67568"/>
                <a:gd name="connsiteY0" fmla="*/ 42197 h 46315"/>
                <a:gd name="connsiteX1" fmla="*/ 21106 w 67568"/>
                <a:gd name="connsiteY1" fmla="*/ 39237 h 46315"/>
                <a:gd name="connsiteX2" fmla="*/ 53408 w 67568"/>
                <a:gd name="connsiteY2" fmla="*/ 43098 h 46315"/>
                <a:gd name="connsiteX3" fmla="*/ 54116 w 67568"/>
                <a:gd name="connsiteY3" fmla="*/ 43548 h 46315"/>
                <a:gd name="connsiteX4" fmla="*/ 62481 w 67568"/>
                <a:gd name="connsiteY4" fmla="*/ 46315 h 46315"/>
                <a:gd name="connsiteX5" fmla="*/ 64154 w 67568"/>
                <a:gd name="connsiteY5" fmla="*/ 33896 h 46315"/>
                <a:gd name="connsiteX6" fmla="*/ 38994 w 67568"/>
                <a:gd name="connsiteY6" fmla="*/ 23537 h 46315"/>
                <a:gd name="connsiteX7" fmla="*/ 31015 w 67568"/>
                <a:gd name="connsiteY7" fmla="*/ 50 h 46315"/>
                <a:gd name="connsiteX8" fmla="*/ 24967 w 67568"/>
                <a:gd name="connsiteY8" fmla="*/ 7450 h 46315"/>
                <a:gd name="connsiteX9" fmla="*/ 25481 w 67568"/>
                <a:gd name="connsiteY9" fmla="*/ 24051 h 46315"/>
                <a:gd name="connsiteX10" fmla="*/ 64 w 67568"/>
                <a:gd name="connsiteY10" fmla="*/ 42197 h 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68" h="46315">
                  <a:moveTo>
                    <a:pt x="0" y="42197"/>
                  </a:moveTo>
                  <a:cubicBezTo>
                    <a:pt x="6692" y="40460"/>
                    <a:pt x="13706" y="39430"/>
                    <a:pt x="21106" y="39237"/>
                  </a:cubicBezTo>
                  <a:cubicBezTo>
                    <a:pt x="29342" y="35248"/>
                    <a:pt x="41439" y="35505"/>
                    <a:pt x="53408" y="43098"/>
                  </a:cubicBezTo>
                  <a:cubicBezTo>
                    <a:pt x="53665" y="43227"/>
                    <a:pt x="53859" y="43355"/>
                    <a:pt x="54116" y="43548"/>
                  </a:cubicBezTo>
                  <a:cubicBezTo>
                    <a:pt x="56947" y="44385"/>
                    <a:pt x="59714" y="45286"/>
                    <a:pt x="62481" y="46315"/>
                  </a:cubicBezTo>
                  <a:cubicBezTo>
                    <a:pt x="67500" y="44900"/>
                    <a:pt x="70074" y="37307"/>
                    <a:pt x="64154" y="33896"/>
                  </a:cubicBezTo>
                  <a:cubicBezTo>
                    <a:pt x="56947" y="29714"/>
                    <a:pt x="51992" y="24888"/>
                    <a:pt x="38994" y="23537"/>
                  </a:cubicBezTo>
                  <a:cubicBezTo>
                    <a:pt x="39187" y="10539"/>
                    <a:pt x="39895" y="-851"/>
                    <a:pt x="31015" y="50"/>
                  </a:cubicBezTo>
                  <a:cubicBezTo>
                    <a:pt x="27283" y="436"/>
                    <a:pt x="24580" y="3718"/>
                    <a:pt x="24967" y="7450"/>
                  </a:cubicBezTo>
                  <a:cubicBezTo>
                    <a:pt x="25675" y="14206"/>
                    <a:pt x="25546" y="17359"/>
                    <a:pt x="25481" y="24051"/>
                  </a:cubicBezTo>
                  <a:cubicBezTo>
                    <a:pt x="12355" y="26368"/>
                    <a:pt x="3861" y="33317"/>
                    <a:pt x="64" y="42197"/>
                  </a:cubicBezTo>
                  <a:close/>
                </a:path>
              </a:pathLst>
            </a:custGeom>
            <a:solidFill>
              <a:srgbClr val="D9D5EB"/>
            </a:solidFill>
            <a:ln w="6433" cap="flat">
              <a:noFill/>
              <a:prstDash val="solid"/>
              <a:miter/>
            </a:ln>
          </p:spPr>
          <p:txBody>
            <a:bodyPr rtlCol="0" anchor="ctr"/>
            <a:lstStyle/>
            <a:p>
              <a:endParaRPr lang="en-AU"/>
            </a:p>
          </p:txBody>
        </p:sp>
        <p:sp>
          <p:nvSpPr>
            <p:cNvPr id="1122" name="Freeform: Shape 1121">
              <a:extLst>
                <a:ext uri="{FF2B5EF4-FFF2-40B4-BE49-F238E27FC236}">
                  <a16:creationId xmlns:a16="http://schemas.microsoft.com/office/drawing/2014/main" id="{3281DE89-16D6-272C-58E4-8E333392E985}"/>
                </a:ext>
              </a:extLst>
            </p:cNvPr>
            <p:cNvSpPr/>
            <p:nvPr/>
          </p:nvSpPr>
          <p:spPr>
            <a:xfrm>
              <a:off x="7997698" y="4306430"/>
              <a:ext cx="92938" cy="152704"/>
            </a:xfrm>
            <a:custGeom>
              <a:avLst/>
              <a:gdLst>
                <a:gd name="connsiteX0" fmla="*/ 11852 w 92938"/>
                <a:gd name="connsiteY0" fmla="*/ 104316 h 152704"/>
                <a:gd name="connsiteX1" fmla="*/ 1878 w 92938"/>
                <a:gd name="connsiteY1" fmla="*/ 113389 h 152704"/>
                <a:gd name="connsiteX2" fmla="*/ 38169 w 92938"/>
                <a:gd name="connsiteY2" fmla="*/ 131277 h 152704"/>
                <a:gd name="connsiteX3" fmla="*/ 44926 w 92938"/>
                <a:gd name="connsiteY3" fmla="*/ 152705 h 152704"/>
                <a:gd name="connsiteX4" fmla="*/ 51682 w 92938"/>
                <a:gd name="connsiteY4" fmla="*/ 145884 h 152704"/>
                <a:gd name="connsiteX5" fmla="*/ 51682 w 92938"/>
                <a:gd name="connsiteY5" fmla="*/ 131342 h 152704"/>
                <a:gd name="connsiteX6" fmla="*/ 85850 w 92938"/>
                <a:gd name="connsiteY6" fmla="*/ 86042 h 152704"/>
                <a:gd name="connsiteX7" fmla="*/ 23241 w 92938"/>
                <a:gd name="connsiteY7" fmla="*/ 55220 h 152704"/>
                <a:gd name="connsiteX8" fmla="*/ 63844 w 92938"/>
                <a:gd name="connsiteY8" fmla="*/ 40742 h 152704"/>
                <a:gd name="connsiteX9" fmla="*/ 74268 w 92938"/>
                <a:gd name="connsiteY9" fmla="*/ 37074 h 152704"/>
                <a:gd name="connsiteX10" fmla="*/ 75877 w 92938"/>
                <a:gd name="connsiteY10" fmla="*/ 32183 h 152704"/>
                <a:gd name="connsiteX11" fmla="*/ 54385 w 92938"/>
                <a:gd name="connsiteY11" fmla="*/ 23690 h 152704"/>
                <a:gd name="connsiteX12" fmla="*/ 54385 w 92938"/>
                <a:gd name="connsiteY12" fmla="*/ 6252 h 152704"/>
                <a:gd name="connsiteX13" fmla="*/ 40936 w 92938"/>
                <a:gd name="connsiteY13" fmla="*/ 7153 h 152704"/>
                <a:gd name="connsiteX14" fmla="*/ 40936 w 92938"/>
                <a:gd name="connsiteY14" fmla="*/ 23754 h 152704"/>
                <a:gd name="connsiteX15" fmla="*/ 36754 w 92938"/>
                <a:gd name="connsiteY15" fmla="*/ 85849 h 152704"/>
                <a:gd name="connsiteX16" fmla="*/ 58245 w 92938"/>
                <a:gd name="connsiteY16" fmla="*/ 88165 h 152704"/>
                <a:gd name="connsiteX17" fmla="*/ 79609 w 92938"/>
                <a:gd name="connsiteY17" fmla="*/ 101292 h 152704"/>
                <a:gd name="connsiteX18" fmla="*/ 11916 w 92938"/>
                <a:gd name="connsiteY18" fmla="*/ 104380 h 1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8" h="152704">
                  <a:moveTo>
                    <a:pt x="11852" y="104316"/>
                  </a:moveTo>
                  <a:cubicBezTo>
                    <a:pt x="5803" y="97688"/>
                    <a:pt x="-4170" y="106761"/>
                    <a:pt x="1878" y="113389"/>
                  </a:cubicBezTo>
                  <a:cubicBezTo>
                    <a:pt x="10372" y="122719"/>
                    <a:pt x="22726" y="129540"/>
                    <a:pt x="38169" y="131277"/>
                  </a:cubicBezTo>
                  <a:cubicBezTo>
                    <a:pt x="38169" y="143439"/>
                    <a:pt x="36368" y="152705"/>
                    <a:pt x="44926" y="152705"/>
                  </a:cubicBezTo>
                  <a:cubicBezTo>
                    <a:pt x="48658" y="152705"/>
                    <a:pt x="51747" y="149616"/>
                    <a:pt x="51682" y="145884"/>
                  </a:cubicBezTo>
                  <a:cubicBezTo>
                    <a:pt x="51682" y="140608"/>
                    <a:pt x="51682" y="136296"/>
                    <a:pt x="51682" y="131342"/>
                  </a:cubicBezTo>
                  <a:cubicBezTo>
                    <a:pt x="77807" y="128446"/>
                    <a:pt x="106570" y="106375"/>
                    <a:pt x="85850" y="86042"/>
                  </a:cubicBezTo>
                  <a:cubicBezTo>
                    <a:pt x="63651" y="64292"/>
                    <a:pt x="19187" y="83661"/>
                    <a:pt x="23241" y="55220"/>
                  </a:cubicBezTo>
                  <a:cubicBezTo>
                    <a:pt x="26137" y="34822"/>
                    <a:pt x="50717" y="33342"/>
                    <a:pt x="63844" y="40742"/>
                  </a:cubicBezTo>
                  <a:cubicBezTo>
                    <a:pt x="67640" y="43444"/>
                    <a:pt x="72981" y="41514"/>
                    <a:pt x="74268" y="37074"/>
                  </a:cubicBezTo>
                  <a:lnTo>
                    <a:pt x="75877" y="32183"/>
                  </a:lnTo>
                  <a:cubicBezTo>
                    <a:pt x="69120" y="28194"/>
                    <a:pt x="64423" y="25105"/>
                    <a:pt x="54385" y="23690"/>
                  </a:cubicBezTo>
                  <a:cubicBezTo>
                    <a:pt x="54706" y="17062"/>
                    <a:pt x="54835" y="13266"/>
                    <a:pt x="54385" y="6252"/>
                  </a:cubicBezTo>
                  <a:cubicBezTo>
                    <a:pt x="53806" y="-2692"/>
                    <a:pt x="40293" y="-1727"/>
                    <a:pt x="40936" y="7153"/>
                  </a:cubicBezTo>
                  <a:cubicBezTo>
                    <a:pt x="41387" y="13909"/>
                    <a:pt x="41194" y="17126"/>
                    <a:pt x="40936" y="23754"/>
                  </a:cubicBezTo>
                  <a:cubicBezTo>
                    <a:pt x="2200" y="29288"/>
                    <a:pt x="-1918" y="80315"/>
                    <a:pt x="36754" y="85849"/>
                  </a:cubicBezTo>
                  <a:cubicBezTo>
                    <a:pt x="43896" y="86878"/>
                    <a:pt x="51425" y="87200"/>
                    <a:pt x="58245" y="88165"/>
                  </a:cubicBezTo>
                  <a:cubicBezTo>
                    <a:pt x="76520" y="90803"/>
                    <a:pt x="79737" y="99747"/>
                    <a:pt x="79609" y="101292"/>
                  </a:cubicBezTo>
                  <a:cubicBezTo>
                    <a:pt x="77807" y="113711"/>
                    <a:pt x="35789" y="130570"/>
                    <a:pt x="11916" y="104380"/>
                  </a:cubicBezTo>
                  <a:close/>
                </a:path>
              </a:pathLst>
            </a:custGeom>
            <a:solidFill>
              <a:srgbClr val="D9D5EB"/>
            </a:solidFill>
            <a:ln w="6433" cap="flat">
              <a:noFill/>
              <a:prstDash val="solid"/>
              <a:miter/>
            </a:ln>
          </p:spPr>
          <p:txBody>
            <a:bodyPr rtlCol="0" anchor="ctr"/>
            <a:lstStyle/>
            <a:p>
              <a:endParaRPr lang="en-AU"/>
            </a:p>
          </p:txBody>
        </p:sp>
        <p:sp>
          <p:nvSpPr>
            <p:cNvPr id="1123" name="Freeform: Shape 1122">
              <a:extLst>
                <a:ext uri="{FF2B5EF4-FFF2-40B4-BE49-F238E27FC236}">
                  <a16:creationId xmlns:a16="http://schemas.microsoft.com/office/drawing/2014/main" id="{9AD20522-612C-B7B2-56EF-451342D0BA1E}"/>
                </a:ext>
              </a:extLst>
            </p:cNvPr>
            <p:cNvSpPr/>
            <p:nvPr/>
          </p:nvSpPr>
          <p:spPr>
            <a:xfrm>
              <a:off x="7807804" y="4325229"/>
              <a:ext cx="91198" cy="134024"/>
            </a:xfrm>
            <a:custGeom>
              <a:avLst/>
              <a:gdLst>
                <a:gd name="connsiteX0" fmla="*/ 33093 w 91198"/>
                <a:gd name="connsiteY0" fmla="*/ 68915 h 134024"/>
                <a:gd name="connsiteX1" fmla="*/ 44161 w 91198"/>
                <a:gd name="connsiteY1" fmla="*/ 68529 h 134024"/>
                <a:gd name="connsiteX2" fmla="*/ 11151 w 91198"/>
                <a:gd name="connsiteY2" fmla="*/ 90729 h 134024"/>
                <a:gd name="connsiteX3" fmla="*/ 2529 w 91198"/>
                <a:gd name="connsiteY3" fmla="*/ 101153 h 134024"/>
                <a:gd name="connsiteX4" fmla="*/ 41008 w 91198"/>
                <a:gd name="connsiteY4" fmla="*/ 113700 h 134024"/>
                <a:gd name="connsiteX5" fmla="*/ 50789 w 91198"/>
                <a:gd name="connsiteY5" fmla="*/ 133905 h 134024"/>
                <a:gd name="connsiteX6" fmla="*/ 56451 w 91198"/>
                <a:gd name="connsiteY6" fmla="*/ 126184 h 134024"/>
                <a:gd name="connsiteX7" fmla="*/ 54392 w 91198"/>
                <a:gd name="connsiteY7" fmla="*/ 111770 h 134024"/>
                <a:gd name="connsiteX8" fmla="*/ 91198 w 91198"/>
                <a:gd name="connsiteY8" fmla="*/ 77988 h 134024"/>
                <a:gd name="connsiteX9" fmla="*/ 54714 w 91198"/>
                <a:gd name="connsiteY9" fmla="*/ 54566 h 134024"/>
                <a:gd name="connsiteX10" fmla="*/ 15398 w 91198"/>
                <a:gd name="connsiteY10" fmla="*/ 40410 h 134024"/>
                <a:gd name="connsiteX11" fmla="*/ 53620 w 91198"/>
                <a:gd name="connsiteY11" fmla="*/ 20334 h 134024"/>
                <a:gd name="connsiteX12" fmla="*/ 63336 w 91198"/>
                <a:gd name="connsiteY12" fmla="*/ 14285 h 134024"/>
                <a:gd name="connsiteX13" fmla="*/ 63336 w 91198"/>
                <a:gd name="connsiteY13" fmla="*/ 9781 h 134024"/>
                <a:gd name="connsiteX14" fmla="*/ 41716 w 91198"/>
                <a:gd name="connsiteY14" fmla="*/ 4762 h 134024"/>
                <a:gd name="connsiteX15" fmla="*/ 41265 w 91198"/>
                <a:gd name="connsiteY15" fmla="*/ 0 h 134024"/>
                <a:gd name="connsiteX16" fmla="*/ 27752 w 91198"/>
                <a:gd name="connsiteY16" fmla="*/ 1158 h 134024"/>
                <a:gd name="connsiteX17" fmla="*/ 28332 w 91198"/>
                <a:gd name="connsiteY17" fmla="*/ 6628 h 134024"/>
                <a:gd name="connsiteX18" fmla="*/ 33029 w 91198"/>
                <a:gd name="connsiteY18" fmla="*/ 68787 h 13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34024">
                  <a:moveTo>
                    <a:pt x="33093" y="68915"/>
                  </a:moveTo>
                  <a:cubicBezTo>
                    <a:pt x="36697" y="68915"/>
                    <a:pt x="40429" y="68722"/>
                    <a:pt x="44161" y="68529"/>
                  </a:cubicBezTo>
                  <a:cubicBezTo>
                    <a:pt x="118803" y="64475"/>
                    <a:pt x="48987" y="122001"/>
                    <a:pt x="11151" y="90729"/>
                  </a:cubicBezTo>
                  <a:cubicBezTo>
                    <a:pt x="4266" y="85066"/>
                    <a:pt x="-4357" y="95426"/>
                    <a:pt x="2529" y="101153"/>
                  </a:cubicBezTo>
                  <a:cubicBezTo>
                    <a:pt x="12502" y="109389"/>
                    <a:pt x="25951" y="114215"/>
                    <a:pt x="41008" y="113700"/>
                  </a:cubicBezTo>
                  <a:cubicBezTo>
                    <a:pt x="42810" y="125926"/>
                    <a:pt x="42424" y="135192"/>
                    <a:pt x="50789" y="133905"/>
                  </a:cubicBezTo>
                  <a:cubicBezTo>
                    <a:pt x="54456" y="133326"/>
                    <a:pt x="57030" y="129916"/>
                    <a:pt x="56451" y="126184"/>
                  </a:cubicBezTo>
                  <a:cubicBezTo>
                    <a:pt x="55743" y="121422"/>
                    <a:pt x="55100" y="116789"/>
                    <a:pt x="54392" y="111770"/>
                  </a:cubicBezTo>
                  <a:cubicBezTo>
                    <a:pt x="76141" y="106108"/>
                    <a:pt x="91198" y="89506"/>
                    <a:pt x="91198" y="77988"/>
                  </a:cubicBezTo>
                  <a:cubicBezTo>
                    <a:pt x="91198" y="68915"/>
                    <a:pt x="81289" y="54566"/>
                    <a:pt x="54714" y="54566"/>
                  </a:cubicBezTo>
                  <a:cubicBezTo>
                    <a:pt x="39657" y="54566"/>
                    <a:pt x="15398" y="59971"/>
                    <a:pt x="15398" y="40410"/>
                  </a:cubicBezTo>
                  <a:cubicBezTo>
                    <a:pt x="15398" y="19819"/>
                    <a:pt x="39592" y="14800"/>
                    <a:pt x="53620" y="20334"/>
                  </a:cubicBezTo>
                  <a:cubicBezTo>
                    <a:pt x="58124" y="22521"/>
                    <a:pt x="63336" y="19304"/>
                    <a:pt x="63336" y="14285"/>
                  </a:cubicBezTo>
                  <a:lnTo>
                    <a:pt x="63336" y="9781"/>
                  </a:lnTo>
                  <a:cubicBezTo>
                    <a:pt x="56580" y="7014"/>
                    <a:pt x="51368" y="4762"/>
                    <a:pt x="41716" y="4762"/>
                  </a:cubicBezTo>
                  <a:cubicBezTo>
                    <a:pt x="41587" y="3153"/>
                    <a:pt x="41394" y="1544"/>
                    <a:pt x="41265" y="0"/>
                  </a:cubicBezTo>
                  <a:cubicBezTo>
                    <a:pt x="36890" y="450"/>
                    <a:pt x="32385" y="837"/>
                    <a:pt x="27752" y="1158"/>
                  </a:cubicBezTo>
                  <a:cubicBezTo>
                    <a:pt x="27946" y="2767"/>
                    <a:pt x="28074" y="4504"/>
                    <a:pt x="28332" y="6628"/>
                  </a:cubicBezTo>
                  <a:cubicBezTo>
                    <a:pt x="-9054" y="17502"/>
                    <a:pt x="-6158" y="68787"/>
                    <a:pt x="33029" y="68787"/>
                  </a:cubicBezTo>
                  <a:close/>
                </a:path>
              </a:pathLst>
            </a:custGeom>
            <a:solidFill>
              <a:srgbClr val="D9D5EB"/>
            </a:solidFill>
            <a:ln w="6433" cap="flat">
              <a:noFill/>
              <a:prstDash val="solid"/>
              <a:miter/>
            </a:ln>
          </p:spPr>
          <p:txBody>
            <a:bodyPr rtlCol="0" anchor="ctr"/>
            <a:lstStyle/>
            <a:p>
              <a:endParaRPr lang="en-AU"/>
            </a:p>
          </p:txBody>
        </p:sp>
        <p:sp>
          <p:nvSpPr>
            <p:cNvPr id="1124" name="Freeform: Shape 1123">
              <a:extLst>
                <a:ext uri="{FF2B5EF4-FFF2-40B4-BE49-F238E27FC236}">
                  <a16:creationId xmlns:a16="http://schemas.microsoft.com/office/drawing/2014/main" id="{7DB23837-211D-2794-6654-10A79C6137A3}"/>
                </a:ext>
              </a:extLst>
            </p:cNvPr>
            <p:cNvSpPr/>
            <p:nvPr/>
          </p:nvSpPr>
          <p:spPr>
            <a:xfrm>
              <a:off x="7900863" y="4306362"/>
              <a:ext cx="93055" cy="152773"/>
            </a:xfrm>
            <a:custGeom>
              <a:avLst/>
              <a:gdLst>
                <a:gd name="connsiteX0" fmla="*/ 38163 w 93055"/>
                <a:gd name="connsiteY0" fmla="*/ 131346 h 152773"/>
                <a:gd name="connsiteX1" fmla="*/ 44919 w 93055"/>
                <a:gd name="connsiteY1" fmla="*/ 152773 h 152773"/>
                <a:gd name="connsiteX2" fmla="*/ 51676 w 93055"/>
                <a:gd name="connsiteY2" fmla="*/ 145952 h 152773"/>
                <a:gd name="connsiteX3" fmla="*/ 51676 w 93055"/>
                <a:gd name="connsiteY3" fmla="*/ 131410 h 152773"/>
                <a:gd name="connsiteX4" fmla="*/ 92922 w 93055"/>
                <a:gd name="connsiteY4" fmla="*/ 103226 h 152773"/>
                <a:gd name="connsiteX5" fmla="*/ 60105 w 93055"/>
                <a:gd name="connsiteY5" fmla="*/ 74849 h 152773"/>
                <a:gd name="connsiteX6" fmla="*/ 38613 w 93055"/>
                <a:gd name="connsiteY6" fmla="*/ 72533 h 152773"/>
                <a:gd name="connsiteX7" fmla="*/ 63837 w 93055"/>
                <a:gd name="connsiteY7" fmla="*/ 40810 h 152773"/>
                <a:gd name="connsiteX8" fmla="*/ 74390 w 93055"/>
                <a:gd name="connsiteY8" fmla="*/ 36434 h 152773"/>
                <a:gd name="connsiteX9" fmla="*/ 74390 w 93055"/>
                <a:gd name="connsiteY9" fmla="*/ 31415 h 152773"/>
                <a:gd name="connsiteX10" fmla="*/ 54378 w 93055"/>
                <a:gd name="connsiteY10" fmla="*/ 23758 h 152773"/>
                <a:gd name="connsiteX11" fmla="*/ 47171 w 93055"/>
                <a:gd name="connsiteY11" fmla="*/ 14 h 152773"/>
                <a:gd name="connsiteX12" fmla="*/ 40865 w 93055"/>
                <a:gd name="connsiteY12" fmla="*/ 7221 h 152773"/>
                <a:gd name="connsiteX13" fmla="*/ 40865 w 93055"/>
                <a:gd name="connsiteY13" fmla="*/ 23822 h 152773"/>
                <a:gd name="connsiteX14" fmla="*/ 36683 w 93055"/>
                <a:gd name="connsiteY14" fmla="*/ 85981 h 152773"/>
                <a:gd name="connsiteX15" fmla="*/ 58174 w 93055"/>
                <a:gd name="connsiteY15" fmla="*/ 88298 h 152773"/>
                <a:gd name="connsiteX16" fmla="*/ 11845 w 93055"/>
                <a:gd name="connsiteY16" fmla="*/ 104449 h 152773"/>
                <a:gd name="connsiteX17" fmla="*/ 1871 w 93055"/>
                <a:gd name="connsiteY17" fmla="*/ 113522 h 152773"/>
                <a:gd name="connsiteX18" fmla="*/ 38163 w 93055"/>
                <a:gd name="connsiteY18" fmla="*/ 131410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5" h="152773">
                  <a:moveTo>
                    <a:pt x="38163" y="131346"/>
                  </a:moveTo>
                  <a:cubicBezTo>
                    <a:pt x="38163" y="143636"/>
                    <a:pt x="36425" y="152773"/>
                    <a:pt x="44919" y="152773"/>
                  </a:cubicBezTo>
                  <a:cubicBezTo>
                    <a:pt x="48651" y="152773"/>
                    <a:pt x="51740" y="149684"/>
                    <a:pt x="51676" y="145952"/>
                  </a:cubicBezTo>
                  <a:cubicBezTo>
                    <a:pt x="51676" y="140676"/>
                    <a:pt x="51676" y="136365"/>
                    <a:pt x="51676" y="131410"/>
                  </a:cubicBezTo>
                  <a:cubicBezTo>
                    <a:pt x="74004" y="128900"/>
                    <a:pt x="91249" y="114616"/>
                    <a:pt x="92922" y="103226"/>
                  </a:cubicBezTo>
                  <a:cubicBezTo>
                    <a:pt x="94209" y="94282"/>
                    <a:pt x="86423" y="78646"/>
                    <a:pt x="60105" y="74849"/>
                  </a:cubicBezTo>
                  <a:cubicBezTo>
                    <a:pt x="53027" y="73820"/>
                    <a:pt x="44983" y="73434"/>
                    <a:pt x="38613" y="72533"/>
                  </a:cubicBezTo>
                  <a:cubicBezTo>
                    <a:pt x="6054" y="67835"/>
                    <a:pt x="29540" y="21442"/>
                    <a:pt x="63837" y="40810"/>
                  </a:cubicBezTo>
                  <a:cubicBezTo>
                    <a:pt x="67891" y="43641"/>
                    <a:pt x="73553" y="41389"/>
                    <a:pt x="74390" y="36434"/>
                  </a:cubicBezTo>
                  <a:lnTo>
                    <a:pt x="74390" y="31415"/>
                  </a:lnTo>
                  <a:cubicBezTo>
                    <a:pt x="67312" y="27168"/>
                    <a:pt x="62807" y="24916"/>
                    <a:pt x="54378" y="23758"/>
                  </a:cubicBezTo>
                  <a:cubicBezTo>
                    <a:pt x="55021" y="10052"/>
                    <a:pt x="55922" y="-436"/>
                    <a:pt x="47171" y="14"/>
                  </a:cubicBezTo>
                  <a:cubicBezTo>
                    <a:pt x="43439" y="271"/>
                    <a:pt x="40672" y="3489"/>
                    <a:pt x="40865" y="7221"/>
                  </a:cubicBezTo>
                  <a:cubicBezTo>
                    <a:pt x="41315" y="13913"/>
                    <a:pt x="41123" y="17195"/>
                    <a:pt x="40865" y="23822"/>
                  </a:cubicBezTo>
                  <a:cubicBezTo>
                    <a:pt x="1678" y="29420"/>
                    <a:pt x="-1604" y="80447"/>
                    <a:pt x="36683" y="85981"/>
                  </a:cubicBezTo>
                  <a:cubicBezTo>
                    <a:pt x="43825" y="87011"/>
                    <a:pt x="51354" y="87332"/>
                    <a:pt x="58174" y="88298"/>
                  </a:cubicBezTo>
                  <a:cubicBezTo>
                    <a:pt x="114156" y="96341"/>
                    <a:pt x="44276" y="140161"/>
                    <a:pt x="11845" y="104449"/>
                  </a:cubicBezTo>
                  <a:cubicBezTo>
                    <a:pt x="5860" y="97821"/>
                    <a:pt x="-4178" y="106894"/>
                    <a:pt x="1871" y="113522"/>
                  </a:cubicBezTo>
                  <a:cubicBezTo>
                    <a:pt x="10365" y="122852"/>
                    <a:pt x="22720" y="129673"/>
                    <a:pt x="38163" y="131410"/>
                  </a:cubicBezTo>
                  <a:close/>
                </a:path>
              </a:pathLst>
            </a:custGeom>
            <a:solidFill>
              <a:srgbClr val="D9D5EB"/>
            </a:solidFill>
            <a:ln w="6433" cap="flat">
              <a:noFill/>
              <a:prstDash val="solid"/>
              <a:miter/>
            </a:ln>
          </p:spPr>
          <p:txBody>
            <a:bodyPr rtlCol="0" anchor="ctr"/>
            <a:lstStyle/>
            <a:p>
              <a:endParaRPr lang="en-AU"/>
            </a:p>
          </p:txBody>
        </p:sp>
        <p:sp>
          <p:nvSpPr>
            <p:cNvPr id="1125" name="Freeform: Shape 1124">
              <a:extLst>
                <a:ext uri="{FF2B5EF4-FFF2-40B4-BE49-F238E27FC236}">
                  <a16:creationId xmlns:a16="http://schemas.microsoft.com/office/drawing/2014/main" id="{C6666726-10BC-6DDD-2C9A-9DEACBA30603}"/>
                </a:ext>
              </a:extLst>
            </p:cNvPr>
            <p:cNvSpPr/>
            <p:nvPr/>
          </p:nvSpPr>
          <p:spPr>
            <a:xfrm>
              <a:off x="7461506" y="3973832"/>
              <a:ext cx="92452" cy="80175"/>
            </a:xfrm>
            <a:custGeom>
              <a:avLst/>
              <a:gdLst>
                <a:gd name="connsiteX0" fmla="*/ 35201 w 92452"/>
                <a:gd name="connsiteY0" fmla="*/ 13899 h 80175"/>
                <a:gd name="connsiteX1" fmla="*/ 56821 w 92452"/>
                <a:gd name="connsiteY1" fmla="*/ 14993 h 80175"/>
                <a:gd name="connsiteX2" fmla="*/ 11521 w 92452"/>
                <a:gd name="connsiteY2" fmla="*/ 33782 h 80175"/>
                <a:gd name="connsiteX3" fmla="*/ 1998 w 92452"/>
                <a:gd name="connsiteY3" fmla="*/ 33846 h 80175"/>
                <a:gd name="connsiteX4" fmla="*/ 39384 w 92452"/>
                <a:gd name="connsiteY4" fmla="*/ 59199 h 80175"/>
                <a:gd name="connsiteX5" fmla="*/ 46977 w 92452"/>
                <a:gd name="connsiteY5" fmla="*/ 80176 h 80175"/>
                <a:gd name="connsiteX6" fmla="*/ 53733 w 92452"/>
                <a:gd name="connsiteY6" fmla="*/ 72969 h 80175"/>
                <a:gd name="connsiteX7" fmla="*/ 52896 w 92452"/>
                <a:gd name="connsiteY7" fmla="*/ 58491 h 80175"/>
                <a:gd name="connsiteX8" fmla="*/ 92405 w 92452"/>
                <a:gd name="connsiteY8" fmla="*/ 27926 h 80175"/>
                <a:gd name="connsiteX9" fmla="*/ 58044 w 92452"/>
                <a:gd name="connsiteY9" fmla="*/ 1480 h 80175"/>
                <a:gd name="connsiteX10" fmla="*/ 36424 w 92452"/>
                <a:gd name="connsiteY10" fmla="*/ 386 h 80175"/>
                <a:gd name="connsiteX11" fmla="*/ 33721 w 92452"/>
                <a:gd name="connsiteY11" fmla="*/ 0 h 80175"/>
                <a:gd name="connsiteX12" fmla="*/ 17892 w 92452"/>
                <a:gd name="connsiteY12" fmla="*/ 7722 h 80175"/>
                <a:gd name="connsiteX13" fmla="*/ 35265 w 92452"/>
                <a:gd name="connsiteY13" fmla="*/ 13834 h 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452" h="80175">
                  <a:moveTo>
                    <a:pt x="35201" y="13899"/>
                  </a:moveTo>
                  <a:cubicBezTo>
                    <a:pt x="42279" y="14478"/>
                    <a:pt x="50129" y="14414"/>
                    <a:pt x="56821" y="14993"/>
                  </a:cubicBezTo>
                  <a:cubicBezTo>
                    <a:pt x="113189" y="19819"/>
                    <a:pt x="45947" y="67564"/>
                    <a:pt x="11521" y="33782"/>
                  </a:cubicBezTo>
                  <a:cubicBezTo>
                    <a:pt x="8883" y="31144"/>
                    <a:pt x="4572" y="31208"/>
                    <a:pt x="1998" y="33846"/>
                  </a:cubicBezTo>
                  <a:cubicBezTo>
                    <a:pt x="-7718" y="43756"/>
                    <a:pt x="20144" y="58169"/>
                    <a:pt x="39384" y="59199"/>
                  </a:cubicBezTo>
                  <a:cubicBezTo>
                    <a:pt x="40156" y="71746"/>
                    <a:pt x="38933" y="80176"/>
                    <a:pt x="46977" y="80176"/>
                  </a:cubicBezTo>
                  <a:cubicBezTo>
                    <a:pt x="50902" y="80176"/>
                    <a:pt x="53990" y="76830"/>
                    <a:pt x="53733" y="72969"/>
                  </a:cubicBezTo>
                  <a:cubicBezTo>
                    <a:pt x="53411" y="68143"/>
                    <a:pt x="53154" y="63510"/>
                    <a:pt x="52896" y="58491"/>
                  </a:cubicBezTo>
                  <a:cubicBezTo>
                    <a:pt x="75096" y="54759"/>
                    <a:pt x="91440" y="39445"/>
                    <a:pt x="92405" y="27926"/>
                  </a:cubicBezTo>
                  <a:cubicBezTo>
                    <a:pt x="93177" y="18918"/>
                    <a:pt x="84555" y="3732"/>
                    <a:pt x="58044" y="1480"/>
                  </a:cubicBezTo>
                  <a:cubicBezTo>
                    <a:pt x="50902" y="901"/>
                    <a:pt x="42729" y="965"/>
                    <a:pt x="36424" y="386"/>
                  </a:cubicBezTo>
                  <a:cubicBezTo>
                    <a:pt x="35458" y="322"/>
                    <a:pt x="34558" y="193"/>
                    <a:pt x="33721" y="0"/>
                  </a:cubicBezTo>
                  <a:cubicBezTo>
                    <a:pt x="28316" y="2381"/>
                    <a:pt x="23104" y="5019"/>
                    <a:pt x="17892" y="7722"/>
                  </a:cubicBezTo>
                  <a:cubicBezTo>
                    <a:pt x="22332" y="11003"/>
                    <a:pt x="28123" y="13255"/>
                    <a:pt x="35265" y="13834"/>
                  </a:cubicBezTo>
                  <a:close/>
                </a:path>
              </a:pathLst>
            </a:custGeom>
            <a:solidFill>
              <a:srgbClr val="D9D5EB"/>
            </a:solidFill>
            <a:ln w="6433" cap="flat">
              <a:noFill/>
              <a:prstDash val="solid"/>
              <a:miter/>
            </a:ln>
          </p:spPr>
          <p:txBody>
            <a:bodyPr rtlCol="0" anchor="ctr"/>
            <a:lstStyle/>
            <a:p>
              <a:endParaRPr lang="en-AU"/>
            </a:p>
          </p:txBody>
        </p:sp>
        <p:sp>
          <p:nvSpPr>
            <p:cNvPr id="1126" name="Freeform: Shape 1125">
              <a:extLst>
                <a:ext uri="{FF2B5EF4-FFF2-40B4-BE49-F238E27FC236}">
                  <a16:creationId xmlns:a16="http://schemas.microsoft.com/office/drawing/2014/main" id="{897847A1-0457-344C-9331-FB516E61D5E2}"/>
                </a:ext>
              </a:extLst>
            </p:cNvPr>
            <p:cNvSpPr/>
            <p:nvPr/>
          </p:nvSpPr>
          <p:spPr>
            <a:xfrm>
              <a:off x="7650882" y="4005626"/>
              <a:ext cx="12740" cy="19619"/>
            </a:xfrm>
            <a:custGeom>
              <a:avLst/>
              <a:gdLst>
                <a:gd name="connsiteX0" fmla="*/ 12740 w 12740"/>
                <a:gd name="connsiteY0" fmla="*/ 19619 h 19619"/>
                <a:gd name="connsiteX1" fmla="*/ 9523 w 12740"/>
                <a:gd name="connsiteY1" fmla="*/ 573 h 19619"/>
                <a:gd name="connsiteX2" fmla="*/ 2123 w 12740"/>
                <a:gd name="connsiteY2" fmla="*/ 11640 h 19619"/>
                <a:gd name="connsiteX3" fmla="*/ 12676 w 12740"/>
                <a:gd name="connsiteY3" fmla="*/ 19619 h 19619"/>
              </a:gdLst>
              <a:ahLst/>
              <a:cxnLst>
                <a:cxn ang="0">
                  <a:pos x="connsiteX0" y="connsiteY0"/>
                </a:cxn>
                <a:cxn ang="0">
                  <a:pos x="connsiteX1" y="connsiteY1"/>
                </a:cxn>
                <a:cxn ang="0">
                  <a:pos x="connsiteX2" y="connsiteY2"/>
                </a:cxn>
                <a:cxn ang="0">
                  <a:pos x="connsiteX3" y="connsiteY3"/>
                </a:cxn>
              </a:cxnLst>
              <a:rect l="l" t="t" r="r" b="b"/>
              <a:pathLst>
                <a:path w="12740" h="19619">
                  <a:moveTo>
                    <a:pt x="12740" y="19619"/>
                  </a:moveTo>
                  <a:cubicBezTo>
                    <a:pt x="11968" y="12927"/>
                    <a:pt x="10874" y="6557"/>
                    <a:pt x="9523" y="573"/>
                  </a:cubicBezTo>
                  <a:cubicBezTo>
                    <a:pt x="3410" y="-2259"/>
                    <a:pt x="-3604" y="6042"/>
                    <a:pt x="2123" y="11640"/>
                  </a:cubicBezTo>
                  <a:cubicBezTo>
                    <a:pt x="5212" y="14664"/>
                    <a:pt x="8815" y="17367"/>
                    <a:pt x="12676" y="19619"/>
                  </a:cubicBezTo>
                  <a:close/>
                </a:path>
              </a:pathLst>
            </a:custGeom>
            <a:solidFill>
              <a:srgbClr val="D9D5EB"/>
            </a:solidFill>
            <a:ln w="6433" cap="flat">
              <a:noFill/>
              <a:prstDash val="solid"/>
              <a:miter/>
            </a:ln>
          </p:spPr>
          <p:txBody>
            <a:bodyPr rtlCol="0" anchor="ctr"/>
            <a:lstStyle/>
            <a:p>
              <a:endParaRPr lang="en-AU"/>
            </a:p>
          </p:txBody>
        </p:sp>
        <p:sp>
          <p:nvSpPr>
            <p:cNvPr id="1127" name="Freeform: Shape 1126">
              <a:extLst>
                <a:ext uri="{FF2B5EF4-FFF2-40B4-BE49-F238E27FC236}">
                  <a16:creationId xmlns:a16="http://schemas.microsoft.com/office/drawing/2014/main" id="{D4783795-078F-7FAD-0572-62AF8295A801}"/>
                </a:ext>
              </a:extLst>
            </p:cNvPr>
            <p:cNvSpPr/>
            <p:nvPr/>
          </p:nvSpPr>
          <p:spPr>
            <a:xfrm>
              <a:off x="7555473" y="3951053"/>
              <a:ext cx="93132" cy="102898"/>
            </a:xfrm>
            <a:custGeom>
              <a:avLst/>
              <a:gdLst>
                <a:gd name="connsiteX0" fmla="*/ 79515 w 93132"/>
                <a:gd name="connsiteY0" fmla="*/ 48517 h 102898"/>
                <a:gd name="connsiteX1" fmla="*/ 11694 w 93132"/>
                <a:gd name="connsiteY1" fmla="*/ 55596 h 102898"/>
                <a:gd name="connsiteX2" fmla="*/ 1977 w 93132"/>
                <a:gd name="connsiteY2" fmla="*/ 64990 h 102898"/>
                <a:gd name="connsiteX3" fmla="*/ 38848 w 93132"/>
                <a:gd name="connsiteY3" fmla="*/ 81720 h 102898"/>
                <a:gd name="connsiteX4" fmla="*/ 46377 w 93132"/>
                <a:gd name="connsiteY4" fmla="*/ 102890 h 102898"/>
                <a:gd name="connsiteX5" fmla="*/ 52811 w 93132"/>
                <a:gd name="connsiteY5" fmla="*/ 95877 h 102898"/>
                <a:gd name="connsiteX6" fmla="*/ 52296 w 93132"/>
                <a:gd name="connsiteY6" fmla="*/ 81334 h 102898"/>
                <a:gd name="connsiteX7" fmla="*/ 92770 w 93132"/>
                <a:gd name="connsiteY7" fmla="*/ 45751 h 102898"/>
                <a:gd name="connsiteX8" fmla="*/ 23598 w 93132"/>
                <a:gd name="connsiteY8" fmla="*/ 3861 h 102898"/>
                <a:gd name="connsiteX9" fmla="*/ 24177 w 93132"/>
                <a:gd name="connsiteY9" fmla="*/ 0 h 102898"/>
                <a:gd name="connsiteX10" fmla="*/ 10922 w 93132"/>
                <a:gd name="connsiteY10" fmla="*/ 1737 h 102898"/>
                <a:gd name="connsiteX11" fmla="*/ 10278 w 93132"/>
                <a:gd name="connsiteY11" fmla="*/ 1866 h 102898"/>
                <a:gd name="connsiteX12" fmla="*/ 10085 w 93132"/>
                <a:gd name="connsiteY12" fmla="*/ 3861 h 102898"/>
                <a:gd name="connsiteX13" fmla="*/ 79450 w 93132"/>
                <a:gd name="connsiteY13" fmla="*/ 48517 h 10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32" h="102898">
                  <a:moveTo>
                    <a:pt x="79515" y="48517"/>
                  </a:moveTo>
                  <a:cubicBezTo>
                    <a:pt x="75590" y="66663"/>
                    <a:pt x="34215" y="78825"/>
                    <a:pt x="11694" y="55596"/>
                  </a:cubicBezTo>
                  <a:cubicBezTo>
                    <a:pt x="5516" y="49225"/>
                    <a:pt x="-4200" y="58556"/>
                    <a:pt x="1977" y="64990"/>
                  </a:cubicBezTo>
                  <a:cubicBezTo>
                    <a:pt x="10793" y="74063"/>
                    <a:pt x="23469" y="80498"/>
                    <a:pt x="38848" y="81720"/>
                  </a:cubicBezTo>
                  <a:cubicBezTo>
                    <a:pt x="39298" y="94332"/>
                    <a:pt x="37883" y="103212"/>
                    <a:pt x="46377" y="102890"/>
                  </a:cubicBezTo>
                  <a:cubicBezTo>
                    <a:pt x="50108" y="102762"/>
                    <a:pt x="53004" y="99609"/>
                    <a:pt x="52811" y="95877"/>
                  </a:cubicBezTo>
                  <a:cubicBezTo>
                    <a:pt x="52618" y="91179"/>
                    <a:pt x="52489" y="86225"/>
                    <a:pt x="52296" y="81334"/>
                  </a:cubicBezTo>
                  <a:cubicBezTo>
                    <a:pt x="80416" y="77280"/>
                    <a:pt x="95730" y="56818"/>
                    <a:pt x="92770" y="45751"/>
                  </a:cubicBezTo>
                  <a:cubicBezTo>
                    <a:pt x="84534" y="15572"/>
                    <a:pt x="23598" y="36485"/>
                    <a:pt x="23598" y="3861"/>
                  </a:cubicBezTo>
                  <a:cubicBezTo>
                    <a:pt x="23598" y="2510"/>
                    <a:pt x="23855" y="1223"/>
                    <a:pt x="24177" y="0"/>
                  </a:cubicBezTo>
                  <a:cubicBezTo>
                    <a:pt x="19608" y="450"/>
                    <a:pt x="15168" y="1030"/>
                    <a:pt x="10922" y="1737"/>
                  </a:cubicBezTo>
                  <a:cubicBezTo>
                    <a:pt x="10728" y="1737"/>
                    <a:pt x="10471" y="1802"/>
                    <a:pt x="10278" y="1866"/>
                  </a:cubicBezTo>
                  <a:cubicBezTo>
                    <a:pt x="10278" y="2574"/>
                    <a:pt x="10085" y="3217"/>
                    <a:pt x="10085" y="3861"/>
                  </a:cubicBezTo>
                  <a:cubicBezTo>
                    <a:pt x="10085" y="48131"/>
                    <a:pt x="73016" y="33267"/>
                    <a:pt x="79450" y="48517"/>
                  </a:cubicBezTo>
                  <a:close/>
                </a:path>
              </a:pathLst>
            </a:custGeom>
            <a:solidFill>
              <a:srgbClr val="D9D5EB"/>
            </a:solidFill>
            <a:ln w="6433" cap="flat">
              <a:noFill/>
              <a:prstDash val="solid"/>
              <a:miter/>
            </a:ln>
          </p:spPr>
          <p:txBody>
            <a:bodyPr rtlCol="0" anchor="ctr"/>
            <a:lstStyle/>
            <a:p>
              <a:endParaRPr lang="en-AU"/>
            </a:p>
          </p:txBody>
        </p:sp>
        <p:sp>
          <p:nvSpPr>
            <p:cNvPr id="1128" name="Freeform: Shape 1127">
              <a:extLst>
                <a:ext uri="{FF2B5EF4-FFF2-40B4-BE49-F238E27FC236}">
                  <a16:creationId xmlns:a16="http://schemas.microsoft.com/office/drawing/2014/main" id="{820ED5D1-1B46-F869-C979-9728F4FF5CD2}"/>
                </a:ext>
              </a:extLst>
            </p:cNvPr>
            <p:cNvSpPr/>
            <p:nvPr/>
          </p:nvSpPr>
          <p:spPr>
            <a:xfrm>
              <a:off x="7461441" y="4171374"/>
              <a:ext cx="92452" cy="152761"/>
            </a:xfrm>
            <a:custGeom>
              <a:avLst/>
              <a:gdLst>
                <a:gd name="connsiteX0" fmla="*/ 40735 w 92452"/>
                <a:gd name="connsiteY0" fmla="*/ 131 h 152761"/>
                <a:gd name="connsiteX1" fmla="*/ 34879 w 92452"/>
                <a:gd name="connsiteY1" fmla="*/ 7660 h 152761"/>
                <a:gd name="connsiteX2" fmla="*/ 35780 w 92452"/>
                <a:gd name="connsiteY2" fmla="*/ 24261 h 152761"/>
                <a:gd name="connsiteX3" fmla="*/ 35201 w 92452"/>
                <a:gd name="connsiteY3" fmla="*/ 86485 h 152761"/>
                <a:gd name="connsiteX4" fmla="*/ 56821 w 92452"/>
                <a:gd name="connsiteY4" fmla="*/ 87578 h 152761"/>
                <a:gd name="connsiteX5" fmla="*/ 11521 w 92452"/>
                <a:gd name="connsiteY5" fmla="*/ 106368 h 152761"/>
                <a:gd name="connsiteX6" fmla="*/ 1998 w 92452"/>
                <a:gd name="connsiteY6" fmla="*/ 106432 h 152761"/>
                <a:gd name="connsiteX7" fmla="*/ 39384 w 92452"/>
                <a:gd name="connsiteY7" fmla="*/ 131784 h 152761"/>
                <a:gd name="connsiteX8" fmla="*/ 46977 w 92452"/>
                <a:gd name="connsiteY8" fmla="*/ 152762 h 152761"/>
                <a:gd name="connsiteX9" fmla="*/ 53733 w 92452"/>
                <a:gd name="connsiteY9" fmla="*/ 145555 h 152761"/>
                <a:gd name="connsiteX10" fmla="*/ 52896 w 92452"/>
                <a:gd name="connsiteY10" fmla="*/ 131077 h 152761"/>
                <a:gd name="connsiteX11" fmla="*/ 92405 w 92452"/>
                <a:gd name="connsiteY11" fmla="*/ 100512 h 152761"/>
                <a:gd name="connsiteX12" fmla="*/ 58044 w 92452"/>
                <a:gd name="connsiteY12" fmla="*/ 74065 h 152761"/>
                <a:gd name="connsiteX13" fmla="*/ 36424 w 92452"/>
                <a:gd name="connsiteY13" fmla="*/ 72972 h 152761"/>
                <a:gd name="connsiteX14" fmla="*/ 20080 w 92452"/>
                <a:gd name="connsiteY14" fmla="*/ 56628 h 152761"/>
                <a:gd name="connsiteX15" fmla="*/ 59910 w 92452"/>
                <a:gd name="connsiteY15" fmla="*/ 39897 h 152761"/>
                <a:gd name="connsiteX16" fmla="*/ 70141 w 92452"/>
                <a:gd name="connsiteY16" fmla="*/ 34106 h 152761"/>
                <a:gd name="connsiteX17" fmla="*/ 70141 w 92452"/>
                <a:gd name="connsiteY17" fmla="*/ 29988 h 152761"/>
                <a:gd name="connsiteX18" fmla="*/ 49357 w 92452"/>
                <a:gd name="connsiteY18" fmla="*/ 23360 h 152761"/>
                <a:gd name="connsiteX19" fmla="*/ 40799 w 92452"/>
                <a:gd name="connsiteY19" fmla="*/ 67 h 15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52" h="152761">
                  <a:moveTo>
                    <a:pt x="40735" y="131"/>
                  </a:moveTo>
                  <a:cubicBezTo>
                    <a:pt x="37067" y="582"/>
                    <a:pt x="34429" y="3992"/>
                    <a:pt x="34879" y="7660"/>
                  </a:cubicBezTo>
                  <a:cubicBezTo>
                    <a:pt x="35716" y="14416"/>
                    <a:pt x="35716" y="17569"/>
                    <a:pt x="35780" y="24261"/>
                  </a:cubicBezTo>
                  <a:cubicBezTo>
                    <a:pt x="-2570" y="32047"/>
                    <a:pt x="-3729" y="83138"/>
                    <a:pt x="35201" y="86485"/>
                  </a:cubicBezTo>
                  <a:cubicBezTo>
                    <a:pt x="42279" y="87064"/>
                    <a:pt x="50129" y="86999"/>
                    <a:pt x="56821" y="87578"/>
                  </a:cubicBezTo>
                  <a:cubicBezTo>
                    <a:pt x="113189" y="92404"/>
                    <a:pt x="45947" y="140150"/>
                    <a:pt x="11521" y="106368"/>
                  </a:cubicBezTo>
                  <a:cubicBezTo>
                    <a:pt x="8883" y="103729"/>
                    <a:pt x="4572" y="103794"/>
                    <a:pt x="1998" y="106432"/>
                  </a:cubicBezTo>
                  <a:cubicBezTo>
                    <a:pt x="-7718" y="116341"/>
                    <a:pt x="20144" y="130755"/>
                    <a:pt x="39384" y="131784"/>
                  </a:cubicBezTo>
                  <a:cubicBezTo>
                    <a:pt x="40156" y="144332"/>
                    <a:pt x="38933" y="152762"/>
                    <a:pt x="46977" y="152762"/>
                  </a:cubicBezTo>
                  <a:cubicBezTo>
                    <a:pt x="50902" y="152762"/>
                    <a:pt x="53990" y="149416"/>
                    <a:pt x="53733" y="145555"/>
                  </a:cubicBezTo>
                  <a:cubicBezTo>
                    <a:pt x="53411" y="140729"/>
                    <a:pt x="53154" y="136096"/>
                    <a:pt x="52896" y="131077"/>
                  </a:cubicBezTo>
                  <a:cubicBezTo>
                    <a:pt x="75096" y="127345"/>
                    <a:pt x="91440" y="112030"/>
                    <a:pt x="92405" y="100512"/>
                  </a:cubicBezTo>
                  <a:cubicBezTo>
                    <a:pt x="93177" y="91504"/>
                    <a:pt x="84555" y="76318"/>
                    <a:pt x="58044" y="74065"/>
                  </a:cubicBezTo>
                  <a:cubicBezTo>
                    <a:pt x="50902" y="73486"/>
                    <a:pt x="42729" y="73551"/>
                    <a:pt x="36424" y="72972"/>
                  </a:cubicBezTo>
                  <a:cubicBezTo>
                    <a:pt x="18986" y="71492"/>
                    <a:pt x="20015" y="57207"/>
                    <a:pt x="20080" y="56628"/>
                  </a:cubicBezTo>
                  <a:cubicBezTo>
                    <a:pt x="21817" y="36101"/>
                    <a:pt x="46204" y="33141"/>
                    <a:pt x="59910" y="39897"/>
                  </a:cubicBezTo>
                  <a:cubicBezTo>
                    <a:pt x="64350" y="42600"/>
                    <a:pt x="70141" y="39383"/>
                    <a:pt x="70141" y="34106"/>
                  </a:cubicBezTo>
                  <a:lnTo>
                    <a:pt x="70141" y="29988"/>
                  </a:lnTo>
                  <a:cubicBezTo>
                    <a:pt x="63385" y="26513"/>
                    <a:pt x="58559" y="24133"/>
                    <a:pt x="49357" y="23360"/>
                  </a:cubicBezTo>
                  <a:cubicBezTo>
                    <a:pt x="49229" y="10041"/>
                    <a:pt x="49550" y="-963"/>
                    <a:pt x="40799" y="67"/>
                  </a:cubicBezTo>
                  <a:close/>
                </a:path>
              </a:pathLst>
            </a:custGeom>
            <a:solidFill>
              <a:srgbClr val="D9D5EB"/>
            </a:solidFill>
            <a:ln w="6433" cap="flat">
              <a:noFill/>
              <a:prstDash val="solid"/>
              <a:miter/>
            </a:ln>
          </p:spPr>
          <p:txBody>
            <a:bodyPr rtlCol="0" anchor="ctr"/>
            <a:lstStyle/>
            <a:p>
              <a:endParaRPr lang="en-AU"/>
            </a:p>
          </p:txBody>
        </p:sp>
        <p:sp>
          <p:nvSpPr>
            <p:cNvPr id="1129" name="Freeform: Shape 1128">
              <a:extLst>
                <a:ext uri="{FF2B5EF4-FFF2-40B4-BE49-F238E27FC236}">
                  <a16:creationId xmlns:a16="http://schemas.microsoft.com/office/drawing/2014/main" id="{A8262F2D-F0B4-A1FA-9942-302CB5BBD004}"/>
                </a:ext>
              </a:extLst>
            </p:cNvPr>
            <p:cNvSpPr/>
            <p:nvPr/>
          </p:nvSpPr>
          <p:spPr>
            <a:xfrm>
              <a:off x="7650891" y="4275786"/>
              <a:ext cx="53653" cy="48434"/>
            </a:xfrm>
            <a:custGeom>
              <a:avLst/>
              <a:gdLst>
                <a:gd name="connsiteX0" fmla="*/ 2178 w 53653"/>
                <a:gd name="connsiteY0" fmla="*/ 11607 h 48434"/>
                <a:gd name="connsiteX1" fmla="*/ 39435 w 53653"/>
                <a:gd name="connsiteY1" fmla="*/ 27436 h 48434"/>
                <a:gd name="connsiteX2" fmla="*/ 47479 w 53653"/>
                <a:gd name="connsiteY2" fmla="*/ 48413 h 48434"/>
                <a:gd name="connsiteX3" fmla="*/ 53591 w 53653"/>
                <a:gd name="connsiteY3" fmla="*/ 37153 h 48434"/>
                <a:gd name="connsiteX4" fmla="*/ 29461 w 53653"/>
                <a:gd name="connsiteY4" fmla="*/ 12315 h 48434"/>
                <a:gd name="connsiteX5" fmla="*/ 11573 w 53653"/>
                <a:gd name="connsiteY5" fmla="*/ 2019 h 48434"/>
                <a:gd name="connsiteX6" fmla="*/ 2114 w 53653"/>
                <a:gd name="connsiteY6" fmla="*/ 11671 h 4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3" h="48434">
                  <a:moveTo>
                    <a:pt x="2178" y="11607"/>
                  </a:moveTo>
                  <a:cubicBezTo>
                    <a:pt x="11444" y="20680"/>
                    <a:pt x="24443" y="26600"/>
                    <a:pt x="39435" y="27436"/>
                  </a:cubicBezTo>
                  <a:cubicBezTo>
                    <a:pt x="40208" y="39791"/>
                    <a:pt x="38985" y="48928"/>
                    <a:pt x="47479" y="48413"/>
                  </a:cubicBezTo>
                  <a:cubicBezTo>
                    <a:pt x="53141" y="48027"/>
                    <a:pt x="53913" y="43909"/>
                    <a:pt x="53591" y="37153"/>
                  </a:cubicBezTo>
                  <a:cubicBezTo>
                    <a:pt x="44325" y="31361"/>
                    <a:pt x="36154" y="23382"/>
                    <a:pt x="29461" y="12315"/>
                  </a:cubicBezTo>
                  <a:cubicBezTo>
                    <a:pt x="23091" y="10513"/>
                    <a:pt x="16914" y="7231"/>
                    <a:pt x="11573" y="2019"/>
                  </a:cubicBezTo>
                  <a:cubicBezTo>
                    <a:pt x="5203" y="-4222"/>
                    <a:pt x="-4256" y="5430"/>
                    <a:pt x="2114" y="11671"/>
                  </a:cubicBezTo>
                  <a:close/>
                </a:path>
              </a:pathLst>
            </a:custGeom>
            <a:solidFill>
              <a:srgbClr val="D9D5EB"/>
            </a:solidFill>
            <a:ln w="6433" cap="flat">
              <a:noFill/>
              <a:prstDash val="solid"/>
              <a:miter/>
            </a:ln>
          </p:spPr>
          <p:txBody>
            <a:bodyPr rtlCol="0" anchor="ctr"/>
            <a:lstStyle/>
            <a:p>
              <a:endParaRPr lang="en-AU"/>
            </a:p>
          </p:txBody>
        </p:sp>
        <p:sp>
          <p:nvSpPr>
            <p:cNvPr id="1130" name="Freeform: Shape 1129">
              <a:extLst>
                <a:ext uri="{FF2B5EF4-FFF2-40B4-BE49-F238E27FC236}">
                  <a16:creationId xmlns:a16="http://schemas.microsoft.com/office/drawing/2014/main" id="{6F7EA81B-BA4D-9CF2-2A00-B57AD4D28379}"/>
                </a:ext>
              </a:extLst>
            </p:cNvPr>
            <p:cNvSpPr/>
            <p:nvPr/>
          </p:nvSpPr>
          <p:spPr>
            <a:xfrm>
              <a:off x="7657641" y="4214231"/>
              <a:ext cx="8232" cy="34811"/>
            </a:xfrm>
            <a:custGeom>
              <a:avLst/>
              <a:gdLst>
                <a:gd name="connsiteX0" fmla="*/ 8233 w 8232"/>
                <a:gd name="connsiteY0" fmla="*/ 34812 h 34811"/>
                <a:gd name="connsiteX1" fmla="*/ 3536 w 8232"/>
                <a:gd name="connsiteY1" fmla="*/ 0 h 34811"/>
                <a:gd name="connsiteX2" fmla="*/ 8233 w 8232"/>
                <a:gd name="connsiteY2" fmla="*/ 34812 h 34811"/>
              </a:gdLst>
              <a:ahLst/>
              <a:cxnLst>
                <a:cxn ang="0">
                  <a:pos x="connsiteX0" y="connsiteY0"/>
                </a:cxn>
                <a:cxn ang="0">
                  <a:pos x="connsiteX1" y="connsiteY1"/>
                </a:cxn>
                <a:cxn ang="0">
                  <a:pos x="connsiteX2" y="connsiteY2"/>
                </a:cxn>
              </a:cxnLst>
              <a:rect l="l" t="t" r="r" b="b"/>
              <a:pathLst>
                <a:path w="8232" h="34811">
                  <a:moveTo>
                    <a:pt x="8233" y="34812"/>
                  </a:moveTo>
                  <a:cubicBezTo>
                    <a:pt x="6045" y="24580"/>
                    <a:pt x="4437" y="13062"/>
                    <a:pt x="3536" y="0"/>
                  </a:cubicBezTo>
                  <a:cubicBezTo>
                    <a:pt x="-2384" y="11647"/>
                    <a:pt x="-904" y="25803"/>
                    <a:pt x="8233" y="34812"/>
                  </a:cubicBezTo>
                  <a:close/>
                </a:path>
              </a:pathLst>
            </a:custGeom>
            <a:solidFill>
              <a:srgbClr val="D9D5EB"/>
            </a:solidFill>
            <a:ln w="6433" cap="flat">
              <a:noFill/>
              <a:prstDash val="solid"/>
              <a:miter/>
            </a:ln>
          </p:spPr>
          <p:txBody>
            <a:bodyPr rtlCol="0" anchor="ctr"/>
            <a:lstStyle/>
            <a:p>
              <a:endParaRPr lang="en-AU"/>
            </a:p>
          </p:txBody>
        </p:sp>
        <p:sp>
          <p:nvSpPr>
            <p:cNvPr id="1131" name="Freeform: Shape 1130">
              <a:extLst>
                <a:ext uri="{FF2B5EF4-FFF2-40B4-BE49-F238E27FC236}">
                  <a16:creationId xmlns:a16="http://schemas.microsoft.com/office/drawing/2014/main" id="{9CAD0954-A3A3-5F0F-1D4F-8B368DD98075}"/>
                </a:ext>
              </a:extLst>
            </p:cNvPr>
            <p:cNvSpPr/>
            <p:nvPr/>
          </p:nvSpPr>
          <p:spPr>
            <a:xfrm>
              <a:off x="7555473" y="4171262"/>
              <a:ext cx="93132" cy="152817"/>
            </a:xfrm>
            <a:custGeom>
              <a:avLst/>
              <a:gdLst>
                <a:gd name="connsiteX0" fmla="*/ 43545 w 93132"/>
                <a:gd name="connsiteY0" fmla="*/ 50 h 152817"/>
                <a:gd name="connsiteX1" fmla="*/ 37497 w 93132"/>
                <a:gd name="connsiteY1" fmla="*/ 7450 h 152817"/>
                <a:gd name="connsiteX2" fmla="*/ 38011 w 93132"/>
                <a:gd name="connsiteY2" fmla="*/ 24051 h 152817"/>
                <a:gd name="connsiteX3" fmla="*/ 10149 w 93132"/>
                <a:gd name="connsiteY3" fmla="*/ 53780 h 152817"/>
                <a:gd name="connsiteX4" fmla="*/ 79515 w 93132"/>
                <a:gd name="connsiteY4" fmla="*/ 98436 h 152817"/>
                <a:gd name="connsiteX5" fmla="*/ 11694 w 93132"/>
                <a:gd name="connsiteY5" fmla="*/ 105514 h 152817"/>
                <a:gd name="connsiteX6" fmla="*/ 1977 w 93132"/>
                <a:gd name="connsiteY6" fmla="*/ 114909 h 152817"/>
                <a:gd name="connsiteX7" fmla="*/ 38848 w 93132"/>
                <a:gd name="connsiteY7" fmla="*/ 131639 h 152817"/>
                <a:gd name="connsiteX8" fmla="*/ 46377 w 93132"/>
                <a:gd name="connsiteY8" fmla="*/ 152809 h 152817"/>
                <a:gd name="connsiteX9" fmla="*/ 52811 w 93132"/>
                <a:gd name="connsiteY9" fmla="*/ 145795 h 152817"/>
                <a:gd name="connsiteX10" fmla="*/ 52296 w 93132"/>
                <a:gd name="connsiteY10" fmla="*/ 131253 h 152817"/>
                <a:gd name="connsiteX11" fmla="*/ 92770 w 93132"/>
                <a:gd name="connsiteY11" fmla="*/ 95669 h 152817"/>
                <a:gd name="connsiteX12" fmla="*/ 23598 w 93132"/>
                <a:gd name="connsiteY12" fmla="*/ 53780 h 152817"/>
                <a:gd name="connsiteX13" fmla="*/ 65938 w 93132"/>
                <a:gd name="connsiteY13" fmla="*/ 43098 h 152817"/>
                <a:gd name="connsiteX14" fmla="*/ 69863 w 93132"/>
                <a:gd name="connsiteY14" fmla="*/ 45543 h 152817"/>
                <a:gd name="connsiteX15" fmla="*/ 76684 w 93132"/>
                <a:gd name="connsiteY15" fmla="*/ 33896 h 152817"/>
                <a:gd name="connsiteX16" fmla="*/ 51524 w 93132"/>
                <a:gd name="connsiteY16" fmla="*/ 23537 h 152817"/>
                <a:gd name="connsiteX17" fmla="*/ 43545 w 93132"/>
                <a:gd name="connsiteY17" fmla="*/ 50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43545" y="50"/>
                  </a:moveTo>
                  <a:cubicBezTo>
                    <a:pt x="39813" y="436"/>
                    <a:pt x="37111" y="3718"/>
                    <a:pt x="37497" y="7450"/>
                  </a:cubicBezTo>
                  <a:cubicBezTo>
                    <a:pt x="38204" y="14206"/>
                    <a:pt x="38076" y="17359"/>
                    <a:pt x="38011" y="24051"/>
                  </a:cubicBezTo>
                  <a:cubicBezTo>
                    <a:pt x="19479" y="27333"/>
                    <a:pt x="10149" y="39623"/>
                    <a:pt x="10149" y="53780"/>
                  </a:cubicBezTo>
                  <a:cubicBezTo>
                    <a:pt x="10149" y="98050"/>
                    <a:pt x="73080" y="83186"/>
                    <a:pt x="79515" y="98436"/>
                  </a:cubicBezTo>
                  <a:cubicBezTo>
                    <a:pt x="75590" y="116582"/>
                    <a:pt x="34215" y="128743"/>
                    <a:pt x="11694" y="105514"/>
                  </a:cubicBezTo>
                  <a:cubicBezTo>
                    <a:pt x="5516" y="99144"/>
                    <a:pt x="-4200" y="108474"/>
                    <a:pt x="1977" y="114909"/>
                  </a:cubicBezTo>
                  <a:cubicBezTo>
                    <a:pt x="10793" y="123982"/>
                    <a:pt x="23469" y="130416"/>
                    <a:pt x="38848" y="131639"/>
                  </a:cubicBezTo>
                  <a:cubicBezTo>
                    <a:pt x="39298" y="144251"/>
                    <a:pt x="37883" y="153131"/>
                    <a:pt x="46377" y="152809"/>
                  </a:cubicBezTo>
                  <a:cubicBezTo>
                    <a:pt x="50108" y="152680"/>
                    <a:pt x="53004" y="149527"/>
                    <a:pt x="52811" y="145795"/>
                  </a:cubicBezTo>
                  <a:cubicBezTo>
                    <a:pt x="52618" y="141098"/>
                    <a:pt x="52489" y="136143"/>
                    <a:pt x="52296" y="131253"/>
                  </a:cubicBezTo>
                  <a:cubicBezTo>
                    <a:pt x="80416" y="127199"/>
                    <a:pt x="95730" y="106737"/>
                    <a:pt x="92770" y="95669"/>
                  </a:cubicBezTo>
                  <a:cubicBezTo>
                    <a:pt x="84534" y="65491"/>
                    <a:pt x="23598" y="86403"/>
                    <a:pt x="23598" y="53780"/>
                  </a:cubicBezTo>
                  <a:cubicBezTo>
                    <a:pt x="23598" y="38851"/>
                    <a:pt x="45090" y="29843"/>
                    <a:pt x="65938" y="43098"/>
                  </a:cubicBezTo>
                  <a:cubicBezTo>
                    <a:pt x="67225" y="43935"/>
                    <a:pt x="68576" y="44771"/>
                    <a:pt x="69863" y="45543"/>
                  </a:cubicBezTo>
                  <a:cubicBezTo>
                    <a:pt x="77585" y="50047"/>
                    <a:pt x="84405" y="38401"/>
                    <a:pt x="76684" y="33896"/>
                  </a:cubicBezTo>
                  <a:cubicBezTo>
                    <a:pt x="69477" y="29714"/>
                    <a:pt x="64522" y="24888"/>
                    <a:pt x="51524" y="23537"/>
                  </a:cubicBezTo>
                  <a:cubicBezTo>
                    <a:pt x="51717" y="10539"/>
                    <a:pt x="52425" y="-851"/>
                    <a:pt x="43545" y="50"/>
                  </a:cubicBezTo>
                  <a:close/>
                </a:path>
              </a:pathLst>
            </a:custGeom>
            <a:solidFill>
              <a:srgbClr val="D9D5EB"/>
            </a:solidFill>
            <a:ln w="6433" cap="flat">
              <a:noFill/>
              <a:prstDash val="solid"/>
              <a:miter/>
            </a:ln>
          </p:spPr>
          <p:txBody>
            <a:bodyPr rtlCol="0" anchor="ctr"/>
            <a:lstStyle/>
            <a:p>
              <a:endParaRPr lang="en-AU"/>
            </a:p>
          </p:txBody>
        </p:sp>
        <p:sp>
          <p:nvSpPr>
            <p:cNvPr id="1132" name="Freeform: Shape 1131">
              <a:extLst>
                <a:ext uri="{FF2B5EF4-FFF2-40B4-BE49-F238E27FC236}">
                  <a16:creationId xmlns:a16="http://schemas.microsoft.com/office/drawing/2014/main" id="{347A1BD5-C686-C9BC-CE3D-0E083B26FCFC}"/>
                </a:ext>
              </a:extLst>
            </p:cNvPr>
            <p:cNvSpPr/>
            <p:nvPr/>
          </p:nvSpPr>
          <p:spPr>
            <a:xfrm>
              <a:off x="7517343" y="4037205"/>
              <a:ext cx="91198" cy="151921"/>
            </a:xfrm>
            <a:custGeom>
              <a:avLst/>
              <a:gdLst>
                <a:gd name="connsiteX0" fmla="*/ 11151 w 91198"/>
                <a:gd name="connsiteY0" fmla="*/ 108625 h 151921"/>
                <a:gd name="connsiteX1" fmla="*/ 2529 w 91198"/>
                <a:gd name="connsiteY1" fmla="*/ 119050 h 151921"/>
                <a:gd name="connsiteX2" fmla="*/ 41008 w 91198"/>
                <a:gd name="connsiteY2" fmla="*/ 131597 h 151921"/>
                <a:gd name="connsiteX3" fmla="*/ 50789 w 91198"/>
                <a:gd name="connsiteY3" fmla="*/ 151802 h 151921"/>
                <a:gd name="connsiteX4" fmla="*/ 56451 w 91198"/>
                <a:gd name="connsiteY4" fmla="*/ 144081 h 151921"/>
                <a:gd name="connsiteX5" fmla="*/ 54392 w 91198"/>
                <a:gd name="connsiteY5" fmla="*/ 129667 h 151921"/>
                <a:gd name="connsiteX6" fmla="*/ 91198 w 91198"/>
                <a:gd name="connsiteY6" fmla="*/ 95885 h 151921"/>
                <a:gd name="connsiteX7" fmla="*/ 54714 w 91198"/>
                <a:gd name="connsiteY7" fmla="*/ 72463 h 151921"/>
                <a:gd name="connsiteX8" fmla="*/ 15398 w 91198"/>
                <a:gd name="connsiteY8" fmla="*/ 58306 h 151921"/>
                <a:gd name="connsiteX9" fmla="*/ 53620 w 91198"/>
                <a:gd name="connsiteY9" fmla="*/ 38230 h 151921"/>
                <a:gd name="connsiteX10" fmla="*/ 63336 w 91198"/>
                <a:gd name="connsiteY10" fmla="*/ 32182 h 151921"/>
                <a:gd name="connsiteX11" fmla="*/ 63336 w 91198"/>
                <a:gd name="connsiteY11" fmla="*/ 27677 h 151921"/>
                <a:gd name="connsiteX12" fmla="*/ 41716 w 91198"/>
                <a:gd name="connsiteY12" fmla="*/ 22658 h 151921"/>
                <a:gd name="connsiteX13" fmla="*/ 31227 w 91198"/>
                <a:gd name="connsiteY13" fmla="*/ 201 h 151921"/>
                <a:gd name="connsiteX14" fmla="*/ 26015 w 91198"/>
                <a:gd name="connsiteY14" fmla="*/ 8245 h 151921"/>
                <a:gd name="connsiteX15" fmla="*/ 28332 w 91198"/>
                <a:gd name="connsiteY15" fmla="*/ 24589 h 151921"/>
                <a:gd name="connsiteX16" fmla="*/ 33029 w 91198"/>
                <a:gd name="connsiteY16" fmla="*/ 86748 h 151921"/>
                <a:gd name="connsiteX17" fmla="*/ 44097 w 91198"/>
                <a:gd name="connsiteY17" fmla="*/ 86362 h 151921"/>
                <a:gd name="connsiteX18" fmla="*/ 11151 w 91198"/>
                <a:gd name="connsiteY18" fmla="*/ 108561 h 1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921">
                  <a:moveTo>
                    <a:pt x="11151" y="108625"/>
                  </a:moveTo>
                  <a:cubicBezTo>
                    <a:pt x="4266" y="102963"/>
                    <a:pt x="-4357" y="113323"/>
                    <a:pt x="2529" y="119050"/>
                  </a:cubicBezTo>
                  <a:cubicBezTo>
                    <a:pt x="12503" y="127286"/>
                    <a:pt x="25951" y="132112"/>
                    <a:pt x="41008" y="131597"/>
                  </a:cubicBezTo>
                  <a:cubicBezTo>
                    <a:pt x="42810" y="143823"/>
                    <a:pt x="42424" y="153089"/>
                    <a:pt x="50789" y="151802"/>
                  </a:cubicBezTo>
                  <a:cubicBezTo>
                    <a:pt x="54456" y="151223"/>
                    <a:pt x="57030" y="147813"/>
                    <a:pt x="56451" y="144081"/>
                  </a:cubicBezTo>
                  <a:cubicBezTo>
                    <a:pt x="55743" y="139319"/>
                    <a:pt x="55100" y="134686"/>
                    <a:pt x="54392" y="129667"/>
                  </a:cubicBezTo>
                  <a:cubicBezTo>
                    <a:pt x="76141" y="124004"/>
                    <a:pt x="91198" y="107403"/>
                    <a:pt x="91198" y="95885"/>
                  </a:cubicBezTo>
                  <a:cubicBezTo>
                    <a:pt x="91198" y="86812"/>
                    <a:pt x="81289" y="72463"/>
                    <a:pt x="54714" y="72463"/>
                  </a:cubicBezTo>
                  <a:cubicBezTo>
                    <a:pt x="39657" y="72463"/>
                    <a:pt x="15398" y="77868"/>
                    <a:pt x="15398" y="58306"/>
                  </a:cubicBezTo>
                  <a:cubicBezTo>
                    <a:pt x="15398" y="37715"/>
                    <a:pt x="39592" y="32696"/>
                    <a:pt x="53620" y="38230"/>
                  </a:cubicBezTo>
                  <a:cubicBezTo>
                    <a:pt x="58124" y="40418"/>
                    <a:pt x="63336" y="37201"/>
                    <a:pt x="63336" y="32182"/>
                  </a:cubicBezTo>
                  <a:lnTo>
                    <a:pt x="63336" y="27677"/>
                  </a:lnTo>
                  <a:cubicBezTo>
                    <a:pt x="56580" y="24910"/>
                    <a:pt x="51368" y="22658"/>
                    <a:pt x="41716" y="22658"/>
                  </a:cubicBezTo>
                  <a:cubicBezTo>
                    <a:pt x="40493" y="9725"/>
                    <a:pt x="39914" y="-1665"/>
                    <a:pt x="31227" y="201"/>
                  </a:cubicBezTo>
                  <a:cubicBezTo>
                    <a:pt x="27559" y="973"/>
                    <a:pt x="25243" y="4577"/>
                    <a:pt x="26015" y="8245"/>
                  </a:cubicBezTo>
                  <a:cubicBezTo>
                    <a:pt x="27431" y="14872"/>
                    <a:pt x="27688" y="18025"/>
                    <a:pt x="28332" y="24589"/>
                  </a:cubicBezTo>
                  <a:cubicBezTo>
                    <a:pt x="-9054" y="35463"/>
                    <a:pt x="-6158" y="86748"/>
                    <a:pt x="33029" y="86748"/>
                  </a:cubicBezTo>
                  <a:cubicBezTo>
                    <a:pt x="36633" y="86748"/>
                    <a:pt x="40364" y="86555"/>
                    <a:pt x="44097" y="86362"/>
                  </a:cubicBezTo>
                  <a:cubicBezTo>
                    <a:pt x="118739" y="82308"/>
                    <a:pt x="48923" y="139834"/>
                    <a:pt x="11151" y="108561"/>
                  </a:cubicBezTo>
                  <a:close/>
                </a:path>
              </a:pathLst>
            </a:custGeom>
            <a:solidFill>
              <a:srgbClr val="D9D5EB"/>
            </a:solidFill>
            <a:ln w="6433" cap="flat">
              <a:noFill/>
              <a:prstDash val="solid"/>
              <a:miter/>
            </a:ln>
          </p:spPr>
          <p:txBody>
            <a:bodyPr rtlCol="0" anchor="ctr"/>
            <a:lstStyle/>
            <a:p>
              <a:endParaRPr lang="en-AU"/>
            </a:p>
          </p:txBody>
        </p:sp>
        <p:sp>
          <p:nvSpPr>
            <p:cNvPr id="1133" name="Freeform: Shape 1132">
              <a:extLst>
                <a:ext uri="{FF2B5EF4-FFF2-40B4-BE49-F238E27FC236}">
                  <a16:creationId xmlns:a16="http://schemas.microsoft.com/office/drawing/2014/main" id="{B53F2A51-00C4-D952-6B82-EF128A8053BF}"/>
                </a:ext>
              </a:extLst>
            </p:cNvPr>
            <p:cNvSpPr/>
            <p:nvPr/>
          </p:nvSpPr>
          <p:spPr>
            <a:xfrm>
              <a:off x="7610403" y="4138243"/>
              <a:ext cx="50903" cy="50763"/>
            </a:xfrm>
            <a:custGeom>
              <a:avLst/>
              <a:gdLst>
                <a:gd name="connsiteX0" fmla="*/ 1871 w 50903"/>
                <a:gd name="connsiteY0" fmla="*/ 11448 h 50763"/>
                <a:gd name="connsiteX1" fmla="*/ 38162 w 50903"/>
                <a:gd name="connsiteY1" fmla="*/ 29337 h 50763"/>
                <a:gd name="connsiteX2" fmla="*/ 44919 w 50903"/>
                <a:gd name="connsiteY2" fmla="*/ 50764 h 50763"/>
                <a:gd name="connsiteX3" fmla="*/ 49873 w 50903"/>
                <a:gd name="connsiteY3" fmla="*/ 48512 h 50763"/>
                <a:gd name="connsiteX4" fmla="*/ 50903 w 50903"/>
                <a:gd name="connsiteY4" fmla="*/ 15695 h 50763"/>
                <a:gd name="connsiteX5" fmla="*/ 11845 w 50903"/>
                <a:gd name="connsiteY5" fmla="*/ 2311 h 50763"/>
                <a:gd name="connsiteX6" fmla="*/ 1871 w 50903"/>
                <a:gd name="connsiteY6" fmla="*/ 11384 h 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03" h="50763">
                  <a:moveTo>
                    <a:pt x="1871" y="11448"/>
                  </a:moveTo>
                  <a:cubicBezTo>
                    <a:pt x="10364" y="20778"/>
                    <a:pt x="22719" y="27599"/>
                    <a:pt x="38162" y="29337"/>
                  </a:cubicBezTo>
                  <a:cubicBezTo>
                    <a:pt x="38162" y="41627"/>
                    <a:pt x="36425" y="50764"/>
                    <a:pt x="44919" y="50764"/>
                  </a:cubicBezTo>
                  <a:cubicBezTo>
                    <a:pt x="46914" y="50764"/>
                    <a:pt x="48651" y="49863"/>
                    <a:pt x="49873" y="48512"/>
                  </a:cubicBezTo>
                  <a:cubicBezTo>
                    <a:pt x="49873" y="37573"/>
                    <a:pt x="50324" y="26634"/>
                    <a:pt x="50903" y="15695"/>
                  </a:cubicBezTo>
                  <a:cubicBezTo>
                    <a:pt x="37776" y="17239"/>
                    <a:pt x="22719" y="14280"/>
                    <a:pt x="11845" y="2311"/>
                  </a:cubicBezTo>
                  <a:cubicBezTo>
                    <a:pt x="5860" y="-4317"/>
                    <a:pt x="-4178" y="4756"/>
                    <a:pt x="1871" y="11384"/>
                  </a:cubicBezTo>
                  <a:close/>
                </a:path>
              </a:pathLst>
            </a:custGeom>
            <a:solidFill>
              <a:srgbClr val="D9D5EB"/>
            </a:solidFill>
            <a:ln w="6433" cap="flat">
              <a:noFill/>
              <a:prstDash val="solid"/>
              <a:miter/>
            </a:ln>
          </p:spPr>
          <p:txBody>
            <a:bodyPr rtlCol="0" anchor="ctr"/>
            <a:lstStyle/>
            <a:p>
              <a:endParaRPr lang="en-AU"/>
            </a:p>
          </p:txBody>
        </p:sp>
        <p:sp>
          <p:nvSpPr>
            <p:cNvPr id="1134" name="Freeform: Shape 1133">
              <a:extLst>
                <a:ext uri="{FF2B5EF4-FFF2-40B4-BE49-F238E27FC236}">
                  <a16:creationId xmlns:a16="http://schemas.microsoft.com/office/drawing/2014/main" id="{DA29870A-9675-5996-7100-ECB4F6CF2F11}"/>
                </a:ext>
              </a:extLst>
            </p:cNvPr>
            <p:cNvSpPr/>
            <p:nvPr/>
          </p:nvSpPr>
          <p:spPr>
            <a:xfrm>
              <a:off x="7620056" y="4036170"/>
              <a:ext cx="45753" cy="87654"/>
            </a:xfrm>
            <a:custGeom>
              <a:avLst/>
              <a:gdLst>
                <a:gd name="connsiteX0" fmla="*/ 27029 w 45753"/>
                <a:gd name="connsiteY0" fmla="*/ 85917 h 87654"/>
                <a:gd name="connsiteX1" fmla="*/ 43180 w 45753"/>
                <a:gd name="connsiteY1" fmla="*/ 87654 h 87654"/>
                <a:gd name="connsiteX2" fmla="*/ 44081 w 45753"/>
                <a:gd name="connsiteY2" fmla="*/ 74077 h 87654"/>
                <a:gd name="connsiteX3" fmla="*/ 28959 w 45753"/>
                <a:gd name="connsiteY3" fmla="*/ 72533 h 87654"/>
                <a:gd name="connsiteX4" fmla="*/ 45625 w 45753"/>
                <a:gd name="connsiteY4" fmla="*/ 37206 h 87654"/>
                <a:gd name="connsiteX5" fmla="*/ 45753 w 45753"/>
                <a:gd name="connsiteY5" fmla="*/ 31222 h 87654"/>
                <a:gd name="connsiteX6" fmla="*/ 45689 w 45753"/>
                <a:gd name="connsiteY6" fmla="*/ 23887 h 87654"/>
                <a:gd name="connsiteX7" fmla="*/ 44724 w 45753"/>
                <a:gd name="connsiteY7" fmla="*/ 23758 h 87654"/>
                <a:gd name="connsiteX8" fmla="*/ 37517 w 45753"/>
                <a:gd name="connsiteY8" fmla="*/ 14 h 87654"/>
                <a:gd name="connsiteX9" fmla="*/ 31211 w 45753"/>
                <a:gd name="connsiteY9" fmla="*/ 7221 h 87654"/>
                <a:gd name="connsiteX10" fmla="*/ 31211 w 45753"/>
                <a:gd name="connsiteY10" fmla="*/ 23822 h 87654"/>
                <a:gd name="connsiteX11" fmla="*/ 27029 w 45753"/>
                <a:gd name="connsiteY11" fmla="*/ 85981 h 8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53" h="87654">
                  <a:moveTo>
                    <a:pt x="27029" y="85917"/>
                  </a:moveTo>
                  <a:cubicBezTo>
                    <a:pt x="32369" y="86689"/>
                    <a:pt x="37903" y="87139"/>
                    <a:pt x="43180" y="87654"/>
                  </a:cubicBezTo>
                  <a:cubicBezTo>
                    <a:pt x="43501" y="83150"/>
                    <a:pt x="43759" y="78581"/>
                    <a:pt x="44081" y="74077"/>
                  </a:cubicBezTo>
                  <a:cubicBezTo>
                    <a:pt x="38804" y="73562"/>
                    <a:pt x="33463" y="73176"/>
                    <a:pt x="28959" y="72533"/>
                  </a:cubicBezTo>
                  <a:cubicBezTo>
                    <a:pt x="-769" y="68286"/>
                    <a:pt x="16283" y="29163"/>
                    <a:pt x="45625" y="37206"/>
                  </a:cubicBezTo>
                  <a:cubicBezTo>
                    <a:pt x="45625" y="35212"/>
                    <a:pt x="45753" y="33217"/>
                    <a:pt x="45753" y="31222"/>
                  </a:cubicBezTo>
                  <a:cubicBezTo>
                    <a:pt x="45753" y="28713"/>
                    <a:pt x="45753" y="26332"/>
                    <a:pt x="45689" y="23887"/>
                  </a:cubicBezTo>
                  <a:cubicBezTo>
                    <a:pt x="45367" y="23887"/>
                    <a:pt x="45110" y="23758"/>
                    <a:pt x="44724" y="23758"/>
                  </a:cubicBezTo>
                  <a:cubicBezTo>
                    <a:pt x="45367" y="10052"/>
                    <a:pt x="46268" y="-436"/>
                    <a:pt x="37517" y="14"/>
                  </a:cubicBezTo>
                  <a:cubicBezTo>
                    <a:pt x="33785" y="271"/>
                    <a:pt x="31018" y="3489"/>
                    <a:pt x="31211" y="7221"/>
                  </a:cubicBezTo>
                  <a:cubicBezTo>
                    <a:pt x="31662" y="13913"/>
                    <a:pt x="31469" y="17195"/>
                    <a:pt x="31211" y="23822"/>
                  </a:cubicBezTo>
                  <a:cubicBezTo>
                    <a:pt x="-7976" y="29420"/>
                    <a:pt x="-11258" y="80447"/>
                    <a:pt x="27029" y="85981"/>
                  </a:cubicBezTo>
                  <a:close/>
                </a:path>
              </a:pathLst>
            </a:custGeom>
            <a:solidFill>
              <a:srgbClr val="D9D5EB"/>
            </a:solidFill>
            <a:ln w="6433" cap="flat">
              <a:noFill/>
              <a:prstDash val="solid"/>
              <a:miter/>
            </a:ln>
          </p:spPr>
          <p:txBody>
            <a:bodyPr rtlCol="0" anchor="ctr"/>
            <a:lstStyle/>
            <a:p>
              <a:endParaRPr lang="en-AU"/>
            </a:p>
          </p:txBody>
        </p:sp>
        <p:sp>
          <p:nvSpPr>
            <p:cNvPr id="1135" name="Freeform: Shape 1134">
              <a:extLst>
                <a:ext uri="{FF2B5EF4-FFF2-40B4-BE49-F238E27FC236}">
                  <a16:creationId xmlns:a16="http://schemas.microsoft.com/office/drawing/2014/main" id="{A937F463-6E6C-50C8-BFA7-DE1C287E9A08}"/>
                </a:ext>
              </a:extLst>
            </p:cNvPr>
            <p:cNvSpPr/>
            <p:nvPr/>
          </p:nvSpPr>
          <p:spPr>
            <a:xfrm>
              <a:off x="7748431" y="4577147"/>
              <a:ext cx="3732" cy="4311"/>
            </a:xfrm>
            <a:custGeom>
              <a:avLst/>
              <a:gdLst>
                <a:gd name="connsiteX0" fmla="*/ 0 w 3732"/>
                <a:gd name="connsiteY0" fmla="*/ 4311 h 4311"/>
                <a:gd name="connsiteX1" fmla="*/ 3732 w 3732"/>
                <a:gd name="connsiteY1" fmla="*/ 0 h 4311"/>
                <a:gd name="connsiteX2" fmla="*/ 0 w 3732"/>
                <a:gd name="connsiteY2" fmla="*/ 4311 h 4311"/>
              </a:gdLst>
              <a:ahLst/>
              <a:cxnLst>
                <a:cxn ang="0">
                  <a:pos x="connsiteX0" y="connsiteY0"/>
                </a:cxn>
                <a:cxn ang="0">
                  <a:pos x="connsiteX1" y="connsiteY1"/>
                </a:cxn>
                <a:cxn ang="0">
                  <a:pos x="connsiteX2" y="connsiteY2"/>
                </a:cxn>
              </a:cxnLst>
              <a:rect l="l" t="t" r="r" b="b"/>
              <a:pathLst>
                <a:path w="3732" h="4311">
                  <a:moveTo>
                    <a:pt x="0" y="4311"/>
                  </a:moveTo>
                  <a:cubicBezTo>
                    <a:pt x="1223" y="2895"/>
                    <a:pt x="2510" y="1416"/>
                    <a:pt x="3732" y="0"/>
                  </a:cubicBezTo>
                  <a:cubicBezTo>
                    <a:pt x="1930" y="708"/>
                    <a:pt x="515" y="2188"/>
                    <a:pt x="0" y="4311"/>
                  </a:cubicBezTo>
                  <a:close/>
                </a:path>
              </a:pathLst>
            </a:custGeom>
            <a:solidFill>
              <a:srgbClr val="D9D5EB"/>
            </a:solidFill>
            <a:ln w="6433" cap="flat">
              <a:noFill/>
              <a:prstDash val="solid"/>
              <a:miter/>
            </a:ln>
          </p:spPr>
          <p:txBody>
            <a:bodyPr rtlCol="0" anchor="ctr"/>
            <a:lstStyle/>
            <a:p>
              <a:endParaRPr lang="en-AU"/>
            </a:p>
          </p:txBody>
        </p:sp>
        <p:sp>
          <p:nvSpPr>
            <p:cNvPr id="1136" name="Freeform: Shape 1135">
              <a:extLst>
                <a:ext uri="{FF2B5EF4-FFF2-40B4-BE49-F238E27FC236}">
                  <a16:creationId xmlns:a16="http://schemas.microsoft.com/office/drawing/2014/main" id="{312185B2-CEE1-ED09-71E7-8E8B3A786933}"/>
                </a:ext>
              </a:extLst>
            </p:cNvPr>
            <p:cNvSpPr/>
            <p:nvPr/>
          </p:nvSpPr>
          <p:spPr>
            <a:xfrm>
              <a:off x="7465949" y="4441566"/>
              <a:ext cx="87880" cy="135645"/>
            </a:xfrm>
            <a:custGeom>
              <a:avLst/>
              <a:gdLst>
                <a:gd name="connsiteX0" fmla="*/ 36227 w 87880"/>
                <a:gd name="connsiteY0" fmla="*/ 131 h 135645"/>
                <a:gd name="connsiteX1" fmla="*/ 30372 w 87880"/>
                <a:gd name="connsiteY1" fmla="*/ 7660 h 135645"/>
                <a:gd name="connsiteX2" fmla="*/ 31273 w 87880"/>
                <a:gd name="connsiteY2" fmla="*/ 24261 h 135645"/>
                <a:gd name="connsiteX3" fmla="*/ 30693 w 87880"/>
                <a:gd name="connsiteY3" fmla="*/ 86484 h 135645"/>
                <a:gd name="connsiteX4" fmla="*/ 52314 w 87880"/>
                <a:gd name="connsiteY4" fmla="*/ 87578 h 135645"/>
                <a:gd name="connsiteX5" fmla="*/ 7014 w 87880"/>
                <a:gd name="connsiteY5" fmla="*/ 106367 h 135645"/>
                <a:gd name="connsiteX6" fmla="*/ 0 w 87880"/>
                <a:gd name="connsiteY6" fmla="*/ 104888 h 135645"/>
                <a:gd name="connsiteX7" fmla="*/ 48582 w 87880"/>
                <a:gd name="connsiteY7" fmla="*/ 135645 h 135645"/>
                <a:gd name="connsiteX8" fmla="*/ 48324 w 87880"/>
                <a:gd name="connsiteY8" fmla="*/ 131077 h 135645"/>
                <a:gd name="connsiteX9" fmla="*/ 87833 w 87880"/>
                <a:gd name="connsiteY9" fmla="*/ 100512 h 135645"/>
                <a:gd name="connsiteX10" fmla="*/ 53472 w 87880"/>
                <a:gd name="connsiteY10" fmla="*/ 74066 h 135645"/>
                <a:gd name="connsiteX11" fmla="*/ 31852 w 87880"/>
                <a:gd name="connsiteY11" fmla="*/ 72972 h 135645"/>
                <a:gd name="connsiteX12" fmla="*/ 15508 w 87880"/>
                <a:gd name="connsiteY12" fmla="*/ 56628 h 135645"/>
                <a:gd name="connsiteX13" fmla="*/ 55338 w 87880"/>
                <a:gd name="connsiteY13" fmla="*/ 39897 h 135645"/>
                <a:gd name="connsiteX14" fmla="*/ 65569 w 87880"/>
                <a:gd name="connsiteY14" fmla="*/ 34106 h 135645"/>
                <a:gd name="connsiteX15" fmla="*/ 65569 w 87880"/>
                <a:gd name="connsiteY15" fmla="*/ 29988 h 135645"/>
                <a:gd name="connsiteX16" fmla="*/ 44785 w 87880"/>
                <a:gd name="connsiteY16" fmla="*/ 23360 h 135645"/>
                <a:gd name="connsiteX17" fmla="*/ 36227 w 87880"/>
                <a:gd name="connsiteY17" fmla="*/ 67 h 1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880" h="135645">
                  <a:moveTo>
                    <a:pt x="36227" y="131"/>
                  </a:moveTo>
                  <a:cubicBezTo>
                    <a:pt x="32559" y="582"/>
                    <a:pt x="29921" y="3992"/>
                    <a:pt x="30372" y="7660"/>
                  </a:cubicBezTo>
                  <a:cubicBezTo>
                    <a:pt x="31208" y="14416"/>
                    <a:pt x="31208" y="17569"/>
                    <a:pt x="31273" y="24261"/>
                  </a:cubicBezTo>
                  <a:cubicBezTo>
                    <a:pt x="-7078" y="32047"/>
                    <a:pt x="-8236" y="83138"/>
                    <a:pt x="30693" y="86484"/>
                  </a:cubicBezTo>
                  <a:cubicBezTo>
                    <a:pt x="37772" y="87063"/>
                    <a:pt x="45622" y="86999"/>
                    <a:pt x="52314" y="87578"/>
                  </a:cubicBezTo>
                  <a:cubicBezTo>
                    <a:pt x="108682" y="92404"/>
                    <a:pt x="41439" y="140149"/>
                    <a:pt x="7014" y="106367"/>
                  </a:cubicBezTo>
                  <a:cubicBezTo>
                    <a:pt x="5084" y="104501"/>
                    <a:pt x="2381" y="104051"/>
                    <a:pt x="0" y="104888"/>
                  </a:cubicBezTo>
                  <a:cubicBezTo>
                    <a:pt x="15894" y="116213"/>
                    <a:pt x="32238" y="126508"/>
                    <a:pt x="48582" y="135645"/>
                  </a:cubicBezTo>
                  <a:cubicBezTo>
                    <a:pt x="48518" y="134101"/>
                    <a:pt x="48389" y="132621"/>
                    <a:pt x="48324" y="131077"/>
                  </a:cubicBezTo>
                  <a:cubicBezTo>
                    <a:pt x="70524" y="127345"/>
                    <a:pt x="86868" y="112030"/>
                    <a:pt x="87833" y="100512"/>
                  </a:cubicBezTo>
                  <a:cubicBezTo>
                    <a:pt x="88605" y="91503"/>
                    <a:pt x="79983" y="76318"/>
                    <a:pt x="53472" y="74066"/>
                  </a:cubicBezTo>
                  <a:cubicBezTo>
                    <a:pt x="46330" y="73486"/>
                    <a:pt x="38158" y="73551"/>
                    <a:pt x="31852" y="72972"/>
                  </a:cubicBezTo>
                  <a:cubicBezTo>
                    <a:pt x="14414" y="71492"/>
                    <a:pt x="15443" y="57207"/>
                    <a:pt x="15508" y="56628"/>
                  </a:cubicBezTo>
                  <a:cubicBezTo>
                    <a:pt x="17245" y="36101"/>
                    <a:pt x="41632" y="33141"/>
                    <a:pt x="55338" y="39897"/>
                  </a:cubicBezTo>
                  <a:cubicBezTo>
                    <a:pt x="59778" y="42600"/>
                    <a:pt x="65569" y="39383"/>
                    <a:pt x="65569" y="34106"/>
                  </a:cubicBezTo>
                  <a:lnTo>
                    <a:pt x="65569" y="29988"/>
                  </a:lnTo>
                  <a:cubicBezTo>
                    <a:pt x="58813" y="26513"/>
                    <a:pt x="53987" y="24132"/>
                    <a:pt x="44785" y="23360"/>
                  </a:cubicBezTo>
                  <a:cubicBezTo>
                    <a:pt x="44657" y="10041"/>
                    <a:pt x="44979" y="-963"/>
                    <a:pt x="36227" y="67"/>
                  </a:cubicBezTo>
                  <a:close/>
                </a:path>
              </a:pathLst>
            </a:custGeom>
            <a:solidFill>
              <a:srgbClr val="D9D5EB"/>
            </a:solidFill>
            <a:ln w="6433" cap="flat">
              <a:noFill/>
              <a:prstDash val="solid"/>
              <a:miter/>
            </a:ln>
          </p:spPr>
          <p:txBody>
            <a:bodyPr rtlCol="0" anchor="ctr"/>
            <a:lstStyle/>
            <a:p>
              <a:endParaRPr lang="en-AU"/>
            </a:p>
          </p:txBody>
        </p:sp>
        <p:sp>
          <p:nvSpPr>
            <p:cNvPr id="1137" name="Freeform: Shape 1136">
              <a:extLst>
                <a:ext uri="{FF2B5EF4-FFF2-40B4-BE49-F238E27FC236}">
                  <a16:creationId xmlns:a16="http://schemas.microsoft.com/office/drawing/2014/main" id="{A3C65FD0-3527-0D03-9725-707325A074D9}"/>
                </a:ext>
              </a:extLst>
            </p:cNvPr>
            <p:cNvSpPr/>
            <p:nvPr/>
          </p:nvSpPr>
          <p:spPr>
            <a:xfrm>
              <a:off x="7650955" y="4441566"/>
              <a:ext cx="92374" cy="152846"/>
            </a:xfrm>
            <a:custGeom>
              <a:avLst/>
              <a:gdLst>
                <a:gd name="connsiteX0" fmla="*/ 11573 w 92374"/>
                <a:gd name="connsiteY0" fmla="*/ 106367 h 152846"/>
                <a:gd name="connsiteX1" fmla="*/ 2114 w 92374"/>
                <a:gd name="connsiteY1" fmla="*/ 116019 h 152846"/>
                <a:gd name="connsiteX2" fmla="*/ 39371 w 92374"/>
                <a:gd name="connsiteY2" fmla="*/ 131849 h 152846"/>
                <a:gd name="connsiteX3" fmla="*/ 47414 w 92374"/>
                <a:gd name="connsiteY3" fmla="*/ 152826 h 152846"/>
                <a:gd name="connsiteX4" fmla="*/ 52819 w 92374"/>
                <a:gd name="connsiteY4" fmla="*/ 131141 h 152846"/>
                <a:gd name="connsiteX5" fmla="*/ 92328 w 92374"/>
                <a:gd name="connsiteY5" fmla="*/ 100576 h 152846"/>
                <a:gd name="connsiteX6" fmla="*/ 57967 w 92374"/>
                <a:gd name="connsiteY6" fmla="*/ 74130 h 152846"/>
                <a:gd name="connsiteX7" fmla="*/ 22641 w 92374"/>
                <a:gd name="connsiteY7" fmla="*/ 66215 h 152846"/>
                <a:gd name="connsiteX8" fmla="*/ 59704 w 92374"/>
                <a:gd name="connsiteY8" fmla="*/ 39897 h 152846"/>
                <a:gd name="connsiteX9" fmla="*/ 70000 w 92374"/>
                <a:gd name="connsiteY9" fmla="*/ 35264 h 152846"/>
                <a:gd name="connsiteX10" fmla="*/ 70000 w 92374"/>
                <a:gd name="connsiteY10" fmla="*/ 29988 h 152846"/>
                <a:gd name="connsiteX11" fmla="*/ 49345 w 92374"/>
                <a:gd name="connsiteY11" fmla="*/ 23360 h 152846"/>
                <a:gd name="connsiteX12" fmla="*/ 40787 w 92374"/>
                <a:gd name="connsiteY12" fmla="*/ 67 h 152846"/>
                <a:gd name="connsiteX13" fmla="*/ 34931 w 92374"/>
                <a:gd name="connsiteY13" fmla="*/ 7595 h 152846"/>
                <a:gd name="connsiteX14" fmla="*/ 35832 w 92374"/>
                <a:gd name="connsiteY14" fmla="*/ 24197 h 152846"/>
                <a:gd name="connsiteX15" fmla="*/ 35253 w 92374"/>
                <a:gd name="connsiteY15" fmla="*/ 86420 h 152846"/>
                <a:gd name="connsiteX16" fmla="*/ 56873 w 92374"/>
                <a:gd name="connsiteY16" fmla="*/ 87514 h 152846"/>
                <a:gd name="connsiteX17" fmla="*/ 11573 w 92374"/>
                <a:gd name="connsiteY17" fmla="*/ 106303 h 15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846">
                  <a:moveTo>
                    <a:pt x="11573" y="106367"/>
                  </a:moveTo>
                  <a:cubicBezTo>
                    <a:pt x="5203" y="100126"/>
                    <a:pt x="-4256" y="109778"/>
                    <a:pt x="2114" y="116019"/>
                  </a:cubicBezTo>
                  <a:cubicBezTo>
                    <a:pt x="11380" y="125092"/>
                    <a:pt x="24378" y="131012"/>
                    <a:pt x="39371" y="131849"/>
                  </a:cubicBezTo>
                  <a:cubicBezTo>
                    <a:pt x="40143" y="144203"/>
                    <a:pt x="38921" y="153341"/>
                    <a:pt x="47414" y="152826"/>
                  </a:cubicBezTo>
                  <a:cubicBezTo>
                    <a:pt x="55586" y="152247"/>
                    <a:pt x="53656" y="144139"/>
                    <a:pt x="52819" y="131141"/>
                  </a:cubicBezTo>
                  <a:cubicBezTo>
                    <a:pt x="75019" y="127409"/>
                    <a:pt x="91363" y="112094"/>
                    <a:pt x="92328" y="100576"/>
                  </a:cubicBezTo>
                  <a:cubicBezTo>
                    <a:pt x="93100" y="91568"/>
                    <a:pt x="84414" y="76382"/>
                    <a:pt x="57967" y="74130"/>
                  </a:cubicBezTo>
                  <a:cubicBezTo>
                    <a:pt x="41173" y="72714"/>
                    <a:pt x="28818" y="75352"/>
                    <a:pt x="22641" y="66215"/>
                  </a:cubicBezTo>
                  <a:cubicBezTo>
                    <a:pt x="11509" y="49807"/>
                    <a:pt x="34995" y="27865"/>
                    <a:pt x="59704" y="39897"/>
                  </a:cubicBezTo>
                  <a:cubicBezTo>
                    <a:pt x="63758" y="42471"/>
                    <a:pt x="69163" y="40090"/>
                    <a:pt x="70000" y="35264"/>
                  </a:cubicBezTo>
                  <a:lnTo>
                    <a:pt x="70000" y="29988"/>
                  </a:lnTo>
                  <a:cubicBezTo>
                    <a:pt x="63372" y="26513"/>
                    <a:pt x="58546" y="24132"/>
                    <a:pt x="49345" y="23360"/>
                  </a:cubicBezTo>
                  <a:cubicBezTo>
                    <a:pt x="49216" y="10041"/>
                    <a:pt x="49538" y="-963"/>
                    <a:pt x="40787" y="67"/>
                  </a:cubicBezTo>
                  <a:cubicBezTo>
                    <a:pt x="37119" y="517"/>
                    <a:pt x="34481" y="3928"/>
                    <a:pt x="34931" y="7595"/>
                  </a:cubicBezTo>
                  <a:cubicBezTo>
                    <a:pt x="35767" y="14352"/>
                    <a:pt x="35767" y="17505"/>
                    <a:pt x="35832" y="24197"/>
                  </a:cubicBezTo>
                  <a:cubicBezTo>
                    <a:pt x="-2712" y="31983"/>
                    <a:pt x="-3484" y="83138"/>
                    <a:pt x="35253" y="86420"/>
                  </a:cubicBezTo>
                  <a:cubicBezTo>
                    <a:pt x="42266" y="86999"/>
                    <a:pt x="50181" y="86935"/>
                    <a:pt x="56873" y="87514"/>
                  </a:cubicBezTo>
                  <a:cubicBezTo>
                    <a:pt x="113305" y="92340"/>
                    <a:pt x="45999" y="140085"/>
                    <a:pt x="11573" y="106303"/>
                  </a:cubicBezTo>
                  <a:close/>
                </a:path>
              </a:pathLst>
            </a:custGeom>
            <a:solidFill>
              <a:srgbClr val="D9D5EB"/>
            </a:solidFill>
            <a:ln w="6433" cap="flat">
              <a:noFill/>
              <a:prstDash val="solid"/>
              <a:miter/>
            </a:ln>
          </p:spPr>
          <p:txBody>
            <a:bodyPr rtlCol="0" anchor="ctr"/>
            <a:lstStyle/>
            <a:p>
              <a:endParaRPr lang="en-AU"/>
            </a:p>
          </p:txBody>
        </p:sp>
        <p:sp>
          <p:nvSpPr>
            <p:cNvPr id="1138" name="Freeform: Shape 1137">
              <a:extLst>
                <a:ext uri="{FF2B5EF4-FFF2-40B4-BE49-F238E27FC236}">
                  <a16:creationId xmlns:a16="http://schemas.microsoft.com/office/drawing/2014/main" id="{DB0E6373-8C4C-0D39-8AC4-A1FA5BE9BAB7}"/>
                </a:ext>
              </a:extLst>
            </p:cNvPr>
            <p:cNvSpPr/>
            <p:nvPr/>
          </p:nvSpPr>
          <p:spPr>
            <a:xfrm>
              <a:off x="7555473" y="4441454"/>
              <a:ext cx="93132" cy="152817"/>
            </a:xfrm>
            <a:custGeom>
              <a:avLst/>
              <a:gdLst>
                <a:gd name="connsiteX0" fmla="*/ 43545 w 93132"/>
                <a:gd name="connsiteY0" fmla="*/ 50 h 152817"/>
                <a:gd name="connsiteX1" fmla="*/ 37497 w 93132"/>
                <a:gd name="connsiteY1" fmla="*/ 7450 h 152817"/>
                <a:gd name="connsiteX2" fmla="*/ 38011 w 93132"/>
                <a:gd name="connsiteY2" fmla="*/ 24051 h 152817"/>
                <a:gd name="connsiteX3" fmla="*/ 10149 w 93132"/>
                <a:gd name="connsiteY3" fmla="*/ 53780 h 152817"/>
                <a:gd name="connsiteX4" fmla="*/ 79515 w 93132"/>
                <a:gd name="connsiteY4" fmla="*/ 98436 h 152817"/>
                <a:gd name="connsiteX5" fmla="*/ 11694 w 93132"/>
                <a:gd name="connsiteY5" fmla="*/ 105514 h 152817"/>
                <a:gd name="connsiteX6" fmla="*/ 1977 w 93132"/>
                <a:gd name="connsiteY6" fmla="*/ 114909 h 152817"/>
                <a:gd name="connsiteX7" fmla="*/ 38848 w 93132"/>
                <a:gd name="connsiteY7" fmla="*/ 131639 h 152817"/>
                <a:gd name="connsiteX8" fmla="*/ 46377 w 93132"/>
                <a:gd name="connsiteY8" fmla="*/ 152809 h 152817"/>
                <a:gd name="connsiteX9" fmla="*/ 52811 w 93132"/>
                <a:gd name="connsiteY9" fmla="*/ 145795 h 152817"/>
                <a:gd name="connsiteX10" fmla="*/ 52296 w 93132"/>
                <a:gd name="connsiteY10" fmla="*/ 131253 h 152817"/>
                <a:gd name="connsiteX11" fmla="*/ 92770 w 93132"/>
                <a:gd name="connsiteY11" fmla="*/ 95669 h 152817"/>
                <a:gd name="connsiteX12" fmla="*/ 23598 w 93132"/>
                <a:gd name="connsiteY12" fmla="*/ 53780 h 152817"/>
                <a:gd name="connsiteX13" fmla="*/ 65938 w 93132"/>
                <a:gd name="connsiteY13" fmla="*/ 43098 h 152817"/>
                <a:gd name="connsiteX14" fmla="*/ 69863 w 93132"/>
                <a:gd name="connsiteY14" fmla="*/ 45543 h 152817"/>
                <a:gd name="connsiteX15" fmla="*/ 76684 w 93132"/>
                <a:gd name="connsiteY15" fmla="*/ 33896 h 152817"/>
                <a:gd name="connsiteX16" fmla="*/ 51524 w 93132"/>
                <a:gd name="connsiteY16" fmla="*/ 23537 h 152817"/>
                <a:gd name="connsiteX17" fmla="*/ 43545 w 93132"/>
                <a:gd name="connsiteY17" fmla="*/ 50 h 15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132" h="152817">
                  <a:moveTo>
                    <a:pt x="43545" y="50"/>
                  </a:moveTo>
                  <a:cubicBezTo>
                    <a:pt x="39813" y="436"/>
                    <a:pt x="37111" y="3718"/>
                    <a:pt x="37497" y="7450"/>
                  </a:cubicBezTo>
                  <a:cubicBezTo>
                    <a:pt x="38204" y="14206"/>
                    <a:pt x="38076" y="17359"/>
                    <a:pt x="38011" y="24051"/>
                  </a:cubicBezTo>
                  <a:cubicBezTo>
                    <a:pt x="19479" y="27333"/>
                    <a:pt x="10149" y="39623"/>
                    <a:pt x="10149" y="53780"/>
                  </a:cubicBezTo>
                  <a:cubicBezTo>
                    <a:pt x="10149" y="98050"/>
                    <a:pt x="73080" y="83186"/>
                    <a:pt x="79515" y="98436"/>
                  </a:cubicBezTo>
                  <a:cubicBezTo>
                    <a:pt x="75590" y="116582"/>
                    <a:pt x="34215" y="128743"/>
                    <a:pt x="11694" y="105514"/>
                  </a:cubicBezTo>
                  <a:cubicBezTo>
                    <a:pt x="5516" y="99144"/>
                    <a:pt x="-4200" y="108474"/>
                    <a:pt x="1977" y="114909"/>
                  </a:cubicBezTo>
                  <a:cubicBezTo>
                    <a:pt x="10793" y="123982"/>
                    <a:pt x="23469" y="130416"/>
                    <a:pt x="38848" y="131639"/>
                  </a:cubicBezTo>
                  <a:cubicBezTo>
                    <a:pt x="39298" y="144251"/>
                    <a:pt x="37883" y="153131"/>
                    <a:pt x="46377" y="152809"/>
                  </a:cubicBezTo>
                  <a:cubicBezTo>
                    <a:pt x="50108" y="152680"/>
                    <a:pt x="53004" y="149527"/>
                    <a:pt x="52811" y="145795"/>
                  </a:cubicBezTo>
                  <a:cubicBezTo>
                    <a:pt x="52618" y="141098"/>
                    <a:pt x="52489" y="136143"/>
                    <a:pt x="52296" y="131253"/>
                  </a:cubicBezTo>
                  <a:cubicBezTo>
                    <a:pt x="80416" y="127199"/>
                    <a:pt x="95730" y="106737"/>
                    <a:pt x="92770" y="95669"/>
                  </a:cubicBezTo>
                  <a:cubicBezTo>
                    <a:pt x="84534" y="65491"/>
                    <a:pt x="23598" y="86403"/>
                    <a:pt x="23598" y="53780"/>
                  </a:cubicBezTo>
                  <a:cubicBezTo>
                    <a:pt x="23598" y="38851"/>
                    <a:pt x="45090" y="29843"/>
                    <a:pt x="65938" y="43098"/>
                  </a:cubicBezTo>
                  <a:cubicBezTo>
                    <a:pt x="67225" y="43935"/>
                    <a:pt x="68576" y="44771"/>
                    <a:pt x="69863" y="45543"/>
                  </a:cubicBezTo>
                  <a:cubicBezTo>
                    <a:pt x="77585" y="50048"/>
                    <a:pt x="84405" y="38401"/>
                    <a:pt x="76684" y="33896"/>
                  </a:cubicBezTo>
                  <a:cubicBezTo>
                    <a:pt x="69477" y="29714"/>
                    <a:pt x="64522" y="24888"/>
                    <a:pt x="51524" y="23537"/>
                  </a:cubicBezTo>
                  <a:cubicBezTo>
                    <a:pt x="51717" y="10539"/>
                    <a:pt x="52425" y="-851"/>
                    <a:pt x="43545" y="50"/>
                  </a:cubicBezTo>
                  <a:close/>
                </a:path>
              </a:pathLst>
            </a:custGeom>
            <a:solidFill>
              <a:srgbClr val="D9D5EB"/>
            </a:solidFill>
            <a:ln w="6433" cap="flat">
              <a:noFill/>
              <a:prstDash val="solid"/>
              <a:miter/>
            </a:ln>
          </p:spPr>
          <p:txBody>
            <a:bodyPr rtlCol="0" anchor="ctr"/>
            <a:lstStyle/>
            <a:p>
              <a:endParaRPr lang="en-AU"/>
            </a:p>
          </p:txBody>
        </p:sp>
        <p:sp>
          <p:nvSpPr>
            <p:cNvPr id="1139" name="Freeform: Shape 1138">
              <a:extLst>
                <a:ext uri="{FF2B5EF4-FFF2-40B4-BE49-F238E27FC236}">
                  <a16:creationId xmlns:a16="http://schemas.microsoft.com/office/drawing/2014/main" id="{25F7E1DE-86EF-6F86-2A10-006FF1B68454}"/>
                </a:ext>
              </a:extLst>
            </p:cNvPr>
            <p:cNvSpPr/>
            <p:nvPr/>
          </p:nvSpPr>
          <p:spPr>
            <a:xfrm>
              <a:off x="7543274" y="4577658"/>
              <a:ext cx="15784" cy="21945"/>
            </a:xfrm>
            <a:custGeom>
              <a:avLst/>
              <a:gdLst>
                <a:gd name="connsiteX0" fmla="*/ 5360 w 15784"/>
                <a:gd name="connsiteY0" fmla="*/ 132 h 21945"/>
                <a:gd name="connsiteX1" fmla="*/ 148 w 15784"/>
                <a:gd name="connsiteY1" fmla="*/ 8175 h 21945"/>
                <a:gd name="connsiteX2" fmla="*/ 1435 w 15784"/>
                <a:gd name="connsiteY2" fmla="*/ 15318 h 21945"/>
                <a:gd name="connsiteX3" fmla="*/ 15785 w 15784"/>
                <a:gd name="connsiteY3" fmla="*/ 21945 h 21945"/>
                <a:gd name="connsiteX4" fmla="*/ 5360 w 15784"/>
                <a:gd name="connsiteY4" fmla="*/ 196 h 2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 h="21945">
                  <a:moveTo>
                    <a:pt x="5360" y="132"/>
                  </a:moveTo>
                  <a:cubicBezTo>
                    <a:pt x="1693" y="904"/>
                    <a:pt x="-624" y="4507"/>
                    <a:pt x="148" y="8175"/>
                  </a:cubicBezTo>
                  <a:cubicBezTo>
                    <a:pt x="727" y="11007"/>
                    <a:pt x="1113" y="13194"/>
                    <a:pt x="1435" y="15318"/>
                  </a:cubicBezTo>
                  <a:cubicBezTo>
                    <a:pt x="6261" y="17634"/>
                    <a:pt x="11023" y="19822"/>
                    <a:pt x="15785" y="21945"/>
                  </a:cubicBezTo>
                  <a:cubicBezTo>
                    <a:pt x="14562" y="9269"/>
                    <a:pt x="13854" y="-1606"/>
                    <a:pt x="5360" y="196"/>
                  </a:cubicBezTo>
                  <a:close/>
                </a:path>
              </a:pathLst>
            </a:custGeom>
            <a:solidFill>
              <a:srgbClr val="D9D5EB"/>
            </a:solidFill>
            <a:ln w="6433" cap="flat">
              <a:noFill/>
              <a:prstDash val="solid"/>
              <a:miter/>
            </a:ln>
          </p:spPr>
          <p:txBody>
            <a:bodyPr rtlCol="0" anchor="ctr"/>
            <a:lstStyle/>
            <a:p>
              <a:endParaRPr lang="en-AU"/>
            </a:p>
          </p:txBody>
        </p:sp>
        <p:sp>
          <p:nvSpPr>
            <p:cNvPr id="1140" name="Freeform: Shape 1139">
              <a:extLst>
                <a:ext uri="{FF2B5EF4-FFF2-40B4-BE49-F238E27FC236}">
                  <a16:creationId xmlns:a16="http://schemas.microsoft.com/office/drawing/2014/main" id="{D120FF86-27BA-94A0-B1A2-0DB1AD5D0299}"/>
                </a:ext>
              </a:extLst>
            </p:cNvPr>
            <p:cNvSpPr/>
            <p:nvPr/>
          </p:nvSpPr>
          <p:spPr>
            <a:xfrm>
              <a:off x="7560796" y="4600247"/>
              <a:ext cx="19947" cy="8171"/>
            </a:xfrm>
            <a:custGeom>
              <a:avLst/>
              <a:gdLst>
                <a:gd name="connsiteX0" fmla="*/ 19947 w 19947"/>
                <a:gd name="connsiteY0" fmla="*/ 8172 h 8171"/>
                <a:gd name="connsiteX1" fmla="*/ 19947 w 19947"/>
                <a:gd name="connsiteY1" fmla="*/ 4955 h 8171"/>
                <a:gd name="connsiteX2" fmla="*/ 0 w 19947"/>
                <a:gd name="connsiteY2" fmla="*/ 0 h 8171"/>
                <a:gd name="connsiteX3" fmla="*/ 19947 w 19947"/>
                <a:gd name="connsiteY3" fmla="*/ 8172 h 8171"/>
              </a:gdLst>
              <a:ahLst/>
              <a:cxnLst>
                <a:cxn ang="0">
                  <a:pos x="connsiteX0" y="connsiteY0"/>
                </a:cxn>
                <a:cxn ang="0">
                  <a:pos x="connsiteX1" y="connsiteY1"/>
                </a:cxn>
                <a:cxn ang="0">
                  <a:pos x="connsiteX2" y="connsiteY2"/>
                </a:cxn>
                <a:cxn ang="0">
                  <a:pos x="connsiteX3" y="connsiteY3"/>
                </a:cxn>
              </a:cxnLst>
              <a:rect l="l" t="t" r="r" b="b"/>
              <a:pathLst>
                <a:path w="19947" h="8171">
                  <a:moveTo>
                    <a:pt x="19947" y="8172"/>
                  </a:moveTo>
                  <a:lnTo>
                    <a:pt x="19947" y="4955"/>
                  </a:lnTo>
                  <a:cubicBezTo>
                    <a:pt x="13577" y="2316"/>
                    <a:pt x="8558" y="193"/>
                    <a:pt x="0" y="0"/>
                  </a:cubicBezTo>
                  <a:cubicBezTo>
                    <a:pt x="6756" y="2960"/>
                    <a:pt x="13384" y="5663"/>
                    <a:pt x="19947" y="8172"/>
                  </a:cubicBezTo>
                  <a:close/>
                </a:path>
              </a:pathLst>
            </a:custGeom>
            <a:solidFill>
              <a:srgbClr val="D9D5EB"/>
            </a:solidFill>
            <a:ln w="6433" cap="flat">
              <a:noFill/>
              <a:prstDash val="solid"/>
              <a:miter/>
            </a:ln>
          </p:spPr>
          <p:txBody>
            <a:bodyPr rtlCol="0" anchor="ctr"/>
            <a:lstStyle/>
            <a:p>
              <a:endParaRPr lang="en-AU"/>
            </a:p>
          </p:txBody>
        </p:sp>
        <p:sp>
          <p:nvSpPr>
            <p:cNvPr id="1141" name="Freeform: Shape 1140">
              <a:extLst>
                <a:ext uri="{FF2B5EF4-FFF2-40B4-BE49-F238E27FC236}">
                  <a16:creationId xmlns:a16="http://schemas.microsoft.com/office/drawing/2014/main" id="{A31CB9FB-8A29-60A7-DE2F-94A1B9CE1984}"/>
                </a:ext>
              </a:extLst>
            </p:cNvPr>
            <p:cNvSpPr/>
            <p:nvPr/>
          </p:nvSpPr>
          <p:spPr>
            <a:xfrm>
              <a:off x="7622376" y="4576489"/>
              <a:ext cx="62416" cy="48145"/>
            </a:xfrm>
            <a:custGeom>
              <a:avLst/>
              <a:gdLst>
                <a:gd name="connsiteX0" fmla="*/ 0 w 62416"/>
                <a:gd name="connsiteY0" fmla="*/ 45121 h 48145"/>
                <a:gd name="connsiteX1" fmla="*/ 13899 w 62416"/>
                <a:gd name="connsiteY1" fmla="*/ 48145 h 48145"/>
                <a:gd name="connsiteX2" fmla="*/ 51864 w 62416"/>
                <a:gd name="connsiteY2" fmla="*/ 40810 h 48145"/>
                <a:gd name="connsiteX3" fmla="*/ 62416 w 62416"/>
                <a:gd name="connsiteY3" fmla="*/ 36434 h 48145"/>
                <a:gd name="connsiteX4" fmla="*/ 62416 w 62416"/>
                <a:gd name="connsiteY4" fmla="*/ 31415 h 48145"/>
                <a:gd name="connsiteX5" fmla="*/ 42405 w 62416"/>
                <a:gd name="connsiteY5" fmla="*/ 23758 h 48145"/>
                <a:gd name="connsiteX6" fmla="*/ 35198 w 62416"/>
                <a:gd name="connsiteY6" fmla="*/ 14 h 48145"/>
                <a:gd name="connsiteX7" fmla="*/ 28892 w 62416"/>
                <a:gd name="connsiteY7" fmla="*/ 7221 h 48145"/>
                <a:gd name="connsiteX8" fmla="*/ 28892 w 62416"/>
                <a:gd name="connsiteY8" fmla="*/ 23822 h 48145"/>
                <a:gd name="connsiteX9" fmla="*/ 64 w 62416"/>
                <a:gd name="connsiteY9" fmla="*/ 45121 h 4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16" h="48145">
                  <a:moveTo>
                    <a:pt x="0" y="45121"/>
                  </a:moveTo>
                  <a:cubicBezTo>
                    <a:pt x="4762" y="46279"/>
                    <a:pt x="9395" y="47309"/>
                    <a:pt x="13899" y="48145"/>
                  </a:cubicBezTo>
                  <a:cubicBezTo>
                    <a:pt x="19819" y="38107"/>
                    <a:pt x="34426" y="30965"/>
                    <a:pt x="51864" y="40810"/>
                  </a:cubicBezTo>
                  <a:cubicBezTo>
                    <a:pt x="55917" y="43641"/>
                    <a:pt x="61580" y="41389"/>
                    <a:pt x="62416" y="36434"/>
                  </a:cubicBezTo>
                  <a:lnTo>
                    <a:pt x="62416" y="31415"/>
                  </a:lnTo>
                  <a:cubicBezTo>
                    <a:pt x="55338" y="27168"/>
                    <a:pt x="50834" y="24916"/>
                    <a:pt x="42405" y="23758"/>
                  </a:cubicBezTo>
                  <a:cubicBezTo>
                    <a:pt x="43048" y="10052"/>
                    <a:pt x="43949" y="-436"/>
                    <a:pt x="35198" y="14"/>
                  </a:cubicBezTo>
                  <a:cubicBezTo>
                    <a:pt x="31466" y="271"/>
                    <a:pt x="28699" y="3489"/>
                    <a:pt x="28892" y="7221"/>
                  </a:cubicBezTo>
                  <a:cubicBezTo>
                    <a:pt x="29342" y="13913"/>
                    <a:pt x="29149" y="17195"/>
                    <a:pt x="28892" y="23822"/>
                  </a:cubicBezTo>
                  <a:cubicBezTo>
                    <a:pt x="13899" y="25946"/>
                    <a:pt x="4183" y="34761"/>
                    <a:pt x="64" y="45121"/>
                  </a:cubicBezTo>
                  <a:close/>
                </a:path>
              </a:pathLst>
            </a:custGeom>
            <a:solidFill>
              <a:srgbClr val="D9D5EB"/>
            </a:solidFill>
            <a:ln w="6433" cap="flat">
              <a:noFill/>
              <a:prstDash val="solid"/>
              <a:miter/>
            </a:ln>
          </p:spPr>
          <p:txBody>
            <a:bodyPr rtlCol="0" anchor="ctr"/>
            <a:lstStyle/>
            <a:p>
              <a:endParaRPr lang="en-AU"/>
            </a:p>
          </p:txBody>
        </p:sp>
        <p:sp>
          <p:nvSpPr>
            <p:cNvPr id="1142" name="Freeform: Shape 1141">
              <a:extLst>
                <a:ext uri="{FF2B5EF4-FFF2-40B4-BE49-F238E27FC236}">
                  <a16:creationId xmlns:a16="http://schemas.microsoft.com/office/drawing/2014/main" id="{ED3DDAF3-ADC0-13E7-4ED8-321B3E4FAE32}"/>
                </a:ext>
              </a:extLst>
            </p:cNvPr>
            <p:cNvSpPr/>
            <p:nvPr/>
          </p:nvSpPr>
          <p:spPr>
            <a:xfrm>
              <a:off x="7707309" y="4326452"/>
              <a:ext cx="92931" cy="132682"/>
            </a:xfrm>
            <a:custGeom>
              <a:avLst/>
              <a:gdLst>
                <a:gd name="connsiteX0" fmla="*/ 38162 w 92931"/>
                <a:gd name="connsiteY0" fmla="*/ 111255 h 132682"/>
                <a:gd name="connsiteX1" fmla="*/ 44919 w 92931"/>
                <a:gd name="connsiteY1" fmla="*/ 132683 h 132682"/>
                <a:gd name="connsiteX2" fmla="*/ 51675 w 92931"/>
                <a:gd name="connsiteY2" fmla="*/ 125862 h 132682"/>
                <a:gd name="connsiteX3" fmla="*/ 51675 w 92931"/>
                <a:gd name="connsiteY3" fmla="*/ 111320 h 132682"/>
                <a:gd name="connsiteX4" fmla="*/ 85843 w 92931"/>
                <a:gd name="connsiteY4" fmla="*/ 66020 h 132682"/>
                <a:gd name="connsiteX5" fmla="*/ 23234 w 92931"/>
                <a:gd name="connsiteY5" fmla="*/ 35198 h 132682"/>
                <a:gd name="connsiteX6" fmla="*/ 63837 w 92931"/>
                <a:gd name="connsiteY6" fmla="*/ 20720 h 132682"/>
                <a:gd name="connsiteX7" fmla="*/ 74261 w 92931"/>
                <a:gd name="connsiteY7" fmla="*/ 17052 h 132682"/>
                <a:gd name="connsiteX8" fmla="*/ 75870 w 92931"/>
                <a:gd name="connsiteY8" fmla="*/ 12161 h 132682"/>
                <a:gd name="connsiteX9" fmla="*/ 54378 w 92931"/>
                <a:gd name="connsiteY9" fmla="*/ 3668 h 132682"/>
                <a:gd name="connsiteX10" fmla="*/ 54506 w 92931"/>
                <a:gd name="connsiteY10" fmla="*/ 1094 h 132682"/>
                <a:gd name="connsiteX11" fmla="*/ 41058 w 92931"/>
                <a:gd name="connsiteY11" fmla="*/ 0 h 132682"/>
                <a:gd name="connsiteX12" fmla="*/ 40865 w 92931"/>
                <a:gd name="connsiteY12" fmla="*/ 3732 h 132682"/>
                <a:gd name="connsiteX13" fmla="*/ 36682 w 92931"/>
                <a:gd name="connsiteY13" fmla="*/ 65827 h 132682"/>
                <a:gd name="connsiteX14" fmla="*/ 58174 w 92931"/>
                <a:gd name="connsiteY14" fmla="*/ 68143 h 132682"/>
                <a:gd name="connsiteX15" fmla="*/ 79537 w 92931"/>
                <a:gd name="connsiteY15" fmla="*/ 81270 h 132682"/>
                <a:gd name="connsiteX16" fmla="*/ 11845 w 92931"/>
                <a:gd name="connsiteY16" fmla="*/ 84358 h 132682"/>
                <a:gd name="connsiteX17" fmla="*/ 1871 w 92931"/>
                <a:gd name="connsiteY17" fmla="*/ 93431 h 132682"/>
                <a:gd name="connsiteX18" fmla="*/ 38162 w 92931"/>
                <a:gd name="connsiteY18" fmla="*/ 111320 h 1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32682">
                  <a:moveTo>
                    <a:pt x="38162" y="111255"/>
                  </a:moveTo>
                  <a:cubicBezTo>
                    <a:pt x="38162" y="123417"/>
                    <a:pt x="36361" y="132683"/>
                    <a:pt x="44919" y="132683"/>
                  </a:cubicBezTo>
                  <a:cubicBezTo>
                    <a:pt x="48651" y="132683"/>
                    <a:pt x="51740" y="129594"/>
                    <a:pt x="51675" y="125862"/>
                  </a:cubicBezTo>
                  <a:cubicBezTo>
                    <a:pt x="51675" y="120586"/>
                    <a:pt x="51675" y="116274"/>
                    <a:pt x="51675" y="111320"/>
                  </a:cubicBezTo>
                  <a:cubicBezTo>
                    <a:pt x="77800" y="108424"/>
                    <a:pt x="106563" y="86353"/>
                    <a:pt x="85843" y="66020"/>
                  </a:cubicBezTo>
                  <a:cubicBezTo>
                    <a:pt x="63644" y="44270"/>
                    <a:pt x="19180" y="63639"/>
                    <a:pt x="23234" y="35198"/>
                  </a:cubicBezTo>
                  <a:cubicBezTo>
                    <a:pt x="26129" y="14800"/>
                    <a:pt x="50710" y="13320"/>
                    <a:pt x="63837" y="20720"/>
                  </a:cubicBezTo>
                  <a:cubicBezTo>
                    <a:pt x="67633" y="23422"/>
                    <a:pt x="72974" y="21492"/>
                    <a:pt x="74261" y="17052"/>
                  </a:cubicBezTo>
                  <a:lnTo>
                    <a:pt x="75870" y="12161"/>
                  </a:lnTo>
                  <a:cubicBezTo>
                    <a:pt x="69113" y="8172"/>
                    <a:pt x="64416" y="5083"/>
                    <a:pt x="54378" y="3668"/>
                  </a:cubicBezTo>
                  <a:cubicBezTo>
                    <a:pt x="54378" y="2767"/>
                    <a:pt x="54442" y="1930"/>
                    <a:pt x="54506" y="1094"/>
                  </a:cubicBezTo>
                  <a:cubicBezTo>
                    <a:pt x="49938" y="836"/>
                    <a:pt x="45433" y="515"/>
                    <a:pt x="41058" y="0"/>
                  </a:cubicBezTo>
                  <a:cubicBezTo>
                    <a:pt x="41058" y="1158"/>
                    <a:pt x="40929" y="2316"/>
                    <a:pt x="40865" y="3732"/>
                  </a:cubicBezTo>
                  <a:cubicBezTo>
                    <a:pt x="2128" y="9266"/>
                    <a:pt x="-1990" y="60293"/>
                    <a:pt x="36682" y="65827"/>
                  </a:cubicBezTo>
                  <a:cubicBezTo>
                    <a:pt x="43825" y="66856"/>
                    <a:pt x="51354" y="67178"/>
                    <a:pt x="58174" y="68143"/>
                  </a:cubicBezTo>
                  <a:cubicBezTo>
                    <a:pt x="76449" y="70781"/>
                    <a:pt x="79666" y="79725"/>
                    <a:pt x="79537" y="81270"/>
                  </a:cubicBezTo>
                  <a:cubicBezTo>
                    <a:pt x="77736" y="93689"/>
                    <a:pt x="35717" y="110548"/>
                    <a:pt x="11845" y="84358"/>
                  </a:cubicBezTo>
                  <a:cubicBezTo>
                    <a:pt x="5860" y="77731"/>
                    <a:pt x="-4178" y="86804"/>
                    <a:pt x="1871" y="93431"/>
                  </a:cubicBezTo>
                  <a:cubicBezTo>
                    <a:pt x="10365" y="102762"/>
                    <a:pt x="22784" y="109582"/>
                    <a:pt x="38162" y="111320"/>
                  </a:cubicBezTo>
                  <a:close/>
                </a:path>
              </a:pathLst>
            </a:custGeom>
            <a:solidFill>
              <a:srgbClr val="D9D5EB"/>
            </a:solidFill>
            <a:ln w="6433" cap="flat">
              <a:noFill/>
              <a:prstDash val="solid"/>
              <a:miter/>
            </a:ln>
          </p:spPr>
          <p:txBody>
            <a:bodyPr rtlCol="0" anchor="ctr"/>
            <a:lstStyle/>
            <a:p>
              <a:endParaRPr lang="en-AU"/>
            </a:p>
          </p:txBody>
        </p:sp>
        <p:sp>
          <p:nvSpPr>
            <p:cNvPr id="1143" name="Freeform: Shape 1142">
              <a:extLst>
                <a:ext uri="{FF2B5EF4-FFF2-40B4-BE49-F238E27FC236}">
                  <a16:creationId xmlns:a16="http://schemas.microsoft.com/office/drawing/2014/main" id="{A470BB2D-4966-C7A1-AF1A-75AEBEF080DC}"/>
                </a:ext>
              </a:extLst>
            </p:cNvPr>
            <p:cNvSpPr/>
            <p:nvPr/>
          </p:nvSpPr>
          <p:spPr>
            <a:xfrm>
              <a:off x="7517343" y="4307333"/>
              <a:ext cx="91198" cy="151921"/>
            </a:xfrm>
            <a:custGeom>
              <a:avLst/>
              <a:gdLst>
                <a:gd name="connsiteX0" fmla="*/ 11151 w 91198"/>
                <a:gd name="connsiteY0" fmla="*/ 108625 h 151921"/>
                <a:gd name="connsiteX1" fmla="*/ 2529 w 91198"/>
                <a:gd name="connsiteY1" fmla="*/ 119050 h 151921"/>
                <a:gd name="connsiteX2" fmla="*/ 41008 w 91198"/>
                <a:gd name="connsiteY2" fmla="*/ 131597 h 151921"/>
                <a:gd name="connsiteX3" fmla="*/ 50789 w 91198"/>
                <a:gd name="connsiteY3" fmla="*/ 151802 h 151921"/>
                <a:gd name="connsiteX4" fmla="*/ 56451 w 91198"/>
                <a:gd name="connsiteY4" fmla="*/ 144080 h 151921"/>
                <a:gd name="connsiteX5" fmla="*/ 54392 w 91198"/>
                <a:gd name="connsiteY5" fmla="*/ 129667 h 151921"/>
                <a:gd name="connsiteX6" fmla="*/ 91198 w 91198"/>
                <a:gd name="connsiteY6" fmla="*/ 95885 h 151921"/>
                <a:gd name="connsiteX7" fmla="*/ 54714 w 91198"/>
                <a:gd name="connsiteY7" fmla="*/ 72463 h 151921"/>
                <a:gd name="connsiteX8" fmla="*/ 15398 w 91198"/>
                <a:gd name="connsiteY8" fmla="*/ 58306 h 151921"/>
                <a:gd name="connsiteX9" fmla="*/ 53620 w 91198"/>
                <a:gd name="connsiteY9" fmla="*/ 38230 h 151921"/>
                <a:gd name="connsiteX10" fmla="*/ 63336 w 91198"/>
                <a:gd name="connsiteY10" fmla="*/ 32182 h 151921"/>
                <a:gd name="connsiteX11" fmla="*/ 63336 w 91198"/>
                <a:gd name="connsiteY11" fmla="*/ 27677 h 151921"/>
                <a:gd name="connsiteX12" fmla="*/ 41716 w 91198"/>
                <a:gd name="connsiteY12" fmla="*/ 22658 h 151921"/>
                <a:gd name="connsiteX13" fmla="*/ 31227 w 91198"/>
                <a:gd name="connsiteY13" fmla="*/ 201 h 151921"/>
                <a:gd name="connsiteX14" fmla="*/ 26015 w 91198"/>
                <a:gd name="connsiteY14" fmla="*/ 8245 h 151921"/>
                <a:gd name="connsiteX15" fmla="*/ 28332 w 91198"/>
                <a:gd name="connsiteY15" fmla="*/ 24589 h 151921"/>
                <a:gd name="connsiteX16" fmla="*/ 33029 w 91198"/>
                <a:gd name="connsiteY16" fmla="*/ 86747 h 151921"/>
                <a:gd name="connsiteX17" fmla="*/ 44097 w 91198"/>
                <a:gd name="connsiteY17" fmla="*/ 86361 h 151921"/>
                <a:gd name="connsiteX18" fmla="*/ 11151 w 91198"/>
                <a:gd name="connsiteY18" fmla="*/ 108561 h 1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198" h="151921">
                  <a:moveTo>
                    <a:pt x="11151" y="108625"/>
                  </a:moveTo>
                  <a:cubicBezTo>
                    <a:pt x="4266" y="102963"/>
                    <a:pt x="-4357" y="113323"/>
                    <a:pt x="2529" y="119050"/>
                  </a:cubicBezTo>
                  <a:cubicBezTo>
                    <a:pt x="12503" y="127286"/>
                    <a:pt x="25951" y="132112"/>
                    <a:pt x="41008" y="131597"/>
                  </a:cubicBezTo>
                  <a:cubicBezTo>
                    <a:pt x="42810" y="143823"/>
                    <a:pt x="42424" y="153089"/>
                    <a:pt x="50789" y="151802"/>
                  </a:cubicBezTo>
                  <a:cubicBezTo>
                    <a:pt x="54456" y="151223"/>
                    <a:pt x="57030" y="147813"/>
                    <a:pt x="56451" y="144080"/>
                  </a:cubicBezTo>
                  <a:cubicBezTo>
                    <a:pt x="55743" y="139319"/>
                    <a:pt x="55100" y="134686"/>
                    <a:pt x="54392" y="129667"/>
                  </a:cubicBezTo>
                  <a:cubicBezTo>
                    <a:pt x="76141" y="124004"/>
                    <a:pt x="91198" y="107403"/>
                    <a:pt x="91198" y="95885"/>
                  </a:cubicBezTo>
                  <a:cubicBezTo>
                    <a:pt x="91198" y="86812"/>
                    <a:pt x="81289" y="72463"/>
                    <a:pt x="54714" y="72463"/>
                  </a:cubicBezTo>
                  <a:cubicBezTo>
                    <a:pt x="39657" y="72463"/>
                    <a:pt x="15398" y="77868"/>
                    <a:pt x="15398" y="58306"/>
                  </a:cubicBezTo>
                  <a:cubicBezTo>
                    <a:pt x="15398" y="37715"/>
                    <a:pt x="39592" y="32696"/>
                    <a:pt x="53620" y="38230"/>
                  </a:cubicBezTo>
                  <a:cubicBezTo>
                    <a:pt x="58124" y="40418"/>
                    <a:pt x="63336" y="37201"/>
                    <a:pt x="63336" y="32182"/>
                  </a:cubicBezTo>
                  <a:lnTo>
                    <a:pt x="63336" y="27677"/>
                  </a:lnTo>
                  <a:cubicBezTo>
                    <a:pt x="56580" y="24910"/>
                    <a:pt x="51368" y="22658"/>
                    <a:pt x="41716" y="22658"/>
                  </a:cubicBezTo>
                  <a:cubicBezTo>
                    <a:pt x="40493" y="9725"/>
                    <a:pt x="39914" y="-1665"/>
                    <a:pt x="31227" y="201"/>
                  </a:cubicBezTo>
                  <a:cubicBezTo>
                    <a:pt x="27559" y="973"/>
                    <a:pt x="25243" y="4577"/>
                    <a:pt x="26015" y="8245"/>
                  </a:cubicBezTo>
                  <a:cubicBezTo>
                    <a:pt x="27431" y="14872"/>
                    <a:pt x="27688" y="18025"/>
                    <a:pt x="28332" y="24589"/>
                  </a:cubicBezTo>
                  <a:cubicBezTo>
                    <a:pt x="-9054" y="35463"/>
                    <a:pt x="-6158" y="86747"/>
                    <a:pt x="33029" y="86747"/>
                  </a:cubicBezTo>
                  <a:cubicBezTo>
                    <a:pt x="36633" y="86747"/>
                    <a:pt x="40364" y="86554"/>
                    <a:pt x="44097" y="86361"/>
                  </a:cubicBezTo>
                  <a:cubicBezTo>
                    <a:pt x="118739" y="82308"/>
                    <a:pt x="48923" y="139833"/>
                    <a:pt x="11151" y="108561"/>
                  </a:cubicBezTo>
                  <a:close/>
                </a:path>
              </a:pathLst>
            </a:custGeom>
            <a:solidFill>
              <a:srgbClr val="D9D5EB"/>
            </a:solidFill>
            <a:ln w="6433" cap="flat">
              <a:noFill/>
              <a:prstDash val="solid"/>
              <a:miter/>
            </a:ln>
          </p:spPr>
          <p:txBody>
            <a:bodyPr rtlCol="0" anchor="ctr"/>
            <a:lstStyle/>
            <a:p>
              <a:endParaRPr lang="en-AU"/>
            </a:p>
          </p:txBody>
        </p:sp>
        <p:sp>
          <p:nvSpPr>
            <p:cNvPr id="1144" name="Freeform: Shape 1143">
              <a:extLst>
                <a:ext uri="{FF2B5EF4-FFF2-40B4-BE49-F238E27FC236}">
                  <a16:creationId xmlns:a16="http://schemas.microsoft.com/office/drawing/2014/main" id="{E3039DD8-A6CC-D073-964C-774D93383548}"/>
                </a:ext>
              </a:extLst>
            </p:cNvPr>
            <p:cNvSpPr/>
            <p:nvPr/>
          </p:nvSpPr>
          <p:spPr>
            <a:xfrm>
              <a:off x="7610403" y="4306362"/>
              <a:ext cx="93054" cy="152773"/>
            </a:xfrm>
            <a:custGeom>
              <a:avLst/>
              <a:gdLst>
                <a:gd name="connsiteX0" fmla="*/ 11845 w 93054"/>
                <a:gd name="connsiteY0" fmla="*/ 104384 h 152773"/>
                <a:gd name="connsiteX1" fmla="*/ 1871 w 93054"/>
                <a:gd name="connsiteY1" fmla="*/ 113457 h 152773"/>
                <a:gd name="connsiteX2" fmla="*/ 38162 w 93054"/>
                <a:gd name="connsiteY2" fmla="*/ 131346 h 152773"/>
                <a:gd name="connsiteX3" fmla="*/ 44919 w 93054"/>
                <a:gd name="connsiteY3" fmla="*/ 152773 h 152773"/>
                <a:gd name="connsiteX4" fmla="*/ 51675 w 93054"/>
                <a:gd name="connsiteY4" fmla="*/ 145952 h 152773"/>
                <a:gd name="connsiteX5" fmla="*/ 51675 w 93054"/>
                <a:gd name="connsiteY5" fmla="*/ 131410 h 152773"/>
                <a:gd name="connsiteX6" fmla="*/ 92921 w 93054"/>
                <a:gd name="connsiteY6" fmla="*/ 103226 h 152773"/>
                <a:gd name="connsiteX7" fmla="*/ 60105 w 93054"/>
                <a:gd name="connsiteY7" fmla="*/ 74849 h 152773"/>
                <a:gd name="connsiteX8" fmla="*/ 38613 w 93054"/>
                <a:gd name="connsiteY8" fmla="*/ 72533 h 152773"/>
                <a:gd name="connsiteX9" fmla="*/ 63837 w 93054"/>
                <a:gd name="connsiteY9" fmla="*/ 40810 h 152773"/>
                <a:gd name="connsiteX10" fmla="*/ 74389 w 93054"/>
                <a:gd name="connsiteY10" fmla="*/ 36434 h 152773"/>
                <a:gd name="connsiteX11" fmla="*/ 74389 w 93054"/>
                <a:gd name="connsiteY11" fmla="*/ 31415 h 152773"/>
                <a:gd name="connsiteX12" fmla="*/ 54378 w 93054"/>
                <a:gd name="connsiteY12" fmla="*/ 23758 h 152773"/>
                <a:gd name="connsiteX13" fmla="*/ 47171 w 93054"/>
                <a:gd name="connsiteY13" fmla="*/ 14 h 152773"/>
                <a:gd name="connsiteX14" fmla="*/ 40865 w 93054"/>
                <a:gd name="connsiteY14" fmla="*/ 7221 h 152773"/>
                <a:gd name="connsiteX15" fmla="*/ 40865 w 93054"/>
                <a:gd name="connsiteY15" fmla="*/ 23822 h 152773"/>
                <a:gd name="connsiteX16" fmla="*/ 36682 w 93054"/>
                <a:gd name="connsiteY16" fmla="*/ 85981 h 152773"/>
                <a:gd name="connsiteX17" fmla="*/ 58174 w 93054"/>
                <a:gd name="connsiteY17" fmla="*/ 88298 h 152773"/>
                <a:gd name="connsiteX18" fmla="*/ 11845 w 93054"/>
                <a:gd name="connsiteY18" fmla="*/ 10444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054" h="152773">
                  <a:moveTo>
                    <a:pt x="11845" y="104384"/>
                  </a:moveTo>
                  <a:cubicBezTo>
                    <a:pt x="5860" y="97757"/>
                    <a:pt x="-4178" y="106829"/>
                    <a:pt x="1871" y="113457"/>
                  </a:cubicBezTo>
                  <a:cubicBezTo>
                    <a:pt x="10364" y="122788"/>
                    <a:pt x="22719" y="129608"/>
                    <a:pt x="38162" y="131346"/>
                  </a:cubicBezTo>
                  <a:cubicBezTo>
                    <a:pt x="38162" y="143636"/>
                    <a:pt x="36425" y="152773"/>
                    <a:pt x="44919" y="152773"/>
                  </a:cubicBezTo>
                  <a:cubicBezTo>
                    <a:pt x="48651" y="152773"/>
                    <a:pt x="51740" y="149684"/>
                    <a:pt x="51675" y="145952"/>
                  </a:cubicBezTo>
                  <a:cubicBezTo>
                    <a:pt x="51675" y="140676"/>
                    <a:pt x="51675" y="136365"/>
                    <a:pt x="51675" y="131410"/>
                  </a:cubicBezTo>
                  <a:cubicBezTo>
                    <a:pt x="74003" y="128900"/>
                    <a:pt x="91248" y="114616"/>
                    <a:pt x="92921" y="103226"/>
                  </a:cubicBezTo>
                  <a:cubicBezTo>
                    <a:pt x="94208" y="94282"/>
                    <a:pt x="86422" y="78646"/>
                    <a:pt x="60105" y="74849"/>
                  </a:cubicBezTo>
                  <a:cubicBezTo>
                    <a:pt x="53026" y="73820"/>
                    <a:pt x="44983" y="73434"/>
                    <a:pt x="38613" y="72533"/>
                  </a:cubicBezTo>
                  <a:cubicBezTo>
                    <a:pt x="6053" y="67835"/>
                    <a:pt x="29540" y="21442"/>
                    <a:pt x="63837" y="40810"/>
                  </a:cubicBezTo>
                  <a:cubicBezTo>
                    <a:pt x="67890" y="43641"/>
                    <a:pt x="73553" y="41389"/>
                    <a:pt x="74389" y="36434"/>
                  </a:cubicBezTo>
                  <a:lnTo>
                    <a:pt x="74389" y="31415"/>
                  </a:lnTo>
                  <a:cubicBezTo>
                    <a:pt x="67311" y="27168"/>
                    <a:pt x="62807" y="24916"/>
                    <a:pt x="54378" y="23758"/>
                  </a:cubicBezTo>
                  <a:cubicBezTo>
                    <a:pt x="55021" y="10052"/>
                    <a:pt x="55922" y="-436"/>
                    <a:pt x="47171" y="14"/>
                  </a:cubicBezTo>
                  <a:cubicBezTo>
                    <a:pt x="43439" y="271"/>
                    <a:pt x="40672" y="3489"/>
                    <a:pt x="40865" y="7221"/>
                  </a:cubicBezTo>
                  <a:cubicBezTo>
                    <a:pt x="41315" y="13913"/>
                    <a:pt x="41122" y="17195"/>
                    <a:pt x="40865" y="23822"/>
                  </a:cubicBezTo>
                  <a:cubicBezTo>
                    <a:pt x="1678" y="29420"/>
                    <a:pt x="-1604" y="80447"/>
                    <a:pt x="36682" y="85981"/>
                  </a:cubicBezTo>
                  <a:cubicBezTo>
                    <a:pt x="43825" y="87011"/>
                    <a:pt x="51354" y="87332"/>
                    <a:pt x="58174" y="88298"/>
                  </a:cubicBezTo>
                  <a:cubicBezTo>
                    <a:pt x="114156" y="96341"/>
                    <a:pt x="44275" y="140161"/>
                    <a:pt x="11845" y="104449"/>
                  </a:cubicBezTo>
                  <a:close/>
                </a:path>
              </a:pathLst>
            </a:custGeom>
            <a:solidFill>
              <a:srgbClr val="D9D5EB"/>
            </a:solidFill>
            <a:ln w="6433" cap="flat">
              <a:noFill/>
              <a:prstDash val="solid"/>
              <a:miter/>
            </a:ln>
          </p:spPr>
          <p:txBody>
            <a:bodyPr rtlCol="0" anchor="ctr"/>
            <a:lstStyle/>
            <a:p>
              <a:endParaRPr lang="en-AU"/>
            </a:p>
          </p:txBody>
        </p:sp>
        <p:sp>
          <p:nvSpPr>
            <p:cNvPr id="1145" name="Freeform: Shape 1144">
              <a:extLst>
                <a:ext uri="{FF2B5EF4-FFF2-40B4-BE49-F238E27FC236}">
                  <a16:creationId xmlns:a16="http://schemas.microsoft.com/office/drawing/2014/main" id="{AEEA7C72-3F05-CFD7-F9DB-E79BF3DAE257}"/>
                </a:ext>
              </a:extLst>
            </p:cNvPr>
            <p:cNvSpPr/>
            <p:nvPr/>
          </p:nvSpPr>
          <p:spPr>
            <a:xfrm>
              <a:off x="7400316" y="3997383"/>
              <a:ext cx="52620" cy="56646"/>
            </a:xfrm>
            <a:custGeom>
              <a:avLst/>
              <a:gdLst>
                <a:gd name="connsiteX0" fmla="*/ 0 w 52620"/>
                <a:gd name="connsiteY0" fmla="*/ 44528 h 56646"/>
                <a:gd name="connsiteX1" fmla="*/ 7657 w 52620"/>
                <a:gd name="connsiteY1" fmla="*/ 56625 h 56646"/>
                <a:gd name="connsiteX2" fmla="*/ 13062 w 52620"/>
                <a:gd name="connsiteY2" fmla="*/ 34940 h 56646"/>
                <a:gd name="connsiteX3" fmla="*/ 52571 w 52620"/>
                <a:gd name="connsiteY3" fmla="*/ 4376 h 56646"/>
                <a:gd name="connsiteX4" fmla="*/ 52249 w 52620"/>
                <a:gd name="connsiteY4" fmla="*/ 0 h 56646"/>
                <a:gd name="connsiteX5" fmla="*/ 0 w 52620"/>
                <a:gd name="connsiteY5" fmla="*/ 44528 h 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0" h="56646">
                  <a:moveTo>
                    <a:pt x="0" y="44528"/>
                  </a:moveTo>
                  <a:cubicBezTo>
                    <a:pt x="386" y="52121"/>
                    <a:pt x="1351" y="57011"/>
                    <a:pt x="7657" y="56625"/>
                  </a:cubicBezTo>
                  <a:cubicBezTo>
                    <a:pt x="15829" y="56046"/>
                    <a:pt x="13899" y="47938"/>
                    <a:pt x="13062" y="34940"/>
                  </a:cubicBezTo>
                  <a:cubicBezTo>
                    <a:pt x="35262" y="31208"/>
                    <a:pt x="51606" y="15894"/>
                    <a:pt x="52571" y="4376"/>
                  </a:cubicBezTo>
                  <a:cubicBezTo>
                    <a:pt x="52700" y="3024"/>
                    <a:pt x="52571" y="1544"/>
                    <a:pt x="52249" y="0"/>
                  </a:cubicBezTo>
                  <a:cubicBezTo>
                    <a:pt x="33074" y="12805"/>
                    <a:pt x="15636" y="27733"/>
                    <a:pt x="0" y="44528"/>
                  </a:cubicBezTo>
                  <a:close/>
                </a:path>
              </a:pathLst>
            </a:custGeom>
            <a:solidFill>
              <a:srgbClr val="D9D5EB"/>
            </a:solidFill>
            <a:ln w="6433" cap="flat">
              <a:noFill/>
              <a:prstDash val="solid"/>
              <a:miter/>
            </a:ln>
          </p:spPr>
          <p:txBody>
            <a:bodyPr rtlCol="0" anchor="ctr"/>
            <a:lstStyle/>
            <a:p>
              <a:endParaRPr lang="en-AU"/>
            </a:p>
          </p:txBody>
        </p:sp>
        <p:sp>
          <p:nvSpPr>
            <p:cNvPr id="1146" name="Freeform: Shape 1145">
              <a:extLst>
                <a:ext uri="{FF2B5EF4-FFF2-40B4-BE49-F238E27FC236}">
                  <a16:creationId xmlns:a16="http://schemas.microsoft.com/office/drawing/2014/main" id="{B07D9CF3-F63F-3239-F58D-96E97FD05DA6}"/>
                </a:ext>
              </a:extLst>
            </p:cNvPr>
            <p:cNvSpPr/>
            <p:nvPr/>
          </p:nvSpPr>
          <p:spPr>
            <a:xfrm>
              <a:off x="7360623" y="4171374"/>
              <a:ext cx="92374" cy="152782"/>
            </a:xfrm>
            <a:custGeom>
              <a:avLst/>
              <a:gdLst>
                <a:gd name="connsiteX0" fmla="*/ 59704 w 92374"/>
                <a:gd name="connsiteY0" fmla="*/ 39897 h 152782"/>
                <a:gd name="connsiteX1" fmla="*/ 70000 w 92374"/>
                <a:gd name="connsiteY1" fmla="*/ 35264 h 152782"/>
                <a:gd name="connsiteX2" fmla="*/ 70000 w 92374"/>
                <a:gd name="connsiteY2" fmla="*/ 29988 h 152782"/>
                <a:gd name="connsiteX3" fmla="*/ 49345 w 92374"/>
                <a:gd name="connsiteY3" fmla="*/ 23360 h 152782"/>
                <a:gd name="connsiteX4" fmla="*/ 40787 w 92374"/>
                <a:gd name="connsiteY4" fmla="*/ 67 h 152782"/>
                <a:gd name="connsiteX5" fmla="*/ 34931 w 92374"/>
                <a:gd name="connsiteY5" fmla="*/ 7595 h 152782"/>
                <a:gd name="connsiteX6" fmla="*/ 35832 w 92374"/>
                <a:gd name="connsiteY6" fmla="*/ 24197 h 152782"/>
                <a:gd name="connsiteX7" fmla="*/ 35253 w 92374"/>
                <a:gd name="connsiteY7" fmla="*/ 86420 h 152782"/>
                <a:gd name="connsiteX8" fmla="*/ 56873 w 92374"/>
                <a:gd name="connsiteY8" fmla="*/ 87514 h 152782"/>
                <a:gd name="connsiteX9" fmla="*/ 11573 w 92374"/>
                <a:gd name="connsiteY9" fmla="*/ 106303 h 152782"/>
                <a:gd name="connsiteX10" fmla="*/ 2114 w 92374"/>
                <a:gd name="connsiteY10" fmla="*/ 115955 h 152782"/>
                <a:gd name="connsiteX11" fmla="*/ 39371 w 92374"/>
                <a:gd name="connsiteY11" fmla="*/ 131784 h 152782"/>
                <a:gd name="connsiteX12" fmla="*/ 47414 w 92374"/>
                <a:gd name="connsiteY12" fmla="*/ 152762 h 152782"/>
                <a:gd name="connsiteX13" fmla="*/ 52819 w 92374"/>
                <a:gd name="connsiteY13" fmla="*/ 131077 h 152782"/>
                <a:gd name="connsiteX14" fmla="*/ 92328 w 92374"/>
                <a:gd name="connsiteY14" fmla="*/ 100512 h 152782"/>
                <a:gd name="connsiteX15" fmla="*/ 57967 w 92374"/>
                <a:gd name="connsiteY15" fmla="*/ 74065 h 152782"/>
                <a:gd name="connsiteX16" fmla="*/ 22641 w 92374"/>
                <a:gd name="connsiteY16" fmla="*/ 66151 h 152782"/>
                <a:gd name="connsiteX17" fmla="*/ 59704 w 92374"/>
                <a:gd name="connsiteY17" fmla="*/ 39833 h 1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374" h="152782">
                  <a:moveTo>
                    <a:pt x="59704" y="39897"/>
                  </a:moveTo>
                  <a:cubicBezTo>
                    <a:pt x="63758" y="42471"/>
                    <a:pt x="69163" y="40090"/>
                    <a:pt x="70000" y="35264"/>
                  </a:cubicBezTo>
                  <a:lnTo>
                    <a:pt x="70000" y="29988"/>
                  </a:lnTo>
                  <a:cubicBezTo>
                    <a:pt x="63372" y="26513"/>
                    <a:pt x="58546" y="24133"/>
                    <a:pt x="49345" y="23360"/>
                  </a:cubicBezTo>
                  <a:cubicBezTo>
                    <a:pt x="49216" y="10041"/>
                    <a:pt x="49538" y="-963"/>
                    <a:pt x="40787" y="67"/>
                  </a:cubicBezTo>
                  <a:cubicBezTo>
                    <a:pt x="37119" y="517"/>
                    <a:pt x="34481" y="3928"/>
                    <a:pt x="34931" y="7595"/>
                  </a:cubicBezTo>
                  <a:cubicBezTo>
                    <a:pt x="35767" y="14352"/>
                    <a:pt x="35767" y="17505"/>
                    <a:pt x="35832" y="24197"/>
                  </a:cubicBezTo>
                  <a:cubicBezTo>
                    <a:pt x="-2712" y="31983"/>
                    <a:pt x="-3484" y="83138"/>
                    <a:pt x="35253" y="86420"/>
                  </a:cubicBezTo>
                  <a:cubicBezTo>
                    <a:pt x="42266" y="86999"/>
                    <a:pt x="50181" y="86935"/>
                    <a:pt x="56873" y="87514"/>
                  </a:cubicBezTo>
                  <a:cubicBezTo>
                    <a:pt x="113305" y="92340"/>
                    <a:pt x="45999" y="140085"/>
                    <a:pt x="11573" y="106303"/>
                  </a:cubicBezTo>
                  <a:cubicBezTo>
                    <a:pt x="5203" y="100062"/>
                    <a:pt x="-4256" y="109714"/>
                    <a:pt x="2114" y="115955"/>
                  </a:cubicBezTo>
                  <a:cubicBezTo>
                    <a:pt x="11380" y="125028"/>
                    <a:pt x="24378" y="130948"/>
                    <a:pt x="39371" y="131784"/>
                  </a:cubicBezTo>
                  <a:cubicBezTo>
                    <a:pt x="40143" y="144139"/>
                    <a:pt x="38921" y="153276"/>
                    <a:pt x="47414" y="152762"/>
                  </a:cubicBezTo>
                  <a:cubicBezTo>
                    <a:pt x="55586" y="152182"/>
                    <a:pt x="53656" y="144075"/>
                    <a:pt x="52819" y="131077"/>
                  </a:cubicBezTo>
                  <a:cubicBezTo>
                    <a:pt x="75019" y="127345"/>
                    <a:pt x="91363" y="112030"/>
                    <a:pt x="92328" y="100512"/>
                  </a:cubicBezTo>
                  <a:cubicBezTo>
                    <a:pt x="93100" y="91504"/>
                    <a:pt x="84413" y="76318"/>
                    <a:pt x="57967" y="74065"/>
                  </a:cubicBezTo>
                  <a:cubicBezTo>
                    <a:pt x="41173" y="72650"/>
                    <a:pt x="28818" y="75288"/>
                    <a:pt x="22641" y="66151"/>
                  </a:cubicBezTo>
                  <a:cubicBezTo>
                    <a:pt x="11509" y="49742"/>
                    <a:pt x="34995" y="27800"/>
                    <a:pt x="59704" y="39833"/>
                  </a:cubicBezTo>
                  <a:close/>
                </a:path>
              </a:pathLst>
            </a:custGeom>
            <a:solidFill>
              <a:srgbClr val="D9D5EB"/>
            </a:solidFill>
            <a:ln w="6433" cap="flat">
              <a:noFill/>
              <a:prstDash val="solid"/>
              <a:miter/>
            </a:ln>
          </p:spPr>
          <p:txBody>
            <a:bodyPr rtlCol="0" anchor="ctr"/>
            <a:lstStyle/>
            <a:p>
              <a:endParaRPr lang="en-AU"/>
            </a:p>
          </p:txBody>
        </p:sp>
        <p:sp>
          <p:nvSpPr>
            <p:cNvPr id="1147" name="Freeform: Shape 1146">
              <a:extLst>
                <a:ext uri="{FF2B5EF4-FFF2-40B4-BE49-F238E27FC236}">
                  <a16:creationId xmlns:a16="http://schemas.microsoft.com/office/drawing/2014/main" id="{D1E39A4B-B548-5C8C-9FE0-56759936D3E4}"/>
                </a:ext>
              </a:extLst>
            </p:cNvPr>
            <p:cNvSpPr/>
            <p:nvPr/>
          </p:nvSpPr>
          <p:spPr>
            <a:xfrm>
              <a:off x="7315442" y="4195120"/>
              <a:ext cx="29776" cy="22766"/>
            </a:xfrm>
            <a:custGeom>
              <a:avLst/>
              <a:gdLst>
                <a:gd name="connsiteX0" fmla="*/ 26318 w 29776"/>
                <a:gd name="connsiteY0" fmla="*/ 10038 h 22766"/>
                <a:gd name="connsiteX1" fmla="*/ 3089 w 29776"/>
                <a:gd name="connsiteY1" fmla="*/ 0 h 22766"/>
                <a:gd name="connsiteX2" fmla="*/ 0 w 29776"/>
                <a:gd name="connsiteY2" fmla="*/ 13255 h 22766"/>
                <a:gd name="connsiteX3" fmla="*/ 15636 w 29776"/>
                <a:gd name="connsiteY3" fmla="*/ 19304 h 22766"/>
                <a:gd name="connsiteX4" fmla="*/ 19561 w 29776"/>
                <a:gd name="connsiteY4" fmla="*/ 21749 h 22766"/>
                <a:gd name="connsiteX5" fmla="*/ 26382 w 29776"/>
                <a:gd name="connsiteY5" fmla="*/ 10102 h 2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76" h="22766">
                  <a:moveTo>
                    <a:pt x="26318" y="10038"/>
                  </a:moveTo>
                  <a:cubicBezTo>
                    <a:pt x="19497" y="6049"/>
                    <a:pt x="14606" y="1609"/>
                    <a:pt x="3089" y="0"/>
                  </a:cubicBezTo>
                  <a:cubicBezTo>
                    <a:pt x="1995" y="4376"/>
                    <a:pt x="965" y="8815"/>
                    <a:pt x="0" y="13255"/>
                  </a:cubicBezTo>
                  <a:cubicBezTo>
                    <a:pt x="5019" y="14028"/>
                    <a:pt x="10360" y="15958"/>
                    <a:pt x="15636" y="19304"/>
                  </a:cubicBezTo>
                  <a:cubicBezTo>
                    <a:pt x="16923" y="20141"/>
                    <a:pt x="18274" y="20977"/>
                    <a:pt x="19561" y="21749"/>
                  </a:cubicBezTo>
                  <a:cubicBezTo>
                    <a:pt x="27283" y="26253"/>
                    <a:pt x="34104" y="14607"/>
                    <a:pt x="26382" y="10102"/>
                  </a:cubicBezTo>
                  <a:close/>
                </a:path>
              </a:pathLst>
            </a:custGeom>
            <a:solidFill>
              <a:srgbClr val="D9D5EB"/>
            </a:solidFill>
            <a:ln w="6433" cap="flat">
              <a:noFill/>
              <a:prstDash val="solid"/>
              <a:miter/>
            </a:ln>
          </p:spPr>
          <p:txBody>
            <a:bodyPr rtlCol="0" anchor="ctr"/>
            <a:lstStyle/>
            <a:p>
              <a:endParaRPr lang="en-AU"/>
            </a:p>
          </p:txBody>
        </p:sp>
        <p:sp>
          <p:nvSpPr>
            <p:cNvPr id="1148" name="Freeform: Shape 1147">
              <a:extLst>
                <a:ext uri="{FF2B5EF4-FFF2-40B4-BE49-F238E27FC236}">
                  <a16:creationId xmlns:a16="http://schemas.microsoft.com/office/drawing/2014/main" id="{9B2D4C7A-D0D3-3FA4-3FB8-61B52F4E5795}"/>
                </a:ext>
              </a:extLst>
            </p:cNvPr>
            <p:cNvSpPr/>
            <p:nvPr/>
          </p:nvSpPr>
          <p:spPr>
            <a:xfrm>
              <a:off x="7306627" y="4244925"/>
              <a:ext cx="51517" cy="79275"/>
            </a:xfrm>
            <a:custGeom>
              <a:avLst/>
              <a:gdLst>
                <a:gd name="connsiteX0" fmla="*/ 2638 w 51517"/>
                <a:gd name="connsiteY0" fmla="*/ 0 h 79275"/>
                <a:gd name="connsiteX1" fmla="*/ 1287 w 51517"/>
                <a:gd name="connsiteY1" fmla="*/ 13513 h 79275"/>
                <a:gd name="connsiteX2" fmla="*/ 37900 w 51517"/>
                <a:gd name="connsiteY2" fmla="*/ 24838 h 79275"/>
                <a:gd name="connsiteX3" fmla="*/ 0 w 51517"/>
                <a:gd name="connsiteY3" fmla="*/ 44657 h 79275"/>
                <a:gd name="connsiteX4" fmla="*/ 0 w 51517"/>
                <a:gd name="connsiteY4" fmla="*/ 45557 h 79275"/>
                <a:gd name="connsiteX5" fmla="*/ 2509 w 51517"/>
                <a:gd name="connsiteY5" fmla="*/ 79018 h 79275"/>
                <a:gd name="connsiteX6" fmla="*/ 4762 w 51517"/>
                <a:gd name="connsiteY6" fmla="*/ 79275 h 79275"/>
                <a:gd name="connsiteX7" fmla="*/ 11196 w 51517"/>
                <a:gd name="connsiteY7" fmla="*/ 72261 h 79275"/>
                <a:gd name="connsiteX8" fmla="*/ 10681 w 51517"/>
                <a:gd name="connsiteY8" fmla="*/ 57719 h 79275"/>
                <a:gd name="connsiteX9" fmla="*/ 51155 w 51517"/>
                <a:gd name="connsiteY9" fmla="*/ 22135 h 79275"/>
                <a:gd name="connsiteX10" fmla="*/ 2574 w 51517"/>
                <a:gd name="connsiteY10" fmla="*/ 64 h 7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17" h="79275">
                  <a:moveTo>
                    <a:pt x="2638" y="0"/>
                  </a:moveTo>
                  <a:cubicBezTo>
                    <a:pt x="2123" y="4504"/>
                    <a:pt x="1673" y="9008"/>
                    <a:pt x="1287" y="13513"/>
                  </a:cubicBezTo>
                  <a:cubicBezTo>
                    <a:pt x="17695" y="17116"/>
                    <a:pt x="34683" y="17309"/>
                    <a:pt x="37900" y="24838"/>
                  </a:cubicBezTo>
                  <a:cubicBezTo>
                    <a:pt x="35455" y="36292"/>
                    <a:pt x="18081" y="45300"/>
                    <a:pt x="0" y="44657"/>
                  </a:cubicBezTo>
                  <a:cubicBezTo>
                    <a:pt x="0" y="44978"/>
                    <a:pt x="0" y="45236"/>
                    <a:pt x="0" y="45557"/>
                  </a:cubicBezTo>
                  <a:cubicBezTo>
                    <a:pt x="0" y="56882"/>
                    <a:pt x="901" y="68014"/>
                    <a:pt x="2509" y="79018"/>
                  </a:cubicBezTo>
                  <a:cubicBezTo>
                    <a:pt x="3217" y="79146"/>
                    <a:pt x="3925" y="79275"/>
                    <a:pt x="4762" y="79275"/>
                  </a:cubicBezTo>
                  <a:cubicBezTo>
                    <a:pt x="8493" y="79146"/>
                    <a:pt x="11389" y="75993"/>
                    <a:pt x="11196" y="72261"/>
                  </a:cubicBezTo>
                  <a:cubicBezTo>
                    <a:pt x="11003" y="67564"/>
                    <a:pt x="10875" y="62609"/>
                    <a:pt x="10681" y="57719"/>
                  </a:cubicBezTo>
                  <a:cubicBezTo>
                    <a:pt x="38801" y="53665"/>
                    <a:pt x="54115" y="33203"/>
                    <a:pt x="51155" y="22135"/>
                  </a:cubicBezTo>
                  <a:cubicBezTo>
                    <a:pt x="46072" y="3603"/>
                    <a:pt x="21106" y="4376"/>
                    <a:pt x="2574" y="64"/>
                  </a:cubicBezTo>
                  <a:close/>
                </a:path>
              </a:pathLst>
            </a:custGeom>
            <a:solidFill>
              <a:srgbClr val="D9D5EB"/>
            </a:solidFill>
            <a:ln w="6433" cap="flat">
              <a:noFill/>
              <a:prstDash val="solid"/>
              <a:miter/>
            </a:ln>
          </p:spPr>
          <p:txBody>
            <a:bodyPr rtlCol="0" anchor="ctr"/>
            <a:lstStyle/>
            <a:p>
              <a:endParaRPr lang="en-AU"/>
            </a:p>
          </p:txBody>
        </p:sp>
        <p:sp>
          <p:nvSpPr>
            <p:cNvPr id="1149" name="Freeform: Shape 1148">
              <a:extLst>
                <a:ext uri="{FF2B5EF4-FFF2-40B4-BE49-F238E27FC236}">
                  <a16:creationId xmlns:a16="http://schemas.microsoft.com/office/drawing/2014/main" id="{C8600D1C-2373-E0AF-A7D0-10261DFE1C79}"/>
                </a:ext>
              </a:extLst>
            </p:cNvPr>
            <p:cNvSpPr/>
            <p:nvPr/>
          </p:nvSpPr>
          <p:spPr>
            <a:xfrm>
              <a:off x="7416912" y="4036238"/>
              <a:ext cx="92931" cy="152769"/>
            </a:xfrm>
            <a:custGeom>
              <a:avLst/>
              <a:gdLst>
                <a:gd name="connsiteX0" fmla="*/ 54313 w 92931"/>
                <a:gd name="connsiteY0" fmla="*/ 6252 h 152769"/>
                <a:gd name="connsiteX1" fmla="*/ 40865 w 92931"/>
                <a:gd name="connsiteY1" fmla="*/ 7153 h 152769"/>
                <a:gd name="connsiteX2" fmla="*/ 40865 w 92931"/>
                <a:gd name="connsiteY2" fmla="*/ 23754 h 152769"/>
                <a:gd name="connsiteX3" fmla="*/ 36682 w 92931"/>
                <a:gd name="connsiteY3" fmla="*/ 85849 h 152769"/>
                <a:gd name="connsiteX4" fmla="*/ 58174 w 92931"/>
                <a:gd name="connsiteY4" fmla="*/ 88165 h 152769"/>
                <a:gd name="connsiteX5" fmla="*/ 79537 w 92931"/>
                <a:gd name="connsiteY5" fmla="*/ 101292 h 152769"/>
                <a:gd name="connsiteX6" fmla="*/ 11845 w 92931"/>
                <a:gd name="connsiteY6" fmla="*/ 104381 h 152769"/>
                <a:gd name="connsiteX7" fmla="*/ 1871 w 92931"/>
                <a:gd name="connsiteY7" fmla="*/ 113454 h 152769"/>
                <a:gd name="connsiteX8" fmla="*/ 38162 w 92931"/>
                <a:gd name="connsiteY8" fmla="*/ 131342 h 152769"/>
                <a:gd name="connsiteX9" fmla="*/ 44919 w 92931"/>
                <a:gd name="connsiteY9" fmla="*/ 152769 h 152769"/>
                <a:gd name="connsiteX10" fmla="*/ 51675 w 92931"/>
                <a:gd name="connsiteY10" fmla="*/ 145949 h 152769"/>
                <a:gd name="connsiteX11" fmla="*/ 51675 w 92931"/>
                <a:gd name="connsiteY11" fmla="*/ 131406 h 152769"/>
                <a:gd name="connsiteX12" fmla="*/ 85843 w 92931"/>
                <a:gd name="connsiteY12" fmla="*/ 86106 h 152769"/>
                <a:gd name="connsiteX13" fmla="*/ 23234 w 92931"/>
                <a:gd name="connsiteY13" fmla="*/ 55284 h 152769"/>
                <a:gd name="connsiteX14" fmla="*/ 63837 w 92931"/>
                <a:gd name="connsiteY14" fmla="*/ 40806 h 152769"/>
                <a:gd name="connsiteX15" fmla="*/ 74261 w 92931"/>
                <a:gd name="connsiteY15" fmla="*/ 37138 h 152769"/>
                <a:gd name="connsiteX16" fmla="*/ 75870 w 92931"/>
                <a:gd name="connsiteY16" fmla="*/ 32248 h 152769"/>
                <a:gd name="connsiteX17" fmla="*/ 54378 w 92931"/>
                <a:gd name="connsiteY17" fmla="*/ 23754 h 152769"/>
                <a:gd name="connsiteX18" fmla="*/ 54378 w 92931"/>
                <a:gd name="connsiteY18" fmla="*/ 6316 h 1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69">
                  <a:moveTo>
                    <a:pt x="54313" y="6252"/>
                  </a:moveTo>
                  <a:cubicBezTo>
                    <a:pt x="53734" y="-2692"/>
                    <a:pt x="40221" y="-1727"/>
                    <a:pt x="40865" y="7153"/>
                  </a:cubicBezTo>
                  <a:cubicBezTo>
                    <a:pt x="41315" y="13909"/>
                    <a:pt x="41122" y="17127"/>
                    <a:pt x="40865" y="23754"/>
                  </a:cubicBezTo>
                  <a:cubicBezTo>
                    <a:pt x="2128" y="29288"/>
                    <a:pt x="-1990" y="80315"/>
                    <a:pt x="36682" y="85849"/>
                  </a:cubicBezTo>
                  <a:cubicBezTo>
                    <a:pt x="43825" y="86878"/>
                    <a:pt x="51354" y="87200"/>
                    <a:pt x="58174" y="88165"/>
                  </a:cubicBezTo>
                  <a:cubicBezTo>
                    <a:pt x="76449" y="90803"/>
                    <a:pt x="79666" y="99748"/>
                    <a:pt x="79537" y="101292"/>
                  </a:cubicBezTo>
                  <a:cubicBezTo>
                    <a:pt x="77736" y="113711"/>
                    <a:pt x="35717" y="130570"/>
                    <a:pt x="11845" y="104381"/>
                  </a:cubicBezTo>
                  <a:cubicBezTo>
                    <a:pt x="5860" y="97753"/>
                    <a:pt x="-4178" y="106826"/>
                    <a:pt x="1871" y="113454"/>
                  </a:cubicBezTo>
                  <a:cubicBezTo>
                    <a:pt x="10365" y="122784"/>
                    <a:pt x="22719" y="129604"/>
                    <a:pt x="38162" y="131342"/>
                  </a:cubicBezTo>
                  <a:cubicBezTo>
                    <a:pt x="38162" y="143503"/>
                    <a:pt x="36361" y="152769"/>
                    <a:pt x="44919" y="152769"/>
                  </a:cubicBezTo>
                  <a:cubicBezTo>
                    <a:pt x="48651" y="152769"/>
                    <a:pt x="51740" y="149681"/>
                    <a:pt x="51675" y="145949"/>
                  </a:cubicBezTo>
                  <a:cubicBezTo>
                    <a:pt x="51675" y="140672"/>
                    <a:pt x="51675" y="136361"/>
                    <a:pt x="51675" y="131406"/>
                  </a:cubicBezTo>
                  <a:cubicBezTo>
                    <a:pt x="77800" y="128511"/>
                    <a:pt x="106563" y="106440"/>
                    <a:pt x="85843" y="86106"/>
                  </a:cubicBezTo>
                  <a:cubicBezTo>
                    <a:pt x="63644" y="64357"/>
                    <a:pt x="19180" y="83725"/>
                    <a:pt x="23234" y="55284"/>
                  </a:cubicBezTo>
                  <a:cubicBezTo>
                    <a:pt x="26129" y="34886"/>
                    <a:pt x="50710" y="33406"/>
                    <a:pt x="63837" y="40806"/>
                  </a:cubicBezTo>
                  <a:cubicBezTo>
                    <a:pt x="67633" y="43509"/>
                    <a:pt x="72974" y="41578"/>
                    <a:pt x="74261" y="37138"/>
                  </a:cubicBezTo>
                  <a:lnTo>
                    <a:pt x="75870" y="32248"/>
                  </a:lnTo>
                  <a:cubicBezTo>
                    <a:pt x="69113" y="28258"/>
                    <a:pt x="64416" y="25170"/>
                    <a:pt x="54378" y="23754"/>
                  </a:cubicBezTo>
                  <a:cubicBezTo>
                    <a:pt x="54699" y="17127"/>
                    <a:pt x="54828" y="13330"/>
                    <a:pt x="54378" y="6316"/>
                  </a:cubicBezTo>
                  <a:close/>
                </a:path>
              </a:pathLst>
            </a:custGeom>
            <a:solidFill>
              <a:srgbClr val="D9D5EB"/>
            </a:solidFill>
            <a:ln w="6433" cap="flat">
              <a:noFill/>
              <a:prstDash val="solid"/>
              <a:miter/>
            </a:ln>
          </p:spPr>
          <p:txBody>
            <a:bodyPr rtlCol="0" anchor="ctr"/>
            <a:lstStyle/>
            <a:p>
              <a:endParaRPr lang="en-AU"/>
            </a:p>
          </p:txBody>
        </p:sp>
        <p:sp>
          <p:nvSpPr>
            <p:cNvPr id="1150" name="Freeform: Shape 1149">
              <a:extLst>
                <a:ext uri="{FF2B5EF4-FFF2-40B4-BE49-F238E27FC236}">
                  <a16:creationId xmlns:a16="http://schemas.microsoft.com/office/drawing/2014/main" id="{E99E504B-7B90-C066-AC51-A03F6123E2EE}"/>
                </a:ext>
              </a:extLst>
            </p:cNvPr>
            <p:cNvSpPr/>
            <p:nvPr/>
          </p:nvSpPr>
          <p:spPr>
            <a:xfrm>
              <a:off x="7330242" y="4107287"/>
              <a:ext cx="82819" cy="81655"/>
            </a:xfrm>
            <a:custGeom>
              <a:avLst/>
              <a:gdLst>
                <a:gd name="connsiteX0" fmla="*/ 49869 w 82819"/>
                <a:gd name="connsiteY0" fmla="*/ 3732 h 81655"/>
                <a:gd name="connsiteX1" fmla="*/ 28377 w 82819"/>
                <a:gd name="connsiteY1" fmla="*/ 1415 h 81655"/>
                <a:gd name="connsiteX2" fmla="*/ 22714 w 82819"/>
                <a:gd name="connsiteY2" fmla="*/ 0 h 81655"/>
                <a:gd name="connsiteX3" fmla="*/ 16473 w 82819"/>
                <a:gd name="connsiteY3" fmla="*/ 11840 h 81655"/>
                <a:gd name="connsiteX4" fmla="*/ 26446 w 82819"/>
                <a:gd name="connsiteY4" fmla="*/ 14800 h 81655"/>
                <a:gd name="connsiteX5" fmla="*/ 47938 w 82819"/>
                <a:gd name="connsiteY5" fmla="*/ 17116 h 81655"/>
                <a:gd name="connsiteX6" fmla="*/ 5083 w 82819"/>
                <a:gd name="connsiteY6" fmla="*/ 36677 h 81655"/>
                <a:gd name="connsiteX7" fmla="*/ 0 w 82819"/>
                <a:gd name="connsiteY7" fmla="*/ 49740 h 81655"/>
                <a:gd name="connsiteX8" fmla="*/ 27926 w 82819"/>
                <a:gd name="connsiteY8" fmla="*/ 60228 h 81655"/>
                <a:gd name="connsiteX9" fmla="*/ 34683 w 82819"/>
                <a:gd name="connsiteY9" fmla="*/ 81656 h 81655"/>
                <a:gd name="connsiteX10" fmla="*/ 41439 w 82819"/>
                <a:gd name="connsiteY10" fmla="*/ 74835 h 81655"/>
                <a:gd name="connsiteX11" fmla="*/ 41439 w 82819"/>
                <a:gd name="connsiteY11" fmla="*/ 60293 h 81655"/>
                <a:gd name="connsiteX12" fmla="*/ 82685 w 82819"/>
                <a:gd name="connsiteY12" fmla="*/ 32109 h 81655"/>
                <a:gd name="connsiteX13" fmla="*/ 49869 w 82819"/>
                <a:gd name="connsiteY13" fmla="*/ 3732 h 8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819" h="81655">
                  <a:moveTo>
                    <a:pt x="49869" y="3732"/>
                  </a:moveTo>
                  <a:cubicBezTo>
                    <a:pt x="42790" y="2702"/>
                    <a:pt x="34747" y="2316"/>
                    <a:pt x="28377" y="1415"/>
                  </a:cubicBezTo>
                  <a:cubicBezTo>
                    <a:pt x="26254" y="1094"/>
                    <a:pt x="24387" y="643"/>
                    <a:pt x="22714" y="0"/>
                  </a:cubicBezTo>
                  <a:cubicBezTo>
                    <a:pt x="20527" y="3925"/>
                    <a:pt x="18467" y="7850"/>
                    <a:pt x="16473" y="11840"/>
                  </a:cubicBezTo>
                  <a:cubicBezTo>
                    <a:pt x="19433" y="13191"/>
                    <a:pt x="22650" y="14285"/>
                    <a:pt x="26446" y="14800"/>
                  </a:cubicBezTo>
                  <a:cubicBezTo>
                    <a:pt x="33589" y="15829"/>
                    <a:pt x="41118" y="16151"/>
                    <a:pt x="47938" y="17116"/>
                  </a:cubicBezTo>
                  <a:cubicBezTo>
                    <a:pt x="101925" y="24902"/>
                    <a:pt x="38737" y="65955"/>
                    <a:pt x="5083" y="36677"/>
                  </a:cubicBezTo>
                  <a:cubicBezTo>
                    <a:pt x="3282" y="40989"/>
                    <a:pt x="1609" y="45364"/>
                    <a:pt x="0" y="49740"/>
                  </a:cubicBezTo>
                  <a:cubicBezTo>
                    <a:pt x="7593" y="55209"/>
                    <a:pt x="16988" y="59006"/>
                    <a:pt x="27926" y="60228"/>
                  </a:cubicBezTo>
                  <a:cubicBezTo>
                    <a:pt x="27926" y="72519"/>
                    <a:pt x="26189" y="81656"/>
                    <a:pt x="34683" y="81656"/>
                  </a:cubicBezTo>
                  <a:cubicBezTo>
                    <a:pt x="38415" y="81656"/>
                    <a:pt x="41504" y="78567"/>
                    <a:pt x="41439" y="74835"/>
                  </a:cubicBezTo>
                  <a:cubicBezTo>
                    <a:pt x="41439" y="69559"/>
                    <a:pt x="41439" y="65247"/>
                    <a:pt x="41439" y="60293"/>
                  </a:cubicBezTo>
                  <a:cubicBezTo>
                    <a:pt x="63767" y="57783"/>
                    <a:pt x="81012" y="43498"/>
                    <a:pt x="82685" y="32109"/>
                  </a:cubicBezTo>
                  <a:cubicBezTo>
                    <a:pt x="83972" y="23165"/>
                    <a:pt x="76186" y="7528"/>
                    <a:pt x="49869" y="3732"/>
                  </a:cubicBezTo>
                  <a:close/>
                </a:path>
              </a:pathLst>
            </a:custGeom>
            <a:solidFill>
              <a:srgbClr val="D9D5EB"/>
            </a:solidFill>
            <a:ln w="6433" cap="flat">
              <a:noFill/>
              <a:prstDash val="solid"/>
              <a:miter/>
            </a:ln>
          </p:spPr>
          <p:txBody>
            <a:bodyPr rtlCol="0" anchor="ctr"/>
            <a:lstStyle/>
            <a:p>
              <a:endParaRPr lang="en-AU"/>
            </a:p>
          </p:txBody>
        </p:sp>
        <p:sp>
          <p:nvSpPr>
            <p:cNvPr id="1151" name="Freeform: Shape 1150">
              <a:extLst>
                <a:ext uri="{FF2B5EF4-FFF2-40B4-BE49-F238E27FC236}">
                  <a16:creationId xmlns:a16="http://schemas.microsoft.com/office/drawing/2014/main" id="{798249F8-97E1-81AC-EB8D-156E49EFD97C}"/>
                </a:ext>
              </a:extLst>
            </p:cNvPr>
            <p:cNvSpPr/>
            <p:nvPr/>
          </p:nvSpPr>
          <p:spPr>
            <a:xfrm>
              <a:off x="7374641" y="4061923"/>
              <a:ext cx="19754" cy="16296"/>
            </a:xfrm>
            <a:custGeom>
              <a:avLst/>
              <a:gdLst>
                <a:gd name="connsiteX0" fmla="*/ 9202 w 19754"/>
                <a:gd name="connsiteY0" fmla="*/ 15057 h 16296"/>
                <a:gd name="connsiteX1" fmla="*/ 19754 w 19754"/>
                <a:gd name="connsiteY1" fmla="*/ 10682 h 16296"/>
                <a:gd name="connsiteX2" fmla="*/ 19754 w 19754"/>
                <a:gd name="connsiteY2" fmla="*/ 5663 h 16296"/>
                <a:gd name="connsiteX3" fmla="*/ 8494 w 19754"/>
                <a:gd name="connsiteY3" fmla="*/ 0 h 16296"/>
                <a:gd name="connsiteX4" fmla="*/ 0 w 19754"/>
                <a:gd name="connsiteY4" fmla="*/ 11261 h 16296"/>
                <a:gd name="connsiteX5" fmla="*/ 9202 w 19754"/>
                <a:gd name="connsiteY5" fmla="*/ 14993 h 1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4" h="16296">
                  <a:moveTo>
                    <a:pt x="9202" y="15057"/>
                  </a:moveTo>
                  <a:cubicBezTo>
                    <a:pt x="13256" y="17888"/>
                    <a:pt x="18918" y="15636"/>
                    <a:pt x="19754" y="10682"/>
                  </a:cubicBezTo>
                  <a:lnTo>
                    <a:pt x="19754" y="5663"/>
                  </a:lnTo>
                  <a:cubicBezTo>
                    <a:pt x="15572" y="3153"/>
                    <a:pt x="12226" y="1351"/>
                    <a:pt x="8494" y="0"/>
                  </a:cubicBezTo>
                  <a:cubicBezTo>
                    <a:pt x="5599" y="3668"/>
                    <a:pt x="2767" y="7464"/>
                    <a:pt x="0" y="11261"/>
                  </a:cubicBezTo>
                  <a:cubicBezTo>
                    <a:pt x="2960" y="12033"/>
                    <a:pt x="6049" y="13255"/>
                    <a:pt x="9202" y="14993"/>
                  </a:cubicBezTo>
                  <a:close/>
                </a:path>
              </a:pathLst>
            </a:custGeom>
            <a:solidFill>
              <a:srgbClr val="D9D5EB"/>
            </a:solidFill>
            <a:ln w="6433" cap="flat">
              <a:noFill/>
              <a:prstDash val="solid"/>
              <a:miter/>
            </a:ln>
          </p:spPr>
          <p:txBody>
            <a:bodyPr rtlCol="0" anchor="ctr"/>
            <a:lstStyle/>
            <a:p>
              <a:endParaRPr lang="en-AU"/>
            </a:p>
          </p:txBody>
        </p:sp>
        <p:sp>
          <p:nvSpPr>
            <p:cNvPr id="1152" name="Freeform: Shape 1151">
              <a:extLst>
                <a:ext uri="{FF2B5EF4-FFF2-40B4-BE49-F238E27FC236}">
                  <a16:creationId xmlns:a16="http://schemas.microsoft.com/office/drawing/2014/main" id="{0CF5CB4B-1F05-36D5-F619-E1F608835520}"/>
                </a:ext>
              </a:extLst>
            </p:cNvPr>
            <p:cNvSpPr/>
            <p:nvPr/>
          </p:nvSpPr>
          <p:spPr>
            <a:xfrm>
              <a:off x="7428692" y="4517368"/>
              <a:ext cx="23551" cy="19046"/>
            </a:xfrm>
            <a:custGeom>
              <a:avLst/>
              <a:gdLst>
                <a:gd name="connsiteX0" fmla="*/ 0 w 23551"/>
                <a:gd name="connsiteY0" fmla="*/ 0 h 19046"/>
                <a:gd name="connsiteX1" fmla="*/ 23551 w 23551"/>
                <a:gd name="connsiteY1" fmla="*/ 19047 h 19046"/>
                <a:gd name="connsiteX2" fmla="*/ 0 w 23551"/>
                <a:gd name="connsiteY2" fmla="*/ 0 h 19046"/>
              </a:gdLst>
              <a:ahLst/>
              <a:cxnLst>
                <a:cxn ang="0">
                  <a:pos x="connsiteX0" y="connsiteY0"/>
                </a:cxn>
                <a:cxn ang="0">
                  <a:pos x="connsiteX1" y="connsiteY1"/>
                </a:cxn>
                <a:cxn ang="0">
                  <a:pos x="connsiteX2" y="connsiteY2"/>
                </a:cxn>
              </a:cxnLst>
              <a:rect l="l" t="t" r="r" b="b"/>
              <a:pathLst>
                <a:path w="23551" h="19046">
                  <a:moveTo>
                    <a:pt x="0" y="0"/>
                  </a:moveTo>
                  <a:cubicBezTo>
                    <a:pt x="7657" y="6628"/>
                    <a:pt x="15572" y="12934"/>
                    <a:pt x="23551" y="19047"/>
                  </a:cubicBezTo>
                  <a:cubicBezTo>
                    <a:pt x="21428" y="11904"/>
                    <a:pt x="14414" y="3732"/>
                    <a:pt x="0" y="0"/>
                  </a:cubicBezTo>
                  <a:close/>
                </a:path>
              </a:pathLst>
            </a:custGeom>
            <a:solidFill>
              <a:srgbClr val="D9D5EB"/>
            </a:solidFill>
            <a:ln w="6433" cap="flat">
              <a:noFill/>
              <a:prstDash val="solid"/>
              <a:miter/>
            </a:ln>
          </p:spPr>
          <p:txBody>
            <a:bodyPr rtlCol="0" anchor="ctr"/>
            <a:lstStyle/>
            <a:p>
              <a:endParaRPr lang="en-AU"/>
            </a:p>
          </p:txBody>
        </p:sp>
        <p:sp>
          <p:nvSpPr>
            <p:cNvPr id="1153" name="Freeform: Shape 1152">
              <a:extLst>
                <a:ext uri="{FF2B5EF4-FFF2-40B4-BE49-F238E27FC236}">
                  <a16:creationId xmlns:a16="http://schemas.microsoft.com/office/drawing/2014/main" id="{9BA88544-C6EF-4482-CBD5-A4B68F4CE688}"/>
                </a:ext>
              </a:extLst>
            </p:cNvPr>
            <p:cNvSpPr/>
            <p:nvPr/>
          </p:nvSpPr>
          <p:spPr>
            <a:xfrm>
              <a:off x="7382363" y="4441501"/>
              <a:ext cx="48195" cy="40949"/>
            </a:xfrm>
            <a:custGeom>
              <a:avLst/>
              <a:gdLst>
                <a:gd name="connsiteX0" fmla="*/ 18982 w 48195"/>
                <a:gd name="connsiteY0" fmla="*/ 195 h 40949"/>
                <a:gd name="connsiteX1" fmla="*/ 13127 w 48195"/>
                <a:gd name="connsiteY1" fmla="*/ 7724 h 40949"/>
                <a:gd name="connsiteX2" fmla="*/ 14028 w 48195"/>
                <a:gd name="connsiteY2" fmla="*/ 24325 h 40949"/>
                <a:gd name="connsiteX3" fmla="*/ 0 w 48195"/>
                <a:gd name="connsiteY3" fmla="*/ 30052 h 40949"/>
                <a:gd name="connsiteX4" fmla="*/ 9138 w 48195"/>
                <a:gd name="connsiteY4" fmla="*/ 40219 h 40949"/>
                <a:gd name="connsiteX5" fmla="*/ 37900 w 48195"/>
                <a:gd name="connsiteY5" fmla="*/ 39897 h 40949"/>
                <a:gd name="connsiteX6" fmla="*/ 48196 w 48195"/>
                <a:gd name="connsiteY6" fmla="*/ 35264 h 40949"/>
                <a:gd name="connsiteX7" fmla="*/ 48196 w 48195"/>
                <a:gd name="connsiteY7" fmla="*/ 29988 h 40949"/>
                <a:gd name="connsiteX8" fmla="*/ 27541 w 48195"/>
                <a:gd name="connsiteY8" fmla="*/ 23360 h 40949"/>
                <a:gd name="connsiteX9" fmla="*/ 18982 w 48195"/>
                <a:gd name="connsiteY9" fmla="*/ 67 h 4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95" h="40949">
                  <a:moveTo>
                    <a:pt x="18982" y="195"/>
                  </a:moveTo>
                  <a:cubicBezTo>
                    <a:pt x="15315" y="646"/>
                    <a:pt x="12676" y="4056"/>
                    <a:pt x="13127" y="7724"/>
                  </a:cubicBezTo>
                  <a:cubicBezTo>
                    <a:pt x="13964" y="14480"/>
                    <a:pt x="13964" y="17634"/>
                    <a:pt x="14028" y="24325"/>
                  </a:cubicBezTo>
                  <a:cubicBezTo>
                    <a:pt x="8558" y="25419"/>
                    <a:pt x="3925" y="27479"/>
                    <a:pt x="0" y="30052"/>
                  </a:cubicBezTo>
                  <a:cubicBezTo>
                    <a:pt x="2960" y="33463"/>
                    <a:pt x="6049" y="36873"/>
                    <a:pt x="9138" y="40219"/>
                  </a:cubicBezTo>
                  <a:cubicBezTo>
                    <a:pt x="16666" y="35844"/>
                    <a:pt x="27154" y="34685"/>
                    <a:pt x="37900" y="39897"/>
                  </a:cubicBezTo>
                  <a:cubicBezTo>
                    <a:pt x="41954" y="42471"/>
                    <a:pt x="47359" y="40090"/>
                    <a:pt x="48196" y="35264"/>
                  </a:cubicBezTo>
                  <a:lnTo>
                    <a:pt x="48196" y="29988"/>
                  </a:lnTo>
                  <a:cubicBezTo>
                    <a:pt x="41568" y="26513"/>
                    <a:pt x="36742" y="24132"/>
                    <a:pt x="27541" y="23360"/>
                  </a:cubicBezTo>
                  <a:cubicBezTo>
                    <a:pt x="27412" y="10041"/>
                    <a:pt x="27733" y="-963"/>
                    <a:pt x="18982" y="67"/>
                  </a:cubicBezTo>
                  <a:close/>
                </a:path>
              </a:pathLst>
            </a:custGeom>
            <a:solidFill>
              <a:srgbClr val="D9D5EB"/>
            </a:solidFill>
            <a:ln w="6433" cap="flat">
              <a:noFill/>
              <a:prstDash val="solid"/>
              <a:miter/>
            </a:ln>
          </p:spPr>
          <p:txBody>
            <a:bodyPr rtlCol="0" anchor="ctr"/>
            <a:lstStyle/>
            <a:p>
              <a:endParaRPr lang="en-AU"/>
            </a:p>
          </p:txBody>
        </p:sp>
        <p:sp>
          <p:nvSpPr>
            <p:cNvPr id="1154" name="Freeform: Shape 1153">
              <a:extLst>
                <a:ext uri="{FF2B5EF4-FFF2-40B4-BE49-F238E27FC236}">
                  <a16:creationId xmlns:a16="http://schemas.microsoft.com/office/drawing/2014/main" id="{101C536A-A14A-4D4F-3F34-C1DE028D594D}"/>
                </a:ext>
              </a:extLst>
            </p:cNvPr>
            <p:cNvSpPr/>
            <p:nvPr/>
          </p:nvSpPr>
          <p:spPr>
            <a:xfrm>
              <a:off x="7416848" y="4306494"/>
              <a:ext cx="92931" cy="152704"/>
            </a:xfrm>
            <a:custGeom>
              <a:avLst/>
              <a:gdLst>
                <a:gd name="connsiteX0" fmla="*/ 36682 w 92931"/>
                <a:gd name="connsiteY0" fmla="*/ 85784 h 152704"/>
                <a:gd name="connsiteX1" fmla="*/ 58174 w 92931"/>
                <a:gd name="connsiteY1" fmla="*/ 88101 h 152704"/>
                <a:gd name="connsiteX2" fmla="*/ 79537 w 92931"/>
                <a:gd name="connsiteY2" fmla="*/ 101228 h 152704"/>
                <a:gd name="connsiteX3" fmla="*/ 11845 w 92931"/>
                <a:gd name="connsiteY3" fmla="*/ 104316 h 152704"/>
                <a:gd name="connsiteX4" fmla="*/ 1871 w 92931"/>
                <a:gd name="connsiteY4" fmla="*/ 113389 h 152704"/>
                <a:gd name="connsiteX5" fmla="*/ 38163 w 92931"/>
                <a:gd name="connsiteY5" fmla="*/ 131277 h 152704"/>
                <a:gd name="connsiteX6" fmla="*/ 44919 w 92931"/>
                <a:gd name="connsiteY6" fmla="*/ 152705 h 152704"/>
                <a:gd name="connsiteX7" fmla="*/ 51675 w 92931"/>
                <a:gd name="connsiteY7" fmla="*/ 145884 h 152704"/>
                <a:gd name="connsiteX8" fmla="*/ 51675 w 92931"/>
                <a:gd name="connsiteY8" fmla="*/ 131342 h 152704"/>
                <a:gd name="connsiteX9" fmla="*/ 85843 w 92931"/>
                <a:gd name="connsiteY9" fmla="*/ 86042 h 152704"/>
                <a:gd name="connsiteX10" fmla="*/ 23234 w 92931"/>
                <a:gd name="connsiteY10" fmla="*/ 55220 h 152704"/>
                <a:gd name="connsiteX11" fmla="*/ 63837 w 92931"/>
                <a:gd name="connsiteY11" fmla="*/ 40742 h 152704"/>
                <a:gd name="connsiteX12" fmla="*/ 74261 w 92931"/>
                <a:gd name="connsiteY12" fmla="*/ 37074 h 152704"/>
                <a:gd name="connsiteX13" fmla="*/ 75870 w 92931"/>
                <a:gd name="connsiteY13" fmla="*/ 32184 h 152704"/>
                <a:gd name="connsiteX14" fmla="*/ 54378 w 92931"/>
                <a:gd name="connsiteY14" fmla="*/ 23690 h 152704"/>
                <a:gd name="connsiteX15" fmla="*/ 54378 w 92931"/>
                <a:gd name="connsiteY15" fmla="*/ 6252 h 152704"/>
                <a:gd name="connsiteX16" fmla="*/ 40929 w 92931"/>
                <a:gd name="connsiteY16" fmla="*/ 7153 h 152704"/>
                <a:gd name="connsiteX17" fmla="*/ 40929 w 92931"/>
                <a:gd name="connsiteY17" fmla="*/ 23754 h 152704"/>
                <a:gd name="connsiteX18" fmla="*/ 36747 w 92931"/>
                <a:gd name="connsiteY18" fmla="*/ 85849 h 1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31" h="152704">
                  <a:moveTo>
                    <a:pt x="36682" y="85784"/>
                  </a:moveTo>
                  <a:cubicBezTo>
                    <a:pt x="43825" y="86814"/>
                    <a:pt x="51354" y="87136"/>
                    <a:pt x="58174" y="88101"/>
                  </a:cubicBezTo>
                  <a:cubicBezTo>
                    <a:pt x="76449" y="90739"/>
                    <a:pt x="79666" y="99683"/>
                    <a:pt x="79537" y="101228"/>
                  </a:cubicBezTo>
                  <a:cubicBezTo>
                    <a:pt x="77736" y="113647"/>
                    <a:pt x="35717" y="130505"/>
                    <a:pt x="11845" y="104316"/>
                  </a:cubicBezTo>
                  <a:cubicBezTo>
                    <a:pt x="5860" y="97689"/>
                    <a:pt x="-4178" y="106761"/>
                    <a:pt x="1871" y="113389"/>
                  </a:cubicBezTo>
                  <a:cubicBezTo>
                    <a:pt x="10365" y="122719"/>
                    <a:pt x="22719" y="129540"/>
                    <a:pt x="38163" y="131277"/>
                  </a:cubicBezTo>
                  <a:cubicBezTo>
                    <a:pt x="38163" y="143439"/>
                    <a:pt x="36361" y="152705"/>
                    <a:pt x="44919" y="152705"/>
                  </a:cubicBezTo>
                  <a:cubicBezTo>
                    <a:pt x="48651" y="152705"/>
                    <a:pt x="51740" y="149616"/>
                    <a:pt x="51675" y="145884"/>
                  </a:cubicBezTo>
                  <a:cubicBezTo>
                    <a:pt x="51675" y="140608"/>
                    <a:pt x="51675" y="136297"/>
                    <a:pt x="51675" y="131342"/>
                  </a:cubicBezTo>
                  <a:cubicBezTo>
                    <a:pt x="77800" y="128446"/>
                    <a:pt x="106563" y="106375"/>
                    <a:pt x="85843" y="86042"/>
                  </a:cubicBezTo>
                  <a:cubicBezTo>
                    <a:pt x="63644" y="64293"/>
                    <a:pt x="19180" y="83661"/>
                    <a:pt x="23234" y="55220"/>
                  </a:cubicBezTo>
                  <a:cubicBezTo>
                    <a:pt x="26130" y="34822"/>
                    <a:pt x="50710" y="33342"/>
                    <a:pt x="63837" y="40742"/>
                  </a:cubicBezTo>
                  <a:cubicBezTo>
                    <a:pt x="67633" y="43444"/>
                    <a:pt x="72974" y="41514"/>
                    <a:pt x="74261" y="37074"/>
                  </a:cubicBezTo>
                  <a:lnTo>
                    <a:pt x="75870" y="32184"/>
                  </a:lnTo>
                  <a:cubicBezTo>
                    <a:pt x="69113" y="28194"/>
                    <a:pt x="64416" y="25105"/>
                    <a:pt x="54378" y="23690"/>
                  </a:cubicBezTo>
                  <a:cubicBezTo>
                    <a:pt x="54700" y="17062"/>
                    <a:pt x="54828" y="13266"/>
                    <a:pt x="54378" y="6252"/>
                  </a:cubicBezTo>
                  <a:cubicBezTo>
                    <a:pt x="53799" y="-2692"/>
                    <a:pt x="40286" y="-1727"/>
                    <a:pt x="40929" y="7153"/>
                  </a:cubicBezTo>
                  <a:cubicBezTo>
                    <a:pt x="41380" y="13909"/>
                    <a:pt x="41187" y="17127"/>
                    <a:pt x="40929" y="23754"/>
                  </a:cubicBezTo>
                  <a:cubicBezTo>
                    <a:pt x="2193" y="29288"/>
                    <a:pt x="-1926" y="80315"/>
                    <a:pt x="36747" y="85849"/>
                  </a:cubicBezTo>
                  <a:close/>
                </a:path>
              </a:pathLst>
            </a:custGeom>
            <a:solidFill>
              <a:srgbClr val="D9D5EB"/>
            </a:solidFill>
            <a:ln w="6433" cap="flat">
              <a:noFill/>
              <a:prstDash val="solid"/>
              <a:miter/>
            </a:ln>
          </p:spPr>
          <p:txBody>
            <a:bodyPr rtlCol="0" anchor="ctr"/>
            <a:lstStyle/>
            <a:p>
              <a:endParaRPr lang="en-AU"/>
            </a:p>
          </p:txBody>
        </p:sp>
        <p:sp>
          <p:nvSpPr>
            <p:cNvPr id="1155" name="Freeform: Shape 1154">
              <a:extLst>
                <a:ext uri="{FF2B5EF4-FFF2-40B4-BE49-F238E27FC236}">
                  <a16:creationId xmlns:a16="http://schemas.microsoft.com/office/drawing/2014/main" id="{DDA775E0-07AF-B490-69AF-E47DDED8AEE1}"/>
                </a:ext>
              </a:extLst>
            </p:cNvPr>
            <p:cNvSpPr/>
            <p:nvPr/>
          </p:nvSpPr>
          <p:spPr>
            <a:xfrm>
              <a:off x="7329789" y="4306362"/>
              <a:ext cx="83401" cy="150327"/>
            </a:xfrm>
            <a:custGeom>
              <a:avLst/>
              <a:gdLst>
                <a:gd name="connsiteX0" fmla="*/ 26900 w 83401"/>
                <a:gd name="connsiteY0" fmla="*/ 85917 h 150327"/>
                <a:gd name="connsiteX1" fmla="*/ 48392 w 83401"/>
                <a:gd name="connsiteY1" fmla="*/ 88233 h 150327"/>
                <a:gd name="connsiteX2" fmla="*/ 15124 w 83401"/>
                <a:gd name="connsiteY2" fmla="*/ 113972 h 150327"/>
                <a:gd name="connsiteX3" fmla="*/ 26063 w 83401"/>
                <a:gd name="connsiteY3" fmla="*/ 130959 h 150327"/>
                <a:gd name="connsiteX4" fmla="*/ 28444 w 83401"/>
                <a:gd name="connsiteY4" fmla="*/ 131346 h 150327"/>
                <a:gd name="connsiteX5" fmla="*/ 28444 w 83401"/>
                <a:gd name="connsiteY5" fmla="*/ 134370 h 150327"/>
                <a:gd name="connsiteX6" fmla="*/ 40348 w 83401"/>
                <a:gd name="connsiteY6" fmla="*/ 150328 h 150327"/>
                <a:gd name="connsiteX7" fmla="*/ 42022 w 83401"/>
                <a:gd name="connsiteY7" fmla="*/ 145952 h 150327"/>
                <a:gd name="connsiteX8" fmla="*/ 42022 w 83401"/>
                <a:gd name="connsiteY8" fmla="*/ 131410 h 150327"/>
                <a:gd name="connsiteX9" fmla="*/ 83268 w 83401"/>
                <a:gd name="connsiteY9" fmla="*/ 103226 h 150327"/>
                <a:gd name="connsiteX10" fmla="*/ 50451 w 83401"/>
                <a:gd name="connsiteY10" fmla="*/ 74849 h 150327"/>
                <a:gd name="connsiteX11" fmla="*/ 28959 w 83401"/>
                <a:gd name="connsiteY11" fmla="*/ 72533 h 150327"/>
                <a:gd name="connsiteX12" fmla="*/ 54183 w 83401"/>
                <a:gd name="connsiteY12" fmla="*/ 40810 h 150327"/>
                <a:gd name="connsiteX13" fmla="*/ 64736 w 83401"/>
                <a:gd name="connsiteY13" fmla="*/ 36434 h 150327"/>
                <a:gd name="connsiteX14" fmla="*/ 64736 w 83401"/>
                <a:gd name="connsiteY14" fmla="*/ 31415 h 150327"/>
                <a:gd name="connsiteX15" fmla="*/ 44724 w 83401"/>
                <a:gd name="connsiteY15" fmla="*/ 23758 h 150327"/>
                <a:gd name="connsiteX16" fmla="*/ 37517 w 83401"/>
                <a:gd name="connsiteY16" fmla="*/ 14 h 150327"/>
                <a:gd name="connsiteX17" fmla="*/ 31211 w 83401"/>
                <a:gd name="connsiteY17" fmla="*/ 7221 h 150327"/>
                <a:gd name="connsiteX18" fmla="*/ 31211 w 83401"/>
                <a:gd name="connsiteY18" fmla="*/ 23822 h 150327"/>
                <a:gd name="connsiteX19" fmla="*/ 27029 w 83401"/>
                <a:gd name="connsiteY19" fmla="*/ 85981 h 15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401" h="150327">
                  <a:moveTo>
                    <a:pt x="26900" y="85917"/>
                  </a:moveTo>
                  <a:cubicBezTo>
                    <a:pt x="34042" y="86946"/>
                    <a:pt x="41571" y="87268"/>
                    <a:pt x="48392" y="88233"/>
                  </a:cubicBezTo>
                  <a:cubicBezTo>
                    <a:pt x="97617" y="95312"/>
                    <a:pt x="49486" y="130059"/>
                    <a:pt x="15124" y="113972"/>
                  </a:cubicBezTo>
                  <a:cubicBezTo>
                    <a:pt x="18599" y="119699"/>
                    <a:pt x="22203" y="125426"/>
                    <a:pt x="26063" y="130959"/>
                  </a:cubicBezTo>
                  <a:cubicBezTo>
                    <a:pt x="26835" y="131088"/>
                    <a:pt x="27608" y="131217"/>
                    <a:pt x="28444" y="131346"/>
                  </a:cubicBezTo>
                  <a:cubicBezTo>
                    <a:pt x="28444" y="132375"/>
                    <a:pt x="28444" y="133405"/>
                    <a:pt x="28444" y="134370"/>
                  </a:cubicBezTo>
                  <a:cubicBezTo>
                    <a:pt x="32241" y="139775"/>
                    <a:pt x="36230" y="145116"/>
                    <a:pt x="40348" y="150328"/>
                  </a:cubicBezTo>
                  <a:cubicBezTo>
                    <a:pt x="41378" y="149105"/>
                    <a:pt x="42022" y="147625"/>
                    <a:pt x="42022" y="145952"/>
                  </a:cubicBezTo>
                  <a:cubicBezTo>
                    <a:pt x="42022" y="140676"/>
                    <a:pt x="42022" y="136365"/>
                    <a:pt x="42022" y="131410"/>
                  </a:cubicBezTo>
                  <a:cubicBezTo>
                    <a:pt x="64350" y="128900"/>
                    <a:pt x="81595" y="114616"/>
                    <a:pt x="83268" y="103226"/>
                  </a:cubicBezTo>
                  <a:cubicBezTo>
                    <a:pt x="84555" y="94282"/>
                    <a:pt x="76769" y="78646"/>
                    <a:pt x="50451" y="74849"/>
                  </a:cubicBezTo>
                  <a:cubicBezTo>
                    <a:pt x="43373" y="73820"/>
                    <a:pt x="35329" y="73434"/>
                    <a:pt x="28959" y="72533"/>
                  </a:cubicBezTo>
                  <a:cubicBezTo>
                    <a:pt x="-3600" y="67835"/>
                    <a:pt x="19886" y="21442"/>
                    <a:pt x="54183" y="40810"/>
                  </a:cubicBezTo>
                  <a:cubicBezTo>
                    <a:pt x="58237" y="43641"/>
                    <a:pt x="63899" y="41389"/>
                    <a:pt x="64736" y="36434"/>
                  </a:cubicBezTo>
                  <a:lnTo>
                    <a:pt x="64736" y="31415"/>
                  </a:lnTo>
                  <a:cubicBezTo>
                    <a:pt x="57658" y="27168"/>
                    <a:pt x="53153" y="24916"/>
                    <a:pt x="44724" y="23758"/>
                  </a:cubicBezTo>
                  <a:cubicBezTo>
                    <a:pt x="45367" y="10052"/>
                    <a:pt x="46268" y="-436"/>
                    <a:pt x="37517" y="14"/>
                  </a:cubicBezTo>
                  <a:cubicBezTo>
                    <a:pt x="33785" y="271"/>
                    <a:pt x="31018" y="3489"/>
                    <a:pt x="31211" y="7221"/>
                  </a:cubicBezTo>
                  <a:cubicBezTo>
                    <a:pt x="31661" y="13913"/>
                    <a:pt x="31469" y="17195"/>
                    <a:pt x="31211" y="23822"/>
                  </a:cubicBezTo>
                  <a:cubicBezTo>
                    <a:pt x="-7976" y="29420"/>
                    <a:pt x="-11258" y="80447"/>
                    <a:pt x="27029" y="85981"/>
                  </a:cubicBezTo>
                  <a:close/>
                </a:path>
              </a:pathLst>
            </a:custGeom>
            <a:solidFill>
              <a:srgbClr val="D9D5EB"/>
            </a:solidFill>
            <a:ln w="6433" cap="flat">
              <a:noFill/>
              <a:prstDash val="solid"/>
              <a:miter/>
            </a:ln>
          </p:spPr>
          <p:txBody>
            <a:bodyPr rtlCol="0" anchor="ctr"/>
            <a:lstStyle/>
            <a:p>
              <a:endParaRPr lang="en-AU"/>
            </a:p>
          </p:txBody>
        </p:sp>
        <p:sp>
          <p:nvSpPr>
            <p:cNvPr id="1399" name="Freeform: Shape 1398">
              <a:extLst>
                <a:ext uri="{FF2B5EF4-FFF2-40B4-BE49-F238E27FC236}">
                  <a16:creationId xmlns:a16="http://schemas.microsoft.com/office/drawing/2014/main" id="{59905A76-9D27-DF4B-1731-8A6C9663C83D}"/>
                </a:ext>
              </a:extLst>
            </p:cNvPr>
            <p:cNvSpPr/>
            <p:nvPr/>
          </p:nvSpPr>
          <p:spPr>
            <a:xfrm>
              <a:off x="9874822" y="5388207"/>
              <a:ext cx="13589" cy="17778"/>
            </a:xfrm>
            <a:custGeom>
              <a:avLst/>
              <a:gdLst>
                <a:gd name="connsiteX0" fmla="*/ 2132 w 13589"/>
                <a:gd name="connsiteY0" fmla="*/ 673 h 17778"/>
                <a:gd name="connsiteX1" fmla="*/ 2454 w 13589"/>
                <a:gd name="connsiteY1" fmla="*/ 6786 h 17778"/>
                <a:gd name="connsiteX2" fmla="*/ 2583 w 13589"/>
                <a:gd name="connsiteY2" fmla="*/ 16180 h 17778"/>
                <a:gd name="connsiteX3" fmla="*/ 12492 w 13589"/>
                <a:gd name="connsiteY3" fmla="*/ 14314 h 17778"/>
                <a:gd name="connsiteX4" fmla="*/ 2132 w 13589"/>
                <a:gd name="connsiteY4" fmla="*/ 673 h 17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9" h="17778">
                  <a:moveTo>
                    <a:pt x="2132" y="673"/>
                  </a:moveTo>
                  <a:cubicBezTo>
                    <a:pt x="-506" y="1831"/>
                    <a:pt x="-1021" y="6271"/>
                    <a:pt x="2454" y="6786"/>
                  </a:cubicBezTo>
                  <a:cubicBezTo>
                    <a:pt x="-120" y="9102"/>
                    <a:pt x="9" y="13864"/>
                    <a:pt x="2583" y="16180"/>
                  </a:cubicBezTo>
                  <a:cubicBezTo>
                    <a:pt x="5800" y="19076"/>
                    <a:pt x="10433" y="17789"/>
                    <a:pt x="12492" y="14314"/>
                  </a:cubicBezTo>
                  <a:cubicBezTo>
                    <a:pt x="16224" y="8008"/>
                    <a:pt x="9854" y="-2802"/>
                    <a:pt x="2132" y="673"/>
                  </a:cubicBezTo>
                  <a:close/>
                </a:path>
              </a:pathLst>
            </a:custGeom>
            <a:solidFill>
              <a:srgbClr val="FFCC80"/>
            </a:solidFill>
            <a:ln w="6433" cap="flat">
              <a:noFill/>
              <a:prstDash val="solid"/>
              <a:miter/>
            </a:ln>
          </p:spPr>
          <p:txBody>
            <a:bodyPr rtlCol="0" anchor="ctr"/>
            <a:lstStyle/>
            <a:p>
              <a:endParaRPr lang="en-AU"/>
            </a:p>
          </p:txBody>
        </p:sp>
        <p:sp>
          <p:nvSpPr>
            <p:cNvPr id="1400" name="Freeform: Shape 1399">
              <a:extLst>
                <a:ext uri="{FF2B5EF4-FFF2-40B4-BE49-F238E27FC236}">
                  <a16:creationId xmlns:a16="http://schemas.microsoft.com/office/drawing/2014/main" id="{E8A9385D-7C0E-03E8-9FE4-32F65EBFFD70}"/>
                </a:ext>
              </a:extLst>
            </p:cNvPr>
            <p:cNvSpPr/>
            <p:nvPr/>
          </p:nvSpPr>
          <p:spPr>
            <a:xfrm>
              <a:off x="9867393" y="5389207"/>
              <a:ext cx="176839" cy="120668"/>
            </a:xfrm>
            <a:custGeom>
              <a:avLst/>
              <a:gdLst>
                <a:gd name="connsiteX0" fmla="*/ 158266 w 176839"/>
                <a:gd name="connsiteY0" fmla="*/ 81972 h 120668"/>
                <a:gd name="connsiteX1" fmla="*/ 34527 w 176839"/>
                <a:gd name="connsiteY1" fmla="*/ 79849 h 120668"/>
                <a:gd name="connsiteX2" fmla="*/ 15159 w 176839"/>
                <a:gd name="connsiteY2" fmla="*/ 2568 h 120668"/>
                <a:gd name="connsiteX3" fmla="*/ 5636 w 176839"/>
                <a:gd name="connsiteY3" fmla="*/ 4499 h 120668"/>
                <a:gd name="connsiteX4" fmla="*/ 5314 w 176839"/>
                <a:gd name="connsiteY4" fmla="*/ 4370 h 120668"/>
                <a:gd name="connsiteX5" fmla="*/ 2290 w 176839"/>
                <a:gd name="connsiteY5" fmla="*/ 97415 h 120668"/>
                <a:gd name="connsiteX6" fmla="*/ 20114 w 176839"/>
                <a:gd name="connsiteY6" fmla="*/ 113502 h 120668"/>
                <a:gd name="connsiteX7" fmla="*/ 164572 w 176839"/>
                <a:gd name="connsiteY7" fmla="*/ 116719 h 120668"/>
                <a:gd name="connsiteX8" fmla="*/ 158202 w 176839"/>
                <a:gd name="connsiteY8" fmla="*/ 81972 h 12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39" h="120668">
                  <a:moveTo>
                    <a:pt x="158266" y="81972"/>
                  </a:moveTo>
                  <a:cubicBezTo>
                    <a:pt x="117020" y="81200"/>
                    <a:pt x="75774" y="80299"/>
                    <a:pt x="34527" y="79849"/>
                  </a:cubicBezTo>
                  <a:cubicBezTo>
                    <a:pt x="31761" y="53402"/>
                    <a:pt x="28093" y="25219"/>
                    <a:pt x="15159" y="2568"/>
                  </a:cubicBezTo>
                  <a:cubicBezTo>
                    <a:pt x="12457" y="-2193"/>
                    <a:pt x="6601" y="380"/>
                    <a:pt x="5636" y="4499"/>
                  </a:cubicBezTo>
                  <a:cubicBezTo>
                    <a:pt x="5507" y="4499"/>
                    <a:pt x="5443" y="4434"/>
                    <a:pt x="5314" y="4370"/>
                  </a:cubicBezTo>
                  <a:cubicBezTo>
                    <a:pt x="-3373" y="33584"/>
                    <a:pt x="874" y="67301"/>
                    <a:pt x="2290" y="97415"/>
                  </a:cubicBezTo>
                  <a:cubicBezTo>
                    <a:pt x="2741" y="107389"/>
                    <a:pt x="10976" y="112923"/>
                    <a:pt x="20114" y="113502"/>
                  </a:cubicBezTo>
                  <a:cubicBezTo>
                    <a:pt x="66122" y="116140"/>
                    <a:pt x="119337" y="126114"/>
                    <a:pt x="164572" y="116719"/>
                  </a:cubicBezTo>
                  <a:cubicBezTo>
                    <a:pt x="185484" y="112344"/>
                    <a:pt x="177184" y="82358"/>
                    <a:pt x="158202" y="81972"/>
                  </a:cubicBezTo>
                  <a:close/>
                </a:path>
              </a:pathLst>
            </a:custGeom>
            <a:solidFill>
              <a:schemeClr val="tx2"/>
            </a:solidFill>
            <a:ln w="6433" cap="flat">
              <a:noFill/>
              <a:prstDash val="solid"/>
              <a:miter/>
            </a:ln>
          </p:spPr>
          <p:txBody>
            <a:bodyPr rtlCol="0" anchor="ctr"/>
            <a:lstStyle/>
            <a:p>
              <a:endParaRPr lang="en-AU"/>
            </a:p>
          </p:txBody>
        </p:sp>
        <p:sp>
          <p:nvSpPr>
            <p:cNvPr id="1401" name="Freeform: Shape 1400">
              <a:extLst>
                <a:ext uri="{FF2B5EF4-FFF2-40B4-BE49-F238E27FC236}">
                  <a16:creationId xmlns:a16="http://schemas.microsoft.com/office/drawing/2014/main" id="{4932BC38-8E23-C60B-A769-88609864D7EE}"/>
                </a:ext>
              </a:extLst>
            </p:cNvPr>
            <p:cNvSpPr/>
            <p:nvPr/>
          </p:nvSpPr>
          <p:spPr>
            <a:xfrm>
              <a:off x="10006167" y="5388103"/>
              <a:ext cx="31493" cy="111426"/>
            </a:xfrm>
            <a:custGeom>
              <a:avLst/>
              <a:gdLst>
                <a:gd name="connsiteX0" fmla="*/ 29916 w 31493"/>
                <a:gd name="connsiteY0" fmla="*/ 53798 h 111426"/>
                <a:gd name="connsiteX1" fmla="*/ 22902 w 31493"/>
                <a:gd name="connsiteY1" fmla="*/ 3029 h 111426"/>
                <a:gd name="connsiteX2" fmla="*/ 14795 w 31493"/>
                <a:gd name="connsiteY2" fmla="*/ 2385 h 111426"/>
                <a:gd name="connsiteX3" fmla="*/ 3856 w 31493"/>
                <a:gd name="connsiteY3" fmla="*/ 51803 h 111426"/>
                <a:gd name="connsiteX4" fmla="*/ 1540 w 31493"/>
                <a:gd name="connsiteY4" fmla="*/ 101736 h 111426"/>
                <a:gd name="connsiteX5" fmla="*/ 28951 w 31493"/>
                <a:gd name="connsiteY5" fmla="*/ 100321 h 111426"/>
                <a:gd name="connsiteX6" fmla="*/ 29851 w 31493"/>
                <a:gd name="connsiteY6" fmla="*/ 53798 h 11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3" h="111426">
                  <a:moveTo>
                    <a:pt x="29916" y="53798"/>
                  </a:moveTo>
                  <a:cubicBezTo>
                    <a:pt x="28823" y="36682"/>
                    <a:pt x="27986" y="19501"/>
                    <a:pt x="22902" y="3029"/>
                  </a:cubicBezTo>
                  <a:cubicBezTo>
                    <a:pt x="21808" y="-446"/>
                    <a:pt x="16274" y="-1283"/>
                    <a:pt x="14795" y="2385"/>
                  </a:cubicBezTo>
                  <a:cubicBezTo>
                    <a:pt x="8489" y="18279"/>
                    <a:pt x="6301" y="34945"/>
                    <a:pt x="3856" y="51803"/>
                  </a:cubicBezTo>
                  <a:cubicBezTo>
                    <a:pt x="1475" y="68405"/>
                    <a:pt x="-2064" y="85199"/>
                    <a:pt x="1540" y="101736"/>
                  </a:cubicBezTo>
                  <a:cubicBezTo>
                    <a:pt x="4885" y="116987"/>
                    <a:pt x="25219" y="112482"/>
                    <a:pt x="28951" y="100321"/>
                  </a:cubicBezTo>
                  <a:cubicBezTo>
                    <a:pt x="33391" y="85585"/>
                    <a:pt x="30881" y="68984"/>
                    <a:pt x="29851" y="53798"/>
                  </a:cubicBezTo>
                  <a:close/>
                </a:path>
              </a:pathLst>
            </a:custGeom>
            <a:solidFill>
              <a:schemeClr val="tx2"/>
            </a:solidFill>
            <a:ln w="6433" cap="flat">
              <a:noFill/>
              <a:prstDash val="solid"/>
              <a:miter/>
            </a:ln>
          </p:spPr>
          <p:txBody>
            <a:bodyPr rtlCol="0" anchor="ctr"/>
            <a:lstStyle/>
            <a:p>
              <a:endParaRPr lang="en-AU"/>
            </a:p>
          </p:txBody>
        </p:sp>
        <p:sp>
          <p:nvSpPr>
            <p:cNvPr id="1402" name="Freeform: Shape 1401">
              <a:extLst>
                <a:ext uri="{FF2B5EF4-FFF2-40B4-BE49-F238E27FC236}">
                  <a16:creationId xmlns:a16="http://schemas.microsoft.com/office/drawing/2014/main" id="{A3990F19-14A1-B9B1-D05C-8CB0584E3E28}"/>
                </a:ext>
              </a:extLst>
            </p:cNvPr>
            <p:cNvSpPr/>
            <p:nvPr/>
          </p:nvSpPr>
          <p:spPr>
            <a:xfrm>
              <a:off x="9872117" y="5379657"/>
              <a:ext cx="168610" cy="42240"/>
            </a:xfrm>
            <a:custGeom>
              <a:avLst/>
              <a:gdLst>
                <a:gd name="connsiteX0" fmla="*/ 149553 w 168610"/>
                <a:gd name="connsiteY0" fmla="*/ 2080 h 42240"/>
                <a:gd name="connsiteX1" fmla="*/ 2972 w 168610"/>
                <a:gd name="connsiteY1" fmla="*/ 10960 h 42240"/>
                <a:gd name="connsiteX2" fmla="*/ 3422 w 168610"/>
                <a:gd name="connsiteY2" fmla="*/ 19390 h 42240"/>
                <a:gd name="connsiteX3" fmla="*/ 156052 w 168610"/>
                <a:gd name="connsiteY3" fmla="*/ 37664 h 42240"/>
                <a:gd name="connsiteX4" fmla="*/ 149553 w 168610"/>
                <a:gd name="connsiteY4" fmla="*/ 2080 h 4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10" h="42240">
                  <a:moveTo>
                    <a:pt x="149553" y="2080"/>
                  </a:moveTo>
                  <a:cubicBezTo>
                    <a:pt x="99749" y="536"/>
                    <a:pt x="50845" y="-4676"/>
                    <a:pt x="2972" y="10960"/>
                  </a:cubicBezTo>
                  <a:cubicBezTo>
                    <a:pt x="-1340" y="12376"/>
                    <a:pt x="-761" y="18295"/>
                    <a:pt x="3422" y="19390"/>
                  </a:cubicBezTo>
                  <a:cubicBezTo>
                    <a:pt x="53033" y="32452"/>
                    <a:pt x="104060" y="50919"/>
                    <a:pt x="156052" y="37664"/>
                  </a:cubicBezTo>
                  <a:cubicBezTo>
                    <a:pt x="177351" y="32195"/>
                    <a:pt x="169115" y="2659"/>
                    <a:pt x="149553" y="2080"/>
                  </a:cubicBezTo>
                  <a:close/>
                </a:path>
              </a:pathLst>
            </a:custGeom>
            <a:solidFill>
              <a:schemeClr val="tx2"/>
            </a:solidFill>
            <a:ln w="6433" cap="flat">
              <a:noFill/>
              <a:prstDash val="solid"/>
              <a:miter/>
            </a:ln>
          </p:spPr>
          <p:txBody>
            <a:bodyPr rtlCol="0" anchor="ctr"/>
            <a:lstStyle/>
            <a:p>
              <a:endParaRPr lang="en-AU"/>
            </a:p>
          </p:txBody>
        </p:sp>
        <p:sp>
          <p:nvSpPr>
            <p:cNvPr id="1403" name="Freeform: Shape 1402">
              <a:extLst>
                <a:ext uri="{FF2B5EF4-FFF2-40B4-BE49-F238E27FC236}">
                  <a16:creationId xmlns:a16="http://schemas.microsoft.com/office/drawing/2014/main" id="{BDED3665-7FCA-0FD6-C60B-31F2A909AB51}"/>
                </a:ext>
              </a:extLst>
            </p:cNvPr>
            <p:cNvSpPr/>
            <p:nvPr/>
          </p:nvSpPr>
          <p:spPr>
            <a:xfrm>
              <a:off x="9961301" y="5392583"/>
              <a:ext cx="61109" cy="105851"/>
            </a:xfrm>
            <a:custGeom>
              <a:avLst/>
              <a:gdLst>
                <a:gd name="connsiteX0" fmla="*/ 57216 w 61109"/>
                <a:gd name="connsiteY0" fmla="*/ 12576 h 105851"/>
                <a:gd name="connsiteX1" fmla="*/ 29547 w 61109"/>
                <a:gd name="connsiteY1" fmla="*/ 14056 h 105851"/>
                <a:gd name="connsiteX2" fmla="*/ 30126 w 61109"/>
                <a:gd name="connsiteY2" fmla="*/ 26282 h 105851"/>
                <a:gd name="connsiteX3" fmla="*/ 18865 w 61109"/>
                <a:gd name="connsiteY3" fmla="*/ 15407 h 105851"/>
                <a:gd name="connsiteX4" fmla="*/ 13396 w 61109"/>
                <a:gd name="connsiteY4" fmla="*/ 17209 h 105851"/>
                <a:gd name="connsiteX5" fmla="*/ 3873 w 61109"/>
                <a:gd name="connsiteY5" fmla="*/ 78467 h 105851"/>
                <a:gd name="connsiteX6" fmla="*/ 29161 w 61109"/>
                <a:gd name="connsiteY6" fmla="*/ 100409 h 105851"/>
                <a:gd name="connsiteX7" fmla="*/ 34888 w 61109"/>
                <a:gd name="connsiteY7" fmla="*/ 93073 h 105851"/>
                <a:gd name="connsiteX8" fmla="*/ 50524 w 61109"/>
                <a:gd name="connsiteY8" fmla="*/ 90628 h 105851"/>
                <a:gd name="connsiteX9" fmla="*/ 57216 w 61109"/>
                <a:gd name="connsiteY9" fmla="*/ 12576 h 1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09" h="105851">
                  <a:moveTo>
                    <a:pt x="57216" y="12576"/>
                  </a:moveTo>
                  <a:cubicBezTo>
                    <a:pt x="55157" y="-5055"/>
                    <a:pt x="27552" y="-3768"/>
                    <a:pt x="29547" y="14056"/>
                  </a:cubicBezTo>
                  <a:cubicBezTo>
                    <a:pt x="30062" y="18238"/>
                    <a:pt x="30190" y="22292"/>
                    <a:pt x="30126" y="26282"/>
                  </a:cubicBezTo>
                  <a:cubicBezTo>
                    <a:pt x="26909" y="22099"/>
                    <a:pt x="23177" y="18367"/>
                    <a:pt x="18865" y="15407"/>
                  </a:cubicBezTo>
                  <a:cubicBezTo>
                    <a:pt x="17063" y="14185"/>
                    <a:pt x="13653" y="14378"/>
                    <a:pt x="13396" y="17209"/>
                  </a:cubicBezTo>
                  <a:cubicBezTo>
                    <a:pt x="11272" y="39473"/>
                    <a:pt x="17642" y="58455"/>
                    <a:pt x="3873" y="78467"/>
                  </a:cubicBezTo>
                  <a:cubicBezTo>
                    <a:pt x="-10219" y="98929"/>
                    <a:pt x="17836" y="114565"/>
                    <a:pt x="29161" y="100409"/>
                  </a:cubicBezTo>
                  <a:cubicBezTo>
                    <a:pt x="31348" y="98157"/>
                    <a:pt x="33215" y="95647"/>
                    <a:pt x="34888" y="93073"/>
                  </a:cubicBezTo>
                  <a:cubicBezTo>
                    <a:pt x="39714" y="96034"/>
                    <a:pt x="46019" y="96034"/>
                    <a:pt x="50524" y="90628"/>
                  </a:cubicBezTo>
                  <a:cubicBezTo>
                    <a:pt x="66997" y="70874"/>
                    <a:pt x="60047" y="36062"/>
                    <a:pt x="57216" y="12576"/>
                  </a:cubicBezTo>
                  <a:close/>
                </a:path>
              </a:pathLst>
            </a:custGeom>
            <a:solidFill>
              <a:schemeClr val="tx2"/>
            </a:solidFill>
            <a:ln w="6433" cap="flat">
              <a:noFill/>
              <a:prstDash val="solid"/>
              <a:miter/>
            </a:ln>
          </p:spPr>
          <p:txBody>
            <a:bodyPr rtlCol="0" anchor="ctr"/>
            <a:lstStyle/>
            <a:p>
              <a:endParaRPr lang="en-AU"/>
            </a:p>
          </p:txBody>
        </p:sp>
        <p:sp>
          <p:nvSpPr>
            <p:cNvPr id="1404" name="Freeform: Shape 1403">
              <a:extLst>
                <a:ext uri="{FF2B5EF4-FFF2-40B4-BE49-F238E27FC236}">
                  <a16:creationId xmlns:a16="http://schemas.microsoft.com/office/drawing/2014/main" id="{19E3A915-9927-9ED5-592E-BEAFAD4C66F9}"/>
                </a:ext>
              </a:extLst>
            </p:cNvPr>
            <p:cNvSpPr/>
            <p:nvPr/>
          </p:nvSpPr>
          <p:spPr>
            <a:xfrm>
              <a:off x="9858766" y="5380691"/>
              <a:ext cx="142747" cy="111467"/>
            </a:xfrm>
            <a:custGeom>
              <a:avLst/>
              <a:gdLst>
                <a:gd name="connsiteX0" fmla="*/ 126162 w 142747"/>
                <a:gd name="connsiteY0" fmla="*/ 24855 h 111467"/>
                <a:gd name="connsiteX1" fmla="*/ 98365 w 142747"/>
                <a:gd name="connsiteY1" fmla="*/ 13143 h 111467"/>
                <a:gd name="connsiteX2" fmla="*/ 76551 w 142747"/>
                <a:gd name="connsiteY2" fmla="*/ 12307 h 111467"/>
                <a:gd name="connsiteX3" fmla="*/ 65612 w 142747"/>
                <a:gd name="connsiteY3" fmla="*/ 13015 h 111467"/>
                <a:gd name="connsiteX4" fmla="*/ 56218 w 142747"/>
                <a:gd name="connsiteY4" fmla="*/ 17133 h 111467"/>
                <a:gd name="connsiteX5" fmla="*/ 50491 w 142747"/>
                <a:gd name="connsiteY5" fmla="*/ 10248 h 111467"/>
                <a:gd name="connsiteX6" fmla="*/ 16001 w 142747"/>
                <a:gd name="connsiteY6" fmla="*/ 81 h 111467"/>
                <a:gd name="connsiteX7" fmla="*/ 815 w 142747"/>
                <a:gd name="connsiteY7" fmla="*/ 16940 h 111467"/>
                <a:gd name="connsiteX8" fmla="*/ 11111 w 142747"/>
                <a:gd name="connsiteY8" fmla="*/ 34313 h 111467"/>
                <a:gd name="connsiteX9" fmla="*/ 23722 w 142747"/>
                <a:gd name="connsiteY9" fmla="*/ 52845 h 111467"/>
                <a:gd name="connsiteX10" fmla="*/ 40968 w 142747"/>
                <a:gd name="connsiteY10" fmla="*/ 104451 h 111467"/>
                <a:gd name="connsiteX11" fmla="*/ 59564 w 142747"/>
                <a:gd name="connsiteY11" fmla="*/ 106832 h 111467"/>
                <a:gd name="connsiteX12" fmla="*/ 81634 w 142747"/>
                <a:gd name="connsiteY12" fmla="*/ 81480 h 111467"/>
                <a:gd name="connsiteX13" fmla="*/ 75522 w 142747"/>
                <a:gd name="connsiteY13" fmla="*/ 46604 h 111467"/>
                <a:gd name="connsiteX14" fmla="*/ 116317 w 142747"/>
                <a:gd name="connsiteY14" fmla="*/ 58122 h 111467"/>
                <a:gd name="connsiteX15" fmla="*/ 139804 w 142747"/>
                <a:gd name="connsiteY15" fmla="*/ 50336 h 111467"/>
                <a:gd name="connsiteX16" fmla="*/ 141091 w 142747"/>
                <a:gd name="connsiteY16" fmla="*/ 47826 h 111467"/>
                <a:gd name="connsiteX17" fmla="*/ 126098 w 142747"/>
                <a:gd name="connsiteY17" fmla="*/ 24919 h 11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747" h="111467">
                  <a:moveTo>
                    <a:pt x="126162" y="24855"/>
                  </a:moveTo>
                  <a:cubicBezTo>
                    <a:pt x="126162" y="24855"/>
                    <a:pt x="104671" y="14559"/>
                    <a:pt x="98365" y="13143"/>
                  </a:cubicBezTo>
                  <a:cubicBezTo>
                    <a:pt x="91222" y="11535"/>
                    <a:pt x="83823" y="11470"/>
                    <a:pt x="76551" y="12307"/>
                  </a:cubicBezTo>
                  <a:cubicBezTo>
                    <a:pt x="73527" y="11149"/>
                    <a:pt x="69859" y="11149"/>
                    <a:pt x="65612" y="13015"/>
                  </a:cubicBezTo>
                  <a:cubicBezTo>
                    <a:pt x="62459" y="14366"/>
                    <a:pt x="59306" y="15782"/>
                    <a:pt x="56218" y="17133"/>
                  </a:cubicBezTo>
                  <a:cubicBezTo>
                    <a:pt x="56925" y="13658"/>
                    <a:pt x="55059" y="9797"/>
                    <a:pt x="50491" y="10248"/>
                  </a:cubicBezTo>
                  <a:cubicBezTo>
                    <a:pt x="37043" y="11535"/>
                    <a:pt x="28548" y="1497"/>
                    <a:pt x="16001" y="81"/>
                  </a:cubicBezTo>
                  <a:cubicBezTo>
                    <a:pt x="6864" y="-884"/>
                    <a:pt x="-2917" y="6902"/>
                    <a:pt x="815" y="16940"/>
                  </a:cubicBezTo>
                  <a:cubicBezTo>
                    <a:pt x="3261" y="23503"/>
                    <a:pt x="5706" y="29487"/>
                    <a:pt x="11111" y="34313"/>
                  </a:cubicBezTo>
                  <a:cubicBezTo>
                    <a:pt x="21728" y="43837"/>
                    <a:pt x="24494" y="37466"/>
                    <a:pt x="23722" y="52845"/>
                  </a:cubicBezTo>
                  <a:cubicBezTo>
                    <a:pt x="22693" y="73179"/>
                    <a:pt x="26168" y="89973"/>
                    <a:pt x="40968" y="104451"/>
                  </a:cubicBezTo>
                  <a:cubicBezTo>
                    <a:pt x="46759" y="110114"/>
                    <a:pt x="53901" y="110050"/>
                    <a:pt x="59564" y="106832"/>
                  </a:cubicBezTo>
                  <a:cubicBezTo>
                    <a:pt x="74299" y="121825"/>
                    <a:pt x="96306" y="96987"/>
                    <a:pt x="81634" y="81480"/>
                  </a:cubicBezTo>
                  <a:cubicBezTo>
                    <a:pt x="70889" y="70090"/>
                    <a:pt x="65226" y="58315"/>
                    <a:pt x="75522" y="46604"/>
                  </a:cubicBezTo>
                  <a:cubicBezTo>
                    <a:pt x="90901" y="44609"/>
                    <a:pt x="100746" y="52073"/>
                    <a:pt x="116317" y="58122"/>
                  </a:cubicBezTo>
                  <a:cubicBezTo>
                    <a:pt x="125197" y="61596"/>
                    <a:pt x="135171" y="59409"/>
                    <a:pt x="139804" y="50336"/>
                  </a:cubicBezTo>
                  <a:cubicBezTo>
                    <a:pt x="140254" y="49499"/>
                    <a:pt x="140640" y="48663"/>
                    <a:pt x="141091" y="47826"/>
                  </a:cubicBezTo>
                  <a:cubicBezTo>
                    <a:pt x="146496" y="37145"/>
                    <a:pt x="137938" y="24404"/>
                    <a:pt x="126098" y="24919"/>
                  </a:cubicBezTo>
                  <a:close/>
                </a:path>
              </a:pathLst>
            </a:custGeom>
            <a:solidFill>
              <a:schemeClr val="tx2"/>
            </a:solidFill>
            <a:ln w="6433" cap="flat">
              <a:noFill/>
              <a:prstDash val="solid"/>
              <a:miter/>
            </a:ln>
          </p:spPr>
          <p:txBody>
            <a:bodyPr rtlCol="0" anchor="ctr"/>
            <a:lstStyle/>
            <a:p>
              <a:endParaRPr lang="en-AU"/>
            </a:p>
          </p:txBody>
        </p:sp>
        <p:sp>
          <p:nvSpPr>
            <p:cNvPr id="1421" name="Freeform: Shape 1420">
              <a:extLst>
                <a:ext uri="{FF2B5EF4-FFF2-40B4-BE49-F238E27FC236}">
                  <a16:creationId xmlns:a16="http://schemas.microsoft.com/office/drawing/2014/main" id="{1FA37987-2D2C-BFD4-BCB7-2BB89E384976}"/>
                </a:ext>
              </a:extLst>
            </p:cNvPr>
            <p:cNvSpPr/>
            <p:nvPr/>
          </p:nvSpPr>
          <p:spPr>
            <a:xfrm>
              <a:off x="6897253" y="5176986"/>
              <a:ext cx="218263" cy="190788"/>
            </a:xfrm>
            <a:custGeom>
              <a:avLst/>
              <a:gdLst>
                <a:gd name="connsiteX0" fmla="*/ 174444 w 218263"/>
                <a:gd name="connsiteY0" fmla="*/ 16794 h 190788"/>
                <a:gd name="connsiteX1" fmla="*/ 218264 w 218263"/>
                <a:gd name="connsiteY1" fmla="*/ 0 h 190788"/>
                <a:gd name="connsiteX2" fmla="*/ 203400 w 218263"/>
                <a:gd name="connsiteY2" fmla="*/ 4504 h 190788"/>
                <a:gd name="connsiteX3" fmla="*/ 63317 w 218263"/>
                <a:gd name="connsiteY3" fmla="*/ 81141 h 190788"/>
                <a:gd name="connsiteX4" fmla="*/ 36549 w 218263"/>
                <a:gd name="connsiteY4" fmla="*/ 108682 h 190788"/>
                <a:gd name="connsiteX5" fmla="*/ 28698 w 218263"/>
                <a:gd name="connsiteY5" fmla="*/ 115888 h 190788"/>
                <a:gd name="connsiteX6" fmla="*/ 25417 w 218263"/>
                <a:gd name="connsiteY6" fmla="*/ 123288 h 190788"/>
                <a:gd name="connsiteX7" fmla="*/ 0 w 218263"/>
                <a:gd name="connsiteY7" fmla="*/ 190788 h 190788"/>
                <a:gd name="connsiteX8" fmla="*/ 174379 w 218263"/>
                <a:gd name="connsiteY8" fmla="*/ 16794 h 1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63" h="190788">
                  <a:moveTo>
                    <a:pt x="174444" y="16794"/>
                  </a:moveTo>
                  <a:cubicBezTo>
                    <a:pt x="189050" y="10682"/>
                    <a:pt x="203657" y="5148"/>
                    <a:pt x="218264" y="0"/>
                  </a:cubicBezTo>
                  <a:cubicBezTo>
                    <a:pt x="213309" y="1480"/>
                    <a:pt x="208290" y="2960"/>
                    <a:pt x="203400" y="4504"/>
                  </a:cubicBezTo>
                  <a:cubicBezTo>
                    <a:pt x="151922" y="20784"/>
                    <a:pt x="103984" y="45557"/>
                    <a:pt x="63317" y="81141"/>
                  </a:cubicBezTo>
                  <a:cubicBezTo>
                    <a:pt x="54244" y="89056"/>
                    <a:pt x="45043" y="98386"/>
                    <a:pt x="36549" y="108682"/>
                  </a:cubicBezTo>
                  <a:cubicBezTo>
                    <a:pt x="33332" y="109711"/>
                    <a:pt x="30500" y="111963"/>
                    <a:pt x="28698" y="115888"/>
                  </a:cubicBezTo>
                  <a:cubicBezTo>
                    <a:pt x="27605" y="118334"/>
                    <a:pt x="26511" y="120779"/>
                    <a:pt x="25417" y="123288"/>
                  </a:cubicBezTo>
                  <a:cubicBezTo>
                    <a:pt x="11132" y="143879"/>
                    <a:pt x="901" y="167237"/>
                    <a:pt x="0" y="190788"/>
                  </a:cubicBezTo>
                  <a:cubicBezTo>
                    <a:pt x="26575" y="110741"/>
                    <a:pt x="91822" y="51349"/>
                    <a:pt x="174379" y="16794"/>
                  </a:cubicBezTo>
                  <a:close/>
                </a:path>
              </a:pathLst>
            </a:custGeom>
            <a:solidFill>
              <a:srgbClr val="FFCC80"/>
            </a:solidFill>
            <a:ln w="6433" cap="flat">
              <a:noFill/>
              <a:prstDash val="solid"/>
              <a:miter/>
            </a:ln>
          </p:spPr>
          <p:txBody>
            <a:bodyPr rtlCol="0" anchor="ctr"/>
            <a:lstStyle/>
            <a:p>
              <a:endParaRPr lang="en-AU"/>
            </a:p>
          </p:txBody>
        </p:sp>
        <p:sp>
          <p:nvSpPr>
            <p:cNvPr id="1422" name="Freeform: Shape 1421">
              <a:extLst>
                <a:ext uri="{FF2B5EF4-FFF2-40B4-BE49-F238E27FC236}">
                  <a16:creationId xmlns:a16="http://schemas.microsoft.com/office/drawing/2014/main" id="{E71DEB6D-70C2-BF90-0C86-4480FF07F5A5}"/>
                </a:ext>
              </a:extLst>
            </p:cNvPr>
            <p:cNvSpPr/>
            <p:nvPr/>
          </p:nvSpPr>
          <p:spPr>
            <a:xfrm>
              <a:off x="7418397" y="5174026"/>
              <a:ext cx="25352" cy="29663"/>
            </a:xfrm>
            <a:custGeom>
              <a:avLst/>
              <a:gdLst>
                <a:gd name="connsiteX0" fmla="*/ 19947 w 25352"/>
                <a:gd name="connsiteY0" fmla="*/ 1351 h 29663"/>
                <a:gd name="connsiteX1" fmla="*/ 16859 w 25352"/>
                <a:gd name="connsiteY1" fmla="*/ 5791 h 29663"/>
                <a:gd name="connsiteX2" fmla="*/ 11775 w 25352"/>
                <a:gd name="connsiteY2" fmla="*/ 11325 h 29663"/>
                <a:gd name="connsiteX3" fmla="*/ 10681 w 25352"/>
                <a:gd name="connsiteY3" fmla="*/ 13320 h 29663"/>
                <a:gd name="connsiteX4" fmla="*/ 0 w 25352"/>
                <a:gd name="connsiteY4" fmla="*/ 29664 h 29663"/>
                <a:gd name="connsiteX5" fmla="*/ 1351 w 25352"/>
                <a:gd name="connsiteY5" fmla="*/ 29664 h 29663"/>
                <a:gd name="connsiteX6" fmla="*/ 2445 w 25352"/>
                <a:gd name="connsiteY6" fmla="*/ 29535 h 29663"/>
                <a:gd name="connsiteX7" fmla="*/ 25353 w 25352"/>
                <a:gd name="connsiteY7" fmla="*/ 0 h 29663"/>
                <a:gd name="connsiteX8" fmla="*/ 19883 w 25352"/>
                <a:gd name="connsiteY8" fmla="*/ 1351 h 2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52" h="29663">
                  <a:moveTo>
                    <a:pt x="19947" y="1351"/>
                  </a:moveTo>
                  <a:cubicBezTo>
                    <a:pt x="19240" y="2895"/>
                    <a:pt x="18274" y="4376"/>
                    <a:pt x="16859" y="5791"/>
                  </a:cubicBezTo>
                  <a:cubicBezTo>
                    <a:pt x="15057" y="7593"/>
                    <a:pt x="13448" y="9459"/>
                    <a:pt x="11775" y="11325"/>
                  </a:cubicBezTo>
                  <a:cubicBezTo>
                    <a:pt x="11454" y="11968"/>
                    <a:pt x="11132" y="12676"/>
                    <a:pt x="10681" y="13320"/>
                  </a:cubicBezTo>
                  <a:cubicBezTo>
                    <a:pt x="7142" y="18789"/>
                    <a:pt x="3603" y="24194"/>
                    <a:pt x="0" y="29664"/>
                  </a:cubicBezTo>
                  <a:cubicBezTo>
                    <a:pt x="450" y="29664"/>
                    <a:pt x="901" y="29664"/>
                    <a:pt x="1351" y="29664"/>
                  </a:cubicBezTo>
                  <a:cubicBezTo>
                    <a:pt x="1737" y="29664"/>
                    <a:pt x="2059" y="29535"/>
                    <a:pt x="2445" y="29535"/>
                  </a:cubicBezTo>
                  <a:cubicBezTo>
                    <a:pt x="9459" y="18982"/>
                    <a:pt x="17116" y="9137"/>
                    <a:pt x="25353" y="0"/>
                  </a:cubicBezTo>
                  <a:cubicBezTo>
                    <a:pt x="23680" y="836"/>
                    <a:pt x="21813" y="1287"/>
                    <a:pt x="19883" y="1351"/>
                  </a:cubicBezTo>
                  <a:close/>
                </a:path>
              </a:pathLst>
            </a:custGeom>
            <a:solidFill>
              <a:srgbClr val="FFCC80"/>
            </a:solidFill>
            <a:ln w="6433" cap="flat">
              <a:noFill/>
              <a:prstDash val="solid"/>
              <a:miter/>
            </a:ln>
          </p:spPr>
          <p:txBody>
            <a:bodyPr rtlCol="0" anchor="ctr"/>
            <a:lstStyle/>
            <a:p>
              <a:endParaRPr lang="en-AU"/>
            </a:p>
          </p:txBody>
        </p:sp>
        <p:sp>
          <p:nvSpPr>
            <p:cNvPr id="1423" name="Freeform: Shape 1422">
              <a:extLst>
                <a:ext uri="{FF2B5EF4-FFF2-40B4-BE49-F238E27FC236}">
                  <a16:creationId xmlns:a16="http://schemas.microsoft.com/office/drawing/2014/main" id="{88FCF19A-9EFB-B763-6D6C-33582A551ECB}"/>
                </a:ext>
              </a:extLst>
            </p:cNvPr>
            <p:cNvSpPr/>
            <p:nvPr/>
          </p:nvSpPr>
          <p:spPr>
            <a:xfrm>
              <a:off x="6930607" y="5263146"/>
              <a:ext cx="152286" cy="272872"/>
            </a:xfrm>
            <a:custGeom>
              <a:avLst/>
              <a:gdLst>
                <a:gd name="connsiteX0" fmla="*/ 152287 w 152286"/>
                <a:gd name="connsiteY0" fmla="*/ 0 h 272872"/>
                <a:gd name="connsiteX1" fmla="*/ 104992 w 152286"/>
                <a:gd name="connsiteY1" fmla="*/ 29664 h 272872"/>
                <a:gd name="connsiteX2" fmla="*/ 2873 w 152286"/>
                <a:gd name="connsiteY2" fmla="*/ 148705 h 272872"/>
                <a:gd name="connsiteX3" fmla="*/ 27712 w 152286"/>
                <a:gd name="connsiteY3" fmla="*/ 262470 h 272872"/>
                <a:gd name="connsiteX4" fmla="*/ 67349 w 152286"/>
                <a:gd name="connsiteY4" fmla="*/ 237117 h 272872"/>
                <a:gd name="connsiteX5" fmla="*/ 129122 w 152286"/>
                <a:gd name="connsiteY5" fmla="*/ 21170 h 272872"/>
                <a:gd name="connsiteX6" fmla="*/ 152287 w 152286"/>
                <a:gd name="connsiteY6" fmla="*/ 64 h 27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86" h="272872">
                  <a:moveTo>
                    <a:pt x="152287" y="0"/>
                  </a:moveTo>
                  <a:cubicBezTo>
                    <a:pt x="135749" y="8622"/>
                    <a:pt x="119856" y="18532"/>
                    <a:pt x="104992" y="29664"/>
                  </a:cubicBezTo>
                  <a:cubicBezTo>
                    <a:pt x="64839" y="59907"/>
                    <a:pt x="26811" y="101668"/>
                    <a:pt x="2873" y="148705"/>
                  </a:cubicBezTo>
                  <a:cubicBezTo>
                    <a:pt x="-4333" y="187828"/>
                    <a:pt x="1329" y="227659"/>
                    <a:pt x="27712" y="262470"/>
                  </a:cubicBezTo>
                  <a:cubicBezTo>
                    <a:pt x="46243" y="286922"/>
                    <a:pt x="80990" y="264079"/>
                    <a:pt x="67349" y="237117"/>
                  </a:cubicBezTo>
                  <a:cubicBezTo>
                    <a:pt x="26167" y="155526"/>
                    <a:pt x="70824" y="80047"/>
                    <a:pt x="129122" y="21170"/>
                  </a:cubicBezTo>
                  <a:cubicBezTo>
                    <a:pt x="136650" y="13577"/>
                    <a:pt x="144372" y="6628"/>
                    <a:pt x="152287" y="6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24" name="Freeform: Shape 1423">
              <a:extLst>
                <a:ext uri="{FF2B5EF4-FFF2-40B4-BE49-F238E27FC236}">
                  <a16:creationId xmlns:a16="http://schemas.microsoft.com/office/drawing/2014/main" id="{09270C2F-202E-2A29-2F6B-D51C10DC8B23}"/>
                </a:ext>
              </a:extLst>
            </p:cNvPr>
            <p:cNvSpPr/>
            <p:nvPr/>
          </p:nvSpPr>
          <p:spPr>
            <a:xfrm>
              <a:off x="6922091" y="5336244"/>
              <a:ext cx="104455" cy="234757"/>
            </a:xfrm>
            <a:custGeom>
              <a:avLst/>
              <a:gdLst>
                <a:gd name="connsiteX0" fmla="*/ 57654 w 104455"/>
                <a:gd name="connsiteY0" fmla="*/ 140018 h 234757"/>
                <a:gd name="connsiteX1" fmla="*/ 46844 w 104455"/>
                <a:gd name="connsiteY1" fmla="*/ 58555 h 234757"/>
                <a:gd name="connsiteX2" fmla="*/ 65183 w 104455"/>
                <a:gd name="connsiteY2" fmla="*/ 0 h 234757"/>
                <a:gd name="connsiteX3" fmla="*/ 0 w 104455"/>
                <a:gd name="connsiteY3" fmla="*/ 101346 h 234757"/>
                <a:gd name="connsiteX4" fmla="*/ 80819 w 104455"/>
                <a:gd name="connsiteY4" fmla="*/ 234029 h 234757"/>
                <a:gd name="connsiteX5" fmla="*/ 101925 w 104455"/>
                <a:gd name="connsiteY5" fmla="*/ 203335 h 234757"/>
                <a:gd name="connsiteX6" fmla="*/ 57654 w 104455"/>
                <a:gd name="connsiteY6" fmla="*/ 139954 h 2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55" h="234757">
                  <a:moveTo>
                    <a:pt x="57654" y="140018"/>
                  </a:moveTo>
                  <a:cubicBezTo>
                    <a:pt x="46201" y="114537"/>
                    <a:pt x="43884" y="86096"/>
                    <a:pt x="46844" y="58555"/>
                  </a:cubicBezTo>
                  <a:cubicBezTo>
                    <a:pt x="49032" y="37965"/>
                    <a:pt x="55596" y="18274"/>
                    <a:pt x="65183" y="0"/>
                  </a:cubicBezTo>
                  <a:cubicBezTo>
                    <a:pt x="37514" y="29535"/>
                    <a:pt x="14028" y="64218"/>
                    <a:pt x="0" y="101346"/>
                  </a:cubicBezTo>
                  <a:cubicBezTo>
                    <a:pt x="3668" y="156233"/>
                    <a:pt x="30758" y="220452"/>
                    <a:pt x="80819" y="234029"/>
                  </a:cubicBezTo>
                  <a:cubicBezTo>
                    <a:pt x="99094" y="238984"/>
                    <a:pt x="109582" y="217556"/>
                    <a:pt x="101925" y="203335"/>
                  </a:cubicBezTo>
                  <a:cubicBezTo>
                    <a:pt x="89635" y="180363"/>
                    <a:pt x="68787" y="164663"/>
                    <a:pt x="57654" y="13995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25" name="Freeform: Shape 1424">
              <a:extLst>
                <a:ext uri="{FF2B5EF4-FFF2-40B4-BE49-F238E27FC236}">
                  <a16:creationId xmlns:a16="http://schemas.microsoft.com/office/drawing/2014/main" id="{807C9C1E-CD9D-3B5C-3FC1-1E208AA9F7FC}"/>
                </a:ext>
              </a:extLst>
            </p:cNvPr>
            <p:cNvSpPr/>
            <p:nvPr/>
          </p:nvSpPr>
          <p:spPr>
            <a:xfrm>
              <a:off x="6913211" y="5400462"/>
              <a:ext cx="157139" cy="211531"/>
            </a:xfrm>
            <a:custGeom>
              <a:avLst/>
              <a:gdLst>
                <a:gd name="connsiteX0" fmla="*/ 52828 w 157139"/>
                <a:gd name="connsiteY0" fmla="*/ 96906 h 211531"/>
                <a:gd name="connsiteX1" fmla="*/ 26382 w 157139"/>
                <a:gd name="connsiteY1" fmla="*/ 0 h 211531"/>
                <a:gd name="connsiteX2" fmla="*/ 5148 w 157139"/>
                <a:gd name="connsiteY2" fmla="*/ 47810 h 211531"/>
                <a:gd name="connsiteX3" fmla="*/ 3282 w 157139"/>
                <a:gd name="connsiteY3" fmla="*/ 59971 h 211531"/>
                <a:gd name="connsiteX4" fmla="*/ 0 w 157139"/>
                <a:gd name="connsiteY4" fmla="*/ 67950 h 211531"/>
                <a:gd name="connsiteX5" fmla="*/ 6177 w 157139"/>
                <a:gd name="connsiteY5" fmla="*/ 95426 h 211531"/>
                <a:gd name="connsiteX6" fmla="*/ 128629 w 157139"/>
                <a:gd name="connsiteY6" fmla="*/ 210092 h 211531"/>
                <a:gd name="connsiteX7" fmla="*/ 150507 w 157139"/>
                <a:gd name="connsiteY7" fmla="*/ 177983 h 211531"/>
                <a:gd name="connsiteX8" fmla="*/ 52764 w 157139"/>
                <a:gd name="connsiteY8" fmla="*/ 96842 h 21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39" h="211531">
                  <a:moveTo>
                    <a:pt x="52828" y="96906"/>
                  </a:moveTo>
                  <a:cubicBezTo>
                    <a:pt x="34297" y="73227"/>
                    <a:pt x="26189" y="35519"/>
                    <a:pt x="26382" y="0"/>
                  </a:cubicBezTo>
                  <a:cubicBezTo>
                    <a:pt x="17695" y="15379"/>
                    <a:pt x="10489" y="31401"/>
                    <a:pt x="5148" y="47810"/>
                  </a:cubicBezTo>
                  <a:cubicBezTo>
                    <a:pt x="4440" y="51799"/>
                    <a:pt x="3796" y="55853"/>
                    <a:pt x="3282" y="59971"/>
                  </a:cubicBezTo>
                  <a:cubicBezTo>
                    <a:pt x="2896" y="63188"/>
                    <a:pt x="1673" y="65827"/>
                    <a:pt x="0" y="67950"/>
                  </a:cubicBezTo>
                  <a:cubicBezTo>
                    <a:pt x="1544" y="77345"/>
                    <a:pt x="3539" y="86611"/>
                    <a:pt x="6177" y="95426"/>
                  </a:cubicBezTo>
                  <a:cubicBezTo>
                    <a:pt x="20655" y="144137"/>
                    <a:pt x="83007" y="192976"/>
                    <a:pt x="128629" y="210092"/>
                  </a:cubicBezTo>
                  <a:cubicBezTo>
                    <a:pt x="148641" y="217620"/>
                    <a:pt x="167559" y="193941"/>
                    <a:pt x="150507" y="177983"/>
                  </a:cubicBezTo>
                  <a:cubicBezTo>
                    <a:pt x="119685" y="149027"/>
                    <a:pt x="79340" y="130817"/>
                    <a:pt x="52764" y="96842"/>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26" name="Freeform: Shape 1425">
              <a:extLst>
                <a:ext uri="{FF2B5EF4-FFF2-40B4-BE49-F238E27FC236}">
                  <a16:creationId xmlns:a16="http://schemas.microsoft.com/office/drawing/2014/main" id="{C82F3253-9841-BF4C-8E2B-02F95607B80C}"/>
                </a:ext>
              </a:extLst>
            </p:cNvPr>
            <p:cNvSpPr/>
            <p:nvPr/>
          </p:nvSpPr>
          <p:spPr>
            <a:xfrm>
              <a:off x="6916750" y="5412881"/>
              <a:ext cx="171638" cy="271529"/>
            </a:xfrm>
            <a:custGeom>
              <a:avLst/>
              <a:gdLst>
                <a:gd name="connsiteX0" fmla="*/ 107330 w 171638"/>
                <a:gd name="connsiteY0" fmla="*/ 140083 h 271529"/>
                <a:gd name="connsiteX1" fmla="*/ 16280 w 171638"/>
                <a:gd name="connsiteY1" fmla="*/ 0 h 271529"/>
                <a:gd name="connsiteX2" fmla="*/ 1609 w 171638"/>
                <a:gd name="connsiteY2" fmla="*/ 35519 h 271529"/>
                <a:gd name="connsiteX3" fmla="*/ 0 w 171638"/>
                <a:gd name="connsiteY3" fmla="*/ 45879 h 271529"/>
                <a:gd name="connsiteX4" fmla="*/ 27283 w 171638"/>
                <a:gd name="connsiteY4" fmla="*/ 110419 h 271529"/>
                <a:gd name="connsiteX5" fmla="*/ 88026 w 171638"/>
                <a:gd name="connsiteY5" fmla="*/ 177468 h 271529"/>
                <a:gd name="connsiteX6" fmla="*/ 119942 w 171638"/>
                <a:gd name="connsiteY6" fmla="*/ 203271 h 271529"/>
                <a:gd name="connsiteX7" fmla="*/ 132554 w 171638"/>
                <a:gd name="connsiteY7" fmla="*/ 259060 h 271529"/>
                <a:gd name="connsiteX8" fmla="*/ 166014 w 171638"/>
                <a:gd name="connsiteY8" fmla="*/ 261634 h 271529"/>
                <a:gd name="connsiteX9" fmla="*/ 165821 w 171638"/>
                <a:gd name="connsiteY9" fmla="*/ 197029 h 271529"/>
                <a:gd name="connsiteX10" fmla="*/ 107330 w 171638"/>
                <a:gd name="connsiteY10" fmla="*/ 140018 h 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638" h="271529">
                  <a:moveTo>
                    <a:pt x="107330" y="140083"/>
                  </a:moveTo>
                  <a:cubicBezTo>
                    <a:pt x="61901" y="104306"/>
                    <a:pt x="26254" y="56110"/>
                    <a:pt x="16280" y="0"/>
                  </a:cubicBezTo>
                  <a:cubicBezTo>
                    <a:pt x="10489" y="11583"/>
                    <a:pt x="5534" y="23422"/>
                    <a:pt x="1609" y="35519"/>
                  </a:cubicBezTo>
                  <a:cubicBezTo>
                    <a:pt x="1029" y="38930"/>
                    <a:pt x="515" y="42405"/>
                    <a:pt x="0" y="45879"/>
                  </a:cubicBezTo>
                  <a:cubicBezTo>
                    <a:pt x="4890" y="68272"/>
                    <a:pt x="14285" y="90085"/>
                    <a:pt x="27283" y="110419"/>
                  </a:cubicBezTo>
                  <a:cubicBezTo>
                    <a:pt x="43434" y="135772"/>
                    <a:pt x="65569" y="157778"/>
                    <a:pt x="88026" y="177468"/>
                  </a:cubicBezTo>
                  <a:cubicBezTo>
                    <a:pt x="98322" y="186477"/>
                    <a:pt x="109647" y="194263"/>
                    <a:pt x="119942" y="203271"/>
                  </a:cubicBezTo>
                  <a:cubicBezTo>
                    <a:pt x="132618" y="214403"/>
                    <a:pt x="129144" y="243424"/>
                    <a:pt x="132554" y="259060"/>
                  </a:cubicBezTo>
                  <a:cubicBezTo>
                    <a:pt x="135771" y="273859"/>
                    <a:pt x="160802" y="276433"/>
                    <a:pt x="166014" y="261634"/>
                  </a:cubicBezTo>
                  <a:cubicBezTo>
                    <a:pt x="173736" y="239691"/>
                    <a:pt x="173350" y="219165"/>
                    <a:pt x="165821" y="197029"/>
                  </a:cubicBezTo>
                  <a:cubicBezTo>
                    <a:pt x="156942" y="171098"/>
                    <a:pt x="127471" y="155912"/>
                    <a:pt x="107330" y="140018"/>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27" name="Freeform: Shape 1426">
              <a:extLst>
                <a:ext uri="{FF2B5EF4-FFF2-40B4-BE49-F238E27FC236}">
                  <a16:creationId xmlns:a16="http://schemas.microsoft.com/office/drawing/2014/main" id="{8601A1B1-B5EA-F77D-F454-7928F50C904D}"/>
                </a:ext>
              </a:extLst>
            </p:cNvPr>
            <p:cNvSpPr/>
            <p:nvPr/>
          </p:nvSpPr>
          <p:spPr>
            <a:xfrm>
              <a:off x="7042162" y="5618090"/>
              <a:ext cx="45176" cy="94388"/>
            </a:xfrm>
            <a:custGeom>
              <a:avLst/>
              <a:gdLst>
                <a:gd name="connsiteX0" fmla="*/ 25674 w 45176"/>
                <a:gd name="connsiteY0" fmla="*/ 94389 h 94388"/>
                <a:gd name="connsiteX1" fmla="*/ 25932 w 45176"/>
                <a:gd name="connsiteY1" fmla="*/ 92780 h 94388"/>
                <a:gd name="connsiteX2" fmla="*/ 44978 w 45176"/>
                <a:gd name="connsiteY2" fmla="*/ 7714 h 94388"/>
                <a:gd name="connsiteX3" fmla="*/ 32817 w 45176"/>
                <a:gd name="connsiteY3" fmla="*/ 3467 h 94388"/>
                <a:gd name="connsiteX4" fmla="*/ 579 w 45176"/>
                <a:gd name="connsiteY4" fmla="*/ 83900 h 94388"/>
                <a:gd name="connsiteX5" fmla="*/ 0 w 45176"/>
                <a:gd name="connsiteY5" fmla="*/ 85638 h 94388"/>
                <a:gd name="connsiteX6" fmla="*/ 25674 w 45176"/>
                <a:gd name="connsiteY6" fmla="*/ 94325 h 9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76" h="94388">
                  <a:moveTo>
                    <a:pt x="25674" y="94389"/>
                  </a:moveTo>
                  <a:cubicBezTo>
                    <a:pt x="25739" y="93874"/>
                    <a:pt x="25867" y="93295"/>
                    <a:pt x="25932" y="92780"/>
                  </a:cubicBezTo>
                  <a:cubicBezTo>
                    <a:pt x="31208" y="64210"/>
                    <a:pt x="37771" y="35898"/>
                    <a:pt x="44978" y="7714"/>
                  </a:cubicBezTo>
                  <a:cubicBezTo>
                    <a:pt x="46780" y="636"/>
                    <a:pt x="35777" y="-3225"/>
                    <a:pt x="32817" y="3467"/>
                  </a:cubicBezTo>
                  <a:cubicBezTo>
                    <a:pt x="21234" y="29978"/>
                    <a:pt x="10489" y="56746"/>
                    <a:pt x="579" y="83900"/>
                  </a:cubicBezTo>
                  <a:cubicBezTo>
                    <a:pt x="386" y="84479"/>
                    <a:pt x="193" y="85059"/>
                    <a:pt x="0" y="85638"/>
                  </a:cubicBezTo>
                  <a:cubicBezTo>
                    <a:pt x="8623" y="88404"/>
                    <a:pt x="17180" y="91364"/>
                    <a:pt x="25674" y="94325"/>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28" name="Freeform: Shape 1427">
              <a:extLst>
                <a:ext uri="{FF2B5EF4-FFF2-40B4-BE49-F238E27FC236}">
                  <a16:creationId xmlns:a16="http://schemas.microsoft.com/office/drawing/2014/main" id="{9909D44A-7263-8753-FB70-18D22D0C4200}"/>
                </a:ext>
              </a:extLst>
            </p:cNvPr>
            <p:cNvSpPr/>
            <p:nvPr/>
          </p:nvSpPr>
          <p:spPr>
            <a:xfrm>
              <a:off x="7085081" y="5610259"/>
              <a:ext cx="79112" cy="120237"/>
            </a:xfrm>
            <a:custGeom>
              <a:avLst/>
              <a:gdLst>
                <a:gd name="connsiteX0" fmla="*/ 33589 w 79112"/>
                <a:gd name="connsiteY0" fmla="*/ 120237 h 120237"/>
                <a:gd name="connsiteX1" fmla="*/ 79082 w 79112"/>
                <a:gd name="connsiteY1" fmla="*/ 11942 h 120237"/>
                <a:gd name="connsiteX2" fmla="*/ 53987 w 79112"/>
                <a:gd name="connsiteY2" fmla="*/ 6665 h 120237"/>
                <a:gd name="connsiteX3" fmla="*/ 7979 w 79112"/>
                <a:gd name="connsiteY3" fmla="*/ 90573 h 120237"/>
                <a:gd name="connsiteX4" fmla="*/ 0 w 79112"/>
                <a:gd name="connsiteY4" fmla="*/ 108268 h 120237"/>
                <a:gd name="connsiteX5" fmla="*/ 33654 w 79112"/>
                <a:gd name="connsiteY5" fmla="*/ 120173 h 12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12" h="120237">
                  <a:moveTo>
                    <a:pt x="33589" y="120237"/>
                  </a:moveTo>
                  <a:cubicBezTo>
                    <a:pt x="49997" y="84911"/>
                    <a:pt x="76702" y="50356"/>
                    <a:pt x="79082" y="11942"/>
                  </a:cubicBezTo>
                  <a:cubicBezTo>
                    <a:pt x="79983" y="-2922"/>
                    <a:pt x="60229" y="-2987"/>
                    <a:pt x="53987" y="6665"/>
                  </a:cubicBezTo>
                  <a:cubicBezTo>
                    <a:pt x="36871" y="33047"/>
                    <a:pt x="21814" y="62325"/>
                    <a:pt x="7979" y="90573"/>
                  </a:cubicBezTo>
                  <a:cubicBezTo>
                    <a:pt x="5148" y="96364"/>
                    <a:pt x="2510" y="102284"/>
                    <a:pt x="0" y="108268"/>
                  </a:cubicBezTo>
                  <a:cubicBezTo>
                    <a:pt x="11197" y="112258"/>
                    <a:pt x="22393" y="116248"/>
                    <a:pt x="33654" y="120173"/>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0" name="Freeform: Shape 1429">
              <a:extLst>
                <a:ext uri="{FF2B5EF4-FFF2-40B4-BE49-F238E27FC236}">
                  <a16:creationId xmlns:a16="http://schemas.microsoft.com/office/drawing/2014/main" id="{6BA8C925-050B-884D-BAB9-5C955AE41D52}"/>
                </a:ext>
              </a:extLst>
            </p:cNvPr>
            <p:cNvSpPr/>
            <p:nvPr/>
          </p:nvSpPr>
          <p:spPr>
            <a:xfrm>
              <a:off x="7024209" y="5562403"/>
              <a:ext cx="106179" cy="160757"/>
            </a:xfrm>
            <a:custGeom>
              <a:avLst/>
              <a:gdLst>
                <a:gd name="connsiteX0" fmla="*/ 73870 w 106179"/>
                <a:gd name="connsiteY0" fmla="*/ 160757 h 160757"/>
                <a:gd name="connsiteX1" fmla="*/ 88798 w 106179"/>
                <a:gd name="connsiteY1" fmla="*/ 103746 h 160757"/>
                <a:gd name="connsiteX2" fmla="*/ 105335 w 106179"/>
                <a:gd name="connsiteY2" fmla="*/ 49373 h 160757"/>
                <a:gd name="connsiteX3" fmla="*/ 97678 w 106179"/>
                <a:gd name="connsiteY3" fmla="*/ 31485 h 160757"/>
                <a:gd name="connsiteX4" fmla="*/ 98257 w 106179"/>
                <a:gd name="connsiteY4" fmla="*/ 13403 h 160757"/>
                <a:gd name="connsiteX5" fmla="*/ 69623 w 106179"/>
                <a:gd name="connsiteY5" fmla="*/ 11216 h 160757"/>
                <a:gd name="connsiteX6" fmla="*/ 53472 w 106179"/>
                <a:gd name="connsiteY6" fmla="*/ 94673 h 160757"/>
                <a:gd name="connsiteX7" fmla="*/ 51027 w 106179"/>
                <a:gd name="connsiteY7" fmla="*/ 98856 h 160757"/>
                <a:gd name="connsiteX8" fmla="*/ 46458 w 106179"/>
                <a:gd name="connsiteY8" fmla="*/ 15849 h 160757"/>
                <a:gd name="connsiteX9" fmla="*/ 21299 w 106179"/>
                <a:gd name="connsiteY9" fmla="*/ 13918 h 160757"/>
                <a:gd name="connsiteX10" fmla="*/ 0 w 106179"/>
                <a:gd name="connsiteY10" fmla="*/ 135727 h 160757"/>
                <a:gd name="connsiteX11" fmla="*/ 73934 w 106179"/>
                <a:gd name="connsiteY11" fmla="*/ 160757 h 16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79" h="160757">
                  <a:moveTo>
                    <a:pt x="73870" y="160757"/>
                  </a:moveTo>
                  <a:cubicBezTo>
                    <a:pt x="79726" y="141968"/>
                    <a:pt x="84744" y="123050"/>
                    <a:pt x="88798" y="103746"/>
                  </a:cubicBezTo>
                  <a:cubicBezTo>
                    <a:pt x="94268" y="85601"/>
                    <a:pt x="99802" y="67519"/>
                    <a:pt x="105335" y="49373"/>
                  </a:cubicBezTo>
                  <a:cubicBezTo>
                    <a:pt x="108038" y="40558"/>
                    <a:pt x="103920" y="34381"/>
                    <a:pt x="97678" y="31485"/>
                  </a:cubicBezTo>
                  <a:cubicBezTo>
                    <a:pt x="98000" y="25501"/>
                    <a:pt x="98257" y="19452"/>
                    <a:pt x="98257" y="13403"/>
                  </a:cubicBezTo>
                  <a:cubicBezTo>
                    <a:pt x="98257" y="-3005"/>
                    <a:pt x="71940" y="-5064"/>
                    <a:pt x="69623" y="11216"/>
                  </a:cubicBezTo>
                  <a:cubicBezTo>
                    <a:pt x="65634" y="39464"/>
                    <a:pt x="60743" y="67262"/>
                    <a:pt x="53472" y="94673"/>
                  </a:cubicBezTo>
                  <a:cubicBezTo>
                    <a:pt x="52636" y="96089"/>
                    <a:pt x="51799" y="97440"/>
                    <a:pt x="51027" y="98856"/>
                  </a:cubicBezTo>
                  <a:cubicBezTo>
                    <a:pt x="49740" y="71187"/>
                    <a:pt x="48131" y="43518"/>
                    <a:pt x="46458" y="15849"/>
                  </a:cubicBezTo>
                  <a:cubicBezTo>
                    <a:pt x="45622" y="1564"/>
                    <a:pt x="23808" y="-495"/>
                    <a:pt x="21299" y="13918"/>
                  </a:cubicBezTo>
                  <a:cubicBezTo>
                    <a:pt x="14220" y="54521"/>
                    <a:pt x="6821" y="95059"/>
                    <a:pt x="0" y="135727"/>
                  </a:cubicBezTo>
                  <a:cubicBezTo>
                    <a:pt x="24902" y="143191"/>
                    <a:pt x="49418" y="152006"/>
                    <a:pt x="73934" y="160757"/>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1" name="Freeform: Shape 1430">
              <a:extLst>
                <a:ext uri="{FF2B5EF4-FFF2-40B4-BE49-F238E27FC236}">
                  <a16:creationId xmlns:a16="http://schemas.microsoft.com/office/drawing/2014/main" id="{BD286B29-C771-29F3-5E41-C9EB542B06E4}"/>
                </a:ext>
              </a:extLst>
            </p:cNvPr>
            <p:cNvSpPr/>
            <p:nvPr/>
          </p:nvSpPr>
          <p:spPr>
            <a:xfrm>
              <a:off x="6914691" y="5422404"/>
              <a:ext cx="151697" cy="182890"/>
            </a:xfrm>
            <a:custGeom>
              <a:avLst/>
              <a:gdLst>
                <a:gd name="connsiteX0" fmla="*/ 143815 w 151697"/>
                <a:gd name="connsiteY0" fmla="*/ 154368 h 182890"/>
                <a:gd name="connsiteX1" fmla="*/ 49418 w 151697"/>
                <a:gd name="connsiteY1" fmla="*/ 83779 h 182890"/>
                <a:gd name="connsiteX2" fmla="*/ 13706 w 151697"/>
                <a:gd name="connsiteY2" fmla="*/ 0 h 182890"/>
                <a:gd name="connsiteX3" fmla="*/ 3668 w 151697"/>
                <a:gd name="connsiteY3" fmla="*/ 26060 h 182890"/>
                <a:gd name="connsiteX4" fmla="*/ 1802 w 151697"/>
                <a:gd name="connsiteY4" fmla="*/ 38093 h 182890"/>
                <a:gd name="connsiteX5" fmla="*/ 0 w 151697"/>
                <a:gd name="connsiteY5" fmla="*/ 43691 h 182890"/>
                <a:gd name="connsiteX6" fmla="*/ 16344 w 151697"/>
                <a:gd name="connsiteY6" fmla="*/ 83265 h 182890"/>
                <a:gd name="connsiteX7" fmla="*/ 134034 w 151697"/>
                <a:gd name="connsiteY7" fmla="*/ 182358 h 182890"/>
                <a:gd name="connsiteX8" fmla="*/ 143751 w 151697"/>
                <a:gd name="connsiteY8" fmla="*/ 154368 h 1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97" h="182890">
                  <a:moveTo>
                    <a:pt x="143815" y="154368"/>
                  </a:moveTo>
                  <a:cubicBezTo>
                    <a:pt x="106494" y="136801"/>
                    <a:pt x="74706" y="117047"/>
                    <a:pt x="49418" y="83779"/>
                  </a:cubicBezTo>
                  <a:cubicBezTo>
                    <a:pt x="32495" y="61515"/>
                    <a:pt x="17760" y="30565"/>
                    <a:pt x="13706" y="0"/>
                  </a:cubicBezTo>
                  <a:cubicBezTo>
                    <a:pt x="9845" y="8558"/>
                    <a:pt x="6499" y="17245"/>
                    <a:pt x="3668" y="26060"/>
                  </a:cubicBezTo>
                  <a:cubicBezTo>
                    <a:pt x="2960" y="30050"/>
                    <a:pt x="2381" y="34039"/>
                    <a:pt x="1802" y="38093"/>
                  </a:cubicBezTo>
                  <a:cubicBezTo>
                    <a:pt x="1544" y="40217"/>
                    <a:pt x="901" y="42018"/>
                    <a:pt x="0" y="43691"/>
                  </a:cubicBezTo>
                  <a:cubicBezTo>
                    <a:pt x="4376" y="57590"/>
                    <a:pt x="10102" y="71039"/>
                    <a:pt x="16344" y="83265"/>
                  </a:cubicBezTo>
                  <a:cubicBezTo>
                    <a:pt x="39766" y="129015"/>
                    <a:pt x="84294" y="168717"/>
                    <a:pt x="134034" y="182358"/>
                  </a:cubicBezTo>
                  <a:cubicBezTo>
                    <a:pt x="150507" y="186863"/>
                    <a:pt x="158936" y="161510"/>
                    <a:pt x="143751" y="154368"/>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2" name="Freeform: Shape 1431">
              <a:extLst>
                <a:ext uri="{FF2B5EF4-FFF2-40B4-BE49-F238E27FC236}">
                  <a16:creationId xmlns:a16="http://schemas.microsoft.com/office/drawing/2014/main" id="{C09C5A8B-539A-A28E-2081-BA801FB91574}"/>
                </a:ext>
              </a:extLst>
            </p:cNvPr>
            <p:cNvSpPr/>
            <p:nvPr/>
          </p:nvSpPr>
          <p:spPr>
            <a:xfrm>
              <a:off x="6956693" y="5519927"/>
              <a:ext cx="137261" cy="120210"/>
            </a:xfrm>
            <a:custGeom>
              <a:avLst/>
              <a:gdLst>
                <a:gd name="connsiteX0" fmla="*/ 121954 w 137261"/>
                <a:gd name="connsiteY0" fmla="*/ 90048 h 120210"/>
                <a:gd name="connsiteX1" fmla="*/ 59409 w 137261"/>
                <a:gd name="connsiteY1" fmla="*/ 60835 h 120210"/>
                <a:gd name="connsiteX2" fmla="*/ 10312 w 137261"/>
                <a:gd name="connsiteY2" fmla="*/ 3502 h 120210"/>
                <a:gd name="connsiteX3" fmla="*/ 17 w 137261"/>
                <a:gd name="connsiteY3" fmla="*/ 5368 h 120210"/>
                <a:gd name="connsiteX4" fmla="*/ 43129 w 137261"/>
                <a:gd name="connsiteY4" fmla="*/ 78916 h 120210"/>
                <a:gd name="connsiteX5" fmla="*/ 123562 w 137261"/>
                <a:gd name="connsiteY5" fmla="*/ 120162 h 120210"/>
                <a:gd name="connsiteX6" fmla="*/ 121954 w 137261"/>
                <a:gd name="connsiteY6" fmla="*/ 90048 h 12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61" h="120210">
                  <a:moveTo>
                    <a:pt x="121954" y="90048"/>
                  </a:moveTo>
                  <a:cubicBezTo>
                    <a:pt x="97695" y="88568"/>
                    <a:pt x="77555" y="75956"/>
                    <a:pt x="59409" y="60835"/>
                  </a:cubicBezTo>
                  <a:cubicBezTo>
                    <a:pt x="41714" y="46099"/>
                    <a:pt x="18742" y="24994"/>
                    <a:pt x="10312" y="3502"/>
                  </a:cubicBezTo>
                  <a:cubicBezTo>
                    <a:pt x="8189" y="-1903"/>
                    <a:pt x="-433" y="-874"/>
                    <a:pt x="17" y="5368"/>
                  </a:cubicBezTo>
                  <a:cubicBezTo>
                    <a:pt x="2076" y="33101"/>
                    <a:pt x="25756" y="58583"/>
                    <a:pt x="43129" y="78916"/>
                  </a:cubicBezTo>
                  <a:cubicBezTo>
                    <a:pt x="63978" y="103368"/>
                    <a:pt x="91711" y="117846"/>
                    <a:pt x="123562" y="120162"/>
                  </a:cubicBezTo>
                  <a:cubicBezTo>
                    <a:pt x="142866" y="121578"/>
                    <a:pt x="141258" y="91206"/>
                    <a:pt x="121954" y="90048"/>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3" name="Freeform: Shape 1432">
              <a:extLst>
                <a:ext uri="{FF2B5EF4-FFF2-40B4-BE49-F238E27FC236}">
                  <a16:creationId xmlns:a16="http://schemas.microsoft.com/office/drawing/2014/main" id="{6FCCAE09-8338-70CC-CFB2-420511CA52A9}"/>
                </a:ext>
              </a:extLst>
            </p:cNvPr>
            <p:cNvSpPr/>
            <p:nvPr/>
          </p:nvSpPr>
          <p:spPr>
            <a:xfrm>
              <a:off x="7109852" y="5637936"/>
              <a:ext cx="460574" cy="91804"/>
            </a:xfrm>
            <a:custGeom>
              <a:avLst/>
              <a:gdLst>
                <a:gd name="connsiteX0" fmla="*/ 438525 w 460574"/>
                <a:gd name="connsiteY0" fmla="*/ 673 h 91804"/>
                <a:gd name="connsiteX1" fmla="*/ 342970 w 460574"/>
                <a:gd name="connsiteY1" fmla="*/ 34905 h 91804"/>
                <a:gd name="connsiteX2" fmla="*/ 226503 w 460574"/>
                <a:gd name="connsiteY2" fmla="*/ 50284 h 91804"/>
                <a:gd name="connsiteX3" fmla="*/ 114539 w 460574"/>
                <a:gd name="connsiteY3" fmla="*/ 33232 h 91804"/>
                <a:gd name="connsiteX4" fmla="*/ 5922 w 460574"/>
                <a:gd name="connsiteY4" fmla="*/ 13413 h 91804"/>
                <a:gd name="connsiteX5" fmla="*/ 1611 w 460574"/>
                <a:gd name="connsiteY5" fmla="*/ 21971 h 91804"/>
                <a:gd name="connsiteX6" fmla="*/ 95171 w 460574"/>
                <a:gd name="connsiteY6" fmla="*/ 71776 h 91804"/>
                <a:gd name="connsiteX7" fmla="*/ 216336 w 460574"/>
                <a:gd name="connsiteY7" fmla="*/ 90951 h 91804"/>
                <a:gd name="connsiteX8" fmla="*/ 333961 w 460574"/>
                <a:gd name="connsiteY8" fmla="*/ 80269 h 91804"/>
                <a:gd name="connsiteX9" fmla="*/ 453132 w 460574"/>
                <a:gd name="connsiteY9" fmla="*/ 31431 h 91804"/>
                <a:gd name="connsiteX10" fmla="*/ 438654 w 460574"/>
                <a:gd name="connsiteY10" fmla="*/ 544 h 9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574" h="91804">
                  <a:moveTo>
                    <a:pt x="438525" y="673"/>
                  </a:moveTo>
                  <a:cubicBezTo>
                    <a:pt x="405837" y="8073"/>
                    <a:pt x="375079" y="24931"/>
                    <a:pt x="342970" y="34905"/>
                  </a:cubicBezTo>
                  <a:cubicBezTo>
                    <a:pt x="305070" y="46681"/>
                    <a:pt x="266076" y="51635"/>
                    <a:pt x="226503" y="50284"/>
                  </a:cubicBezTo>
                  <a:cubicBezTo>
                    <a:pt x="189310" y="49061"/>
                    <a:pt x="151024" y="40374"/>
                    <a:pt x="114539" y="33232"/>
                  </a:cubicBezTo>
                  <a:cubicBezTo>
                    <a:pt x="78570" y="26218"/>
                    <a:pt x="41442" y="21585"/>
                    <a:pt x="5922" y="13413"/>
                  </a:cubicBezTo>
                  <a:cubicBezTo>
                    <a:pt x="1032" y="12319"/>
                    <a:pt x="-2057" y="18690"/>
                    <a:pt x="1611" y="21971"/>
                  </a:cubicBezTo>
                  <a:cubicBezTo>
                    <a:pt x="31082" y="48675"/>
                    <a:pt x="56627" y="62124"/>
                    <a:pt x="95171" y="71776"/>
                  </a:cubicBezTo>
                  <a:cubicBezTo>
                    <a:pt x="134165" y="81556"/>
                    <a:pt x="176248" y="88120"/>
                    <a:pt x="216336" y="90951"/>
                  </a:cubicBezTo>
                  <a:cubicBezTo>
                    <a:pt x="256359" y="93782"/>
                    <a:pt x="294967" y="89407"/>
                    <a:pt x="333961" y="80269"/>
                  </a:cubicBezTo>
                  <a:cubicBezTo>
                    <a:pt x="373664" y="71003"/>
                    <a:pt x="420701" y="56783"/>
                    <a:pt x="453132" y="31431"/>
                  </a:cubicBezTo>
                  <a:cubicBezTo>
                    <a:pt x="468639" y="19269"/>
                    <a:pt x="458022" y="-3832"/>
                    <a:pt x="438654" y="54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4" name="Freeform: Shape 1433">
              <a:extLst>
                <a:ext uri="{FF2B5EF4-FFF2-40B4-BE49-F238E27FC236}">
                  <a16:creationId xmlns:a16="http://schemas.microsoft.com/office/drawing/2014/main" id="{AAB8D22D-F09E-23AD-E4D6-26A065E70071}"/>
                </a:ext>
              </a:extLst>
            </p:cNvPr>
            <p:cNvSpPr/>
            <p:nvPr/>
          </p:nvSpPr>
          <p:spPr>
            <a:xfrm>
              <a:off x="7543508" y="5593057"/>
              <a:ext cx="50812" cy="120001"/>
            </a:xfrm>
            <a:custGeom>
              <a:avLst/>
              <a:gdLst>
                <a:gd name="connsiteX0" fmla="*/ 15551 w 50812"/>
                <a:gd name="connsiteY0" fmla="*/ 86477 h 120001"/>
                <a:gd name="connsiteX1" fmla="*/ 24109 w 50812"/>
                <a:gd name="connsiteY1" fmla="*/ 120002 h 120001"/>
                <a:gd name="connsiteX2" fmla="*/ 34340 w 50812"/>
                <a:gd name="connsiteY2" fmla="*/ 115883 h 120001"/>
                <a:gd name="connsiteX3" fmla="*/ 50813 w 50812"/>
                <a:gd name="connsiteY3" fmla="*/ 107775 h 120001"/>
                <a:gd name="connsiteX4" fmla="*/ 46116 w 50812"/>
                <a:gd name="connsiteY4" fmla="*/ 89823 h 120001"/>
                <a:gd name="connsiteX5" fmla="*/ 31895 w 50812"/>
                <a:gd name="connsiteY5" fmla="*/ 10934 h 120001"/>
                <a:gd name="connsiteX6" fmla="*/ 5127 w 50812"/>
                <a:gd name="connsiteY6" fmla="*/ 5143 h 120001"/>
                <a:gd name="connsiteX7" fmla="*/ 3647 w 50812"/>
                <a:gd name="connsiteY7" fmla="*/ 6816 h 120001"/>
                <a:gd name="connsiteX8" fmla="*/ 4676 w 50812"/>
                <a:gd name="connsiteY8" fmla="*/ 28050 h 120001"/>
                <a:gd name="connsiteX9" fmla="*/ 15616 w 50812"/>
                <a:gd name="connsiteY9" fmla="*/ 86412 h 1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12" h="120001">
                  <a:moveTo>
                    <a:pt x="15551" y="86477"/>
                  </a:moveTo>
                  <a:cubicBezTo>
                    <a:pt x="18254" y="97673"/>
                    <a:pt x="21214" y="108870"/>
                    <a:pt x="24109" y="120002"/>
                  </a:cubicBezTo>
                  <a:cubicBezTo>
                    <a:pt x="27519" y="118586"/>
                    <a:pt x="30994" y="117299"/>
                    <a:pt x="34340" y="115883"/>
                  </a:cubicBezTo>
                  <a:cubicBezTo>
                    <a:pt x="39746" y="113116"/>
                    <a:pt x="45279" y="110414"/>
                    <a:pt x="50813" y="107775"/>
                  </a:cubicBezTo>
                  <a:cubicBezTo>
                    <a:pt x="49269" y="101791"/>
                    <a:pt x="47660" y="95807"/>
                    <a:pt x="46116" y="89823"/>
                  </a:cubicBezTo>
                  <a:cubicBezTo>
                    <a:pt x="39488" y="64535"/>
                    <a:pt x="41033" y="34742"/>
                    <a:pt x="31895" y="10934"/>
                  </a:cubicBezTo>
                  <a:cubicBezTo>
                    <a:pt x="27713" y="-69"/>
                    <a:pt x="13428" y="-4123"/>
                    <a:pt x="5127" y="5143"/>
                  </a:cubicBezTo>
                  <a:cubicBezTo>
                    <a:pt x="4612" y="5722"/>
                    <a:pt x="4097" y="6237"/>
                    <a:pt x="3647" y="6816"/>
                  </a:cubicBezTo>
                  <a:cubicBezTo>
                    <a:pt x="-1437" y="12478"/>
                    <a:pt x="-1308" y="23031"/>
                    <a:pt x="4676" y="28050"/>
                  </a:cubicBezTo>
                  <a:cubicBezTo>
                    <a:pt x="10339" y="45874"/>
                    <a:pt x="11497" y="69296"/>
                    <a:pt x="15616" y="86412"/>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5" name="Freeform: Shape 1434">
              <a:extLst>
                <a:ext uri="{FF2B5EF4-FFF2-40B4-BE49-F238E27FC236}">
                  <a16:creationId xmlns:a16="http://schemas.microsoft.com/office/drawing/2014/main" id="{54C236D0-4EB9-1261-AE23-BCA76B5EC304}"/>
                </a:ext>
              </a:extLst>
            </p:cNvPr>
            <p:cNvSpPr/>
            <p:nvPr/>
          </p:nvSpPr>
          <p:spPr>
            <a:xfrm>
              <a:off x="7494243" y="5676535"/>
              <a:ext cx="40363" cy="66894"/>
            </a:xfrm>
            <a:custGeom>
              <a:avLst/>
              <a:gdLst>
                <a:gd name="connsiteX0" fmla="*/ 22218 w 40363"/>
                <a:gd name="connsiteY0" fmla="*/ 66894 h 66894"/>
                <a:gd name="connsiteX1" fmla="*/ 32964 w 40363"/>
                <a:gd name="connsiteY1" fmla="*/ 51902 h 66894"/>
                <a:gd name="connsiteX2" fmla="*/ 40364 w 40363"/>
                <a:gd name="connsiteY2" fmla="*/ 49199 h 66894"/>
                <a:gd name="connsiteX3" fmla="*/ 4394 w 40363"/>
                <a:gd name="connsiteY3" fmla="*/ 1068 h 66894"/>
                <a:gd name="connsiteX4" fmla="*/ 83 w 40363"/>
                <a:gd name="connsiteY4" fmla="*/ 3127 h 66894"/>
                <a:gd name="connsiteX5" fmla="*/ 22218 w 40363"/>
                <a:gd name="connsiteY5" fmla="*/ 66894 h 6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3" h="66894">
                  <a:moveTo>
                    <a:pt x="22218" y="66894"/>
                  </a:moveTo>
                  <a:cubicBezTo>
                    <a:pt x="22282" y="60653"/>
                    <a:pt x="25564" y="54475"/>
                    <a:pt x="32964" y="51902"/>
                  </a:cubicBezTo>
                  <a:cubicBezTo>
                    <a:pt x="35473" y="51065"/>
                    <a:pt x="37918" y="50100"/>
                    <a:pt x="40364" y="49199"/>
                  </a:cubicBezTo>
                  <a:cubicBezTo>
                    <a:pt x="28395" y="33112"/>
                    <a:pt x="16298" y="17219"/>
                    <a:pt x="4394" y="1068"/>
                  </a:cubicBezTo>
                  <a:cubicBezTo>
                    <a:pt x="2721" y="-1184"/>
                    <a:pt x="-561" y="424"/>
                    <a:pt x="83" y="3127"/>
                  </a:cubicBezTo>
                  <a:cubicBezTo>
                    <a:pt x="5359" y="25970"/>
                    <a:pt x="12437" y="46818"/>
                    <a:pt x="22218" y="6689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6" name="Freeform: Shape 1435">
              <a:extLst>
                <a:ext uri="{FF2B5EF4-FFF2-40B4-BE49-F238E27FC236}">
                  <a16:creationId xmlns:a16="http://schemas.microsoft.com/office/drawing/2014/main" id="{4D1EC581-17A3-B631-AC47-F66CFE7C4A61}"/>
                </a:ext>
              </a:extLst>
            </p:cNvPr>
            <p:cNvSpPr/>
            <p:nvPr/>
          </p:nvSpPr>
          <p:spPr>
            <a:xfrm>
              <a:off x="7502394" y="5655457"/>
              <a:ext cx="69276" cy="77097"/>
            </a:xfrm>
            <a:custGeom>
              <a:avLst/>
              <a:gdLst>
                <a:gd name="connsiteX0" fmla="*/ 18314 w 69276"/>
                <a:gd name="connsiteY0" fmla="*/ 77098 h 77097"/>
                <a:gd name="connsiteX1" fmla="*/ 24813 w 69276"/>
                <a:gd name="connsiteY1" fmla="*/ 72980 h 77097"/>
                <a:gd name="connsiteX2" fmla="*/ 69276 w 69276"/>
                <a:gd name="connsiteY2" fmla="*/ 55992 h 77097"/>
                <a:gd name="connsiteX3" fmla="*/ 57179 w 69276"/>
                <a:gd name="connsiteY3" fmla="*/ 19636 h 77097"/>
                <a:gd name="connsiteX4" fmla="*/ 55442 w 69276"/>
                <a:gd name="connsiteY4" fmla="*/ 5995 h 77097"/>
                <a:gd name="connsiteX5" fmla="*/ 45532 w 69276"/>
                <a:gd name="connsiteY5" fmla="*/ 911 h 77097"/>
                <a:gd name="connsiteX6" fmla="*/ 27966 w 69276"/>
                <a:gd name="connsiteY6" fmla="*/ 9727 h 77097"/>
                <a:gd name="connsiteX7" fmla="*/ 811 w 69276"/>
                <a:gd name="connsiteY7" fmla="*/ 25106 h 77097"/>
                <a:gd name="connsiteX8" fmla="*/ 18249 w 69276"/>
                <a:gd name="connsiteY8" fmla="*/ 77098 h 7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6" h="77097">
                  <a:moveTo>
                    <a:pt x="18314" y="77098"/>
                  </a:moveTo>
                  <a:cubicBezTo>
                    <a:pt x="19987" y="75361"/>
                    <a:pt x="22110" y="73880"/>
                    <a:pt x="24813" y="72980"/>
                  </a:cubicBezTo>
                  <a:cubicBezTo>
                    <a:pt x="39870" y="67768"/>
                    <a:pt x="54670" y="62041"/>
                    <a:pt x="69276" y="55992"/>
                  </a:cubicBezTo>
                  <a:cubicBezTo>
                    <a:pt x="66381" y="43573"/>
                    <a:pt x="62198" y="31412"/>
                    <a:pt x="57179" y="19636"/>
                  </a:cubicBezTo>
                  <a:cubicBezTo>
                    <a:pt x="56536" y="15132"/>
                    <a:pt x="55892" y="10563"/>
                    <a:pt x="55442" y="5995"/>
                  </a:cubicBezTo>
                  <a:cubicBezTo>
                    <a:pt x="54862" y="332"/>
                    <a:pt x="49264" y="-1212"/>
                    <a:pt x="45532" y="911"/>
                  </a:cubicBezTo>
                  <a:cubicBezTo>
                    <a:pt x="39098" y="-1663"/>
                    <a:pt x="30411" y="2777"/>
                    <a:pt x="27966" y="9727"/>
                  </a:cubicBezTo>
                  <a:cubicBezTo>
                    <a:pt x="17863" y="-2885"/>
                    <a:pt x="-4529" y="8890"/>
                    <a:pt x="811" y="25106"/>
                  </a:cubicBezTo>
                  <a:cubicBezTo>
                    <a:pt x="6088" y="41128"/>
                    <a:pt x="9691" y="61655"/>
                    <a:pt x="18249" y="77098"/>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7" name="Freeform: Shape 1436">
              <a:extLst>
                <a:ext uri="{FF2B5EF4-FFF2-40B4-BE49-F238E27FC236}">
                  <a16:creationId xmlns:a16="http://schemas.microsoft.com/office/drawing/2014/main" id="{01B0830B-059E-DC04-AD42-371C8D5D5891}"/>
                </a:ext>
              </a:extLst>
            </p:cNvPr>
            <p:cNvSpPr/>
            <p:nvPr/>
          </p:nvSpPr>
          <p:spPr>
            <a:xfrm>
              <a:off x="7499696" y="5484649"/>
              <a:ext cx="216212" cy="204295"/>
            </a:xfrm>
            <a:custGeom>
              <a:avLst/>
              <a:gdLst>
                <a:gd name="connsiteX0" fmla="*/ 188249 w 216212"/>
                <a:gd name="connsiteY0" fmla="*/ 7314 h 204295"/>
                <a:gd name="connsiteX1" fmla="*/ 163218 w 216212"/>
                <a:gd name="connsiteY1" fmla="*/ 46179 h 204295"/>
                <a:gd name="connsiteX2" fmla="*/ 33302 w 216212"/>
                <a:gd name="connsiteY2" fmla="*/ 165221 h 204295"/>
                <a:gd name="connsiteX3" fmla="*/ 31050 w 216212"/>
                <a:gd name="connsiteY3" fmla="*/ 170240 h 204295"/>
                <a:gd name="connsiteX4" fmla="*/ 13998 w 216212"/>
                <a:gd name="connsiteY4" fmla="*/ 173907 h 204295"/>
                <a:gd name="connsiteX5" fmla="*/ 11746 w 216212"/>
                <a:gd name="connsiteY5" fmla="*/ 203764 h 204295"/>
                <a:gd name="connsiteX6" fmla="*/ 184774 w 216212"/>
                <a:gd name="connsiteY6" fmla="*/ 72561 h 204295"/>
                <a:gd name="connsiteX7" fmla="*/ 214503 w 216212"/>
                <a:gd name="connsiteY7" fmla="*/ 20505 h 204295"/>
                <a:gd name="connsiteX8" fmla="*/ 188249 w 216212"/>
                <a:gd name="connsiteY8" fmla="*/ 7379 h 20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2" h="204295">
                  <a:moveTo>
                    <a:pt x="188249" y="7314"/>
                  </a:moveTo>
                  <a:cubicBezTo>
                    <a:pt x="180334" y="19411"/>
                    <a:pt x="172034" y="32667"/>
                    <a:pt x="163218" y="46179"/>
                  </a:cubicBezTo>
                  <a:cubicBezTo>
                    <a:pt x="129501" y="95726"/>
                    <a:pt x="90120" y="140125"/>
                    <a:pt x="33302" y="165221"/>
                  </a:cubicBezTo>
                  <a:cubicBezTo>
                    <a:pt x="31243" y="166122"/>
                    <a:pt x="30536" y="168438"/>
                    <a:pt x="31050" y="170240"/>
                  </a:cubicBezTo>
                  <a:cubicBezTo>
                    <a:pt x="25516" y="171849"/>
                    <a:pt x="19854" y="173071"/>
                    <a:pt x="13998" y="173907"/>
                  </a:cubicBezTo>
                  <a:cubicBezTo>
                    <a:pt x="-1767" y="176095"/>
                    <a:pt x="-6464" y="202091"/>
                    <a:pt x="11746" y="203764"/>
                  </a:cubicBezTo>
                  <a:cubicBezTo>
                    <a:pt x="92823" y="211164"/>
                    <a:pt x="145008" y="139933"/>
                    <a:pt x="184774" y="72561"/>
                  </a:cubicBezTo>
                  <a:cubicBezTo>
                    <a:pt x="196035" y="55960"/>
                    <a:pt x="205944" y="38393"/>
                    <a:pt x="214503" y="20505"/>
                  </a:cubicBezTo>
                  <a:cubicBezTo>
                    <a:pt x="222868" y="3003"/>
                    <a:pt x="198351" y="-8129"/>
                    <a:pt x="188249" y="7379"/>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8" name="Freeform: Shape 1437">
              <a:extLst>
                <a:ext uri="{FF2B5EF4-FFF2-40B4-BE49-F238E27FC236}">
                  <a16:creationId xmlns:a16="http://schemas.microsoft.com/office/drawing/2014/main" id="{007641F6-9599-4B7F-8E22-7AFB240898F8}"/>
                </a:ext>
              </a:extLst>
            </p:cNvPr>
            <p:cNvSpPr/>
            <p:nvPr/>
          </p:nvSpPr>
          <p:spPr>
            <a:xfrm>
              <a:off x="7656801" y="5482634"/>
              <a:ext cx="147305" cy="42176"/>
            </a:xfrm>
            <a:custGeom>
              <a:avLst/>
              <a:gdLst>
                <a:gd name="connsiteX0" fmla="*/ 124382 w 147305"/>
                <a:gd name="connsiteY0" fmla="*/ 964 h 42176"/>
                <a:gd name="connsiteX1" fmla="*/ 64668 w 147305"/>
                <a:gd name="connsiteY1" fmla="*/ 4181 h 42176"/>
                <a:gd name="connsiteX2" fmla="*/ 9137 w 147305"/>
                <a:gd name="connsiteY2" fmla="*/ 10744 h 42176"/>
                <a:gd name="connsiteX3" fmla="*/ 4118 w 147305"/>
                <a:gd name="connsiteY3" fmla="*/ 11066 h 42176"/>
                <a:gd name="connsiteX4" fmla="*/ 2960 w 147305"/>
                <a:gd name="connsiteY4" fmla="*/ 11774 h 42176"/>
                <a:gd name="connsiteX5" fmla="*/ 1030 w 147305"/>
                <a:gd name="connsiteY5" fmla="*/ 20396 h 42176"/>
                <a:gd name="connsiteX6" fmla="*/ 53022 w 147305"/>
                <a:gd name="connsiteY6" fmla="*/ 35968 h 42176"/>
                <a:gd name="connsiteX7" fmla="*/ 127921 w 147305"/>
                <a:gd name="connsiteY7" fmla="*/ 40923 h 42176"/>
                <a:gd name="connsiteX8" fmla="*/ 146389 w 147305"/>
                <a:gd name="connsiteY8" fmla="*/ 25094 h 42176"/>
                <a:gd name="connsiteX9" fmla="*/ 147032 w 147305"/>
                <a:gd name="connsiteY9" fmla="*/ 21297 h 42176"/>
                <a:gd name="connsiteX10" fmla="*/ 124382 w 147305"/>
                <a:gd name="connsiteY10" fmla="*/ 900 h 4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05" h="42176">
                  <a:moveTo>
                    <a:pt x="124382" y="964"/>
                  </a:moveTo>
                  <a:cubicBezTo>
                    <a:pt x="107266" y="6691"/>
                    <a:pt x="82879" y="3023"/>
                    <a:pt x="64668" y="4181"/>
                  </a:cubicBezTo>
                  <a:cubicBezTo>
                    <a:pt x="46394" y="5340"/>
                    <a:pt x="27412" y="10423"/>
                    <a:pt x="9137" y="10744"/>
                  </a:cubicBezTo>
                  <a:cubicBezTo>
                    <a:pt x="7593" y="10101"/>
                    <a:pt x="5791" y="10037"/>
                    <a:pt x="4118" y="11066"/>
                  </a:cubicBezTo>
                  <a:cubicBezTo>
                    <a:pt x="3732" y="11324"/>
                    <a:pt x="3346" y="11517"/>
                    <a:pt x="2960" y="11774"/>
                  </a:cubicBezTo>
                  <a:cubicBezTo>
                    <a:pt x="322" y="13383"/>
                    <a:pt x="-1094" y="17823"/>
                    <a:pt x="1030" y="20396"/>
                  </a:cubicBezTo>
                  <a:cubicBezTo>
                    <a:pt x="11776" y="33523"/>
                    <a:pt x="37450" y="33201"/>
                    <a:pt x="53022" y="35968"/>
                  </a:cubicBezTo>
                  <a:cubicBezTo>
                    <a:pt x="76251" y="40151"/>
                    <a:pt x="104370" y="44334"/>
                    <a:pt x="127921" y="40923"/>
                  </a:cubicBezTo>
                  <a:cubicBezTo>
                    <a:pt x="136672" y="39636"/>
                    <a:pt x="144716" y="34488"/>
                    <a:pt x="146389" y="25094"/>
                  </a:cubicBezTo>
                  <a:cubicBezTo>
                    <a:pt x="146582" y="23807"/>
                    <a:pt x="146839" y="22584"/>
                    <a:pt x="147032" y="21297"/>
                  </a:cubicBezTo>
                  <a:cubicBezTo>
                    <a:pt x="149284" y="8492"/>
                    <a:pt x="137252" y="-3412"/>
                    <a:pt x="124382" y="900"/>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39" name="Freeform: Shape 1438">
              <a:extLst>
                <a:ext uri="{FF2B5EF4-FFF2-40B4-BE49-F238E27FC236}">
                  <a16:creationId xmlns:a16="http://schemas.microsoft.com/office/drawing/2014/main" id="{D5EC639A-2338-3BF1-343E-863415B2B5C4}"/>
                </a:ext>
              </a:extLst>
            </p:cNvPr>
            <p:cNvSpPr/>
            <p:nvPr/>
          </p:nvSpPr>
          <p:spPr>
            <a:xfrm>
              <a:off x="7770159" y="5391840"/>
              <a:ext cx="41480" cy="136808"/>
            </a:xfrm>
            <a:custGeom>
              <a:avLst/>
              <a:gdLst>
                <a:gd name="connsiteX0" fmla="*/ 8708 w 41480"/>
                <a:gd name="connsiteY0" fmla="*/ 4247 h 136808"/>
                <a:gd name="connsiteX1" fmla="*/ 794 w 41480"/>
                <a:gd name="connsiteY1" fmla="*/ 113893 h 136808"/>
                <a:gd name="connsiteX2" fmla="*/ 41461 w 41480"/>
                <a:gd name="connsiteY2" fmla="*/ 116210 h 136808"/>
                <a:gd name="connsiteX3" fmla="*/ 33546 w 41480"/>
                <a:gd name="connsiteY3" fmla="*/ 0 h 136808"/>
                <a:gd name="connsiteX4" fmla="*/ 8644 w 41480"/>
                <a:gd name="connsiteY4" fmla="*/ 4311 h 13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0" h="136808">
                  <a:moveTo>
                    <a:pt x="8708" y="4247"/>
                  </a:moveTo>
                  <a:cubicBezTo>
                    <a:pt x="3947" y="40538"/>
                    <a:pt x="2788" y="77538"/>
                    <a:pt x="794" y="113893"/>
                  </a:cubicBezTo>
                  <a:cubicBezTo>
                    <a:pt x="-6799" y="140018"/>
                    <a:pt x="42619" y="147675"/>
                    <a:pt x="41461" y="116210"/>
                  </a:cubicBezTo>
                  <a:cubicBezTo>
                    <a:pt x="39981" y="77602"/>
                    <a:pt x="39016" y="38415"/>
                    <a:pt x="33546" y="0"/>
                  </a:cubicBezTo>
                  <a:cubicBezTo>
                    <a:pt x="25310" y="1673"/>
                    <a:pt x="17009" y="3153"/>
                    <a:pt x="8644" y="4311"/>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40" name="Freeform: Shape 1439">
              <a:extLst>
                <a:ext uri="{FF2B5EF4-FFF2-40B4-BE49-F238E27FC236}">
                  <a16:creationId xmlns:a16="http://schemas.microsoft.com/office/drawing/2014/main" id="{91BF6F03-B428-819C-D245-84DCAA03AA5D}"/>
                </a:ext>
              </a:extLst>
            </p:cNvPr>
            <p:cNvSpPr/>
            <p:nvPr/>
          </p:nvSpPr>
          <p:spPr>
            <a:xfrm>
              <a:off x="7547089" y="5205332"/>
              <a:ext cx="15316" cy="25448"/>
            </a:xfrm>
            <a:custGeom>
              <a:avLst/>
              <a:gdLst>
                <a:gd name="connsiteX0" fmla="*/ 6758 w 15316"/>
                <a:gd name="connsiteY0" fmla="*/ 25448 h 25448"/>
                <a:gd name="connsiteX1" fmla="*/ 11520 w 15316"/>
                <a:gd name="connsiteY1" fmla="*/ 4793 h 25448"/>
                <a:gd name="connsiteX2" fmla="*/ 15316 w 15316"/>
                <a:gd name="connsiteY2" fmla="*/ 224 h 25448"/>
                <a:gd name="connsiteX3" fmla="*/ 3155 w 15316"/>
                <a:gd name="connsiteY3" fmla="*/ 4149 h 25448"/>
                <a:gd name="connsiteX4" fmla="*/ 1739 w 15316"/>
                <a:gd name="connsiteY4" fmla="*/ 5694 h 25448"/>
                <a:gd name="connsiteX5" fmla="*/ 1224 w 15316"/>
                <a:gd name="connsiteY5" fmla="*/ 6981 h 25448"/>
                <a:gd name="connsiteX6" fmla="*/ 4120 w 15316"/>
                <a:gd name="connsiteY6" fmla="*/ 22424 h 25448"/>
                <a:gd name="connsiteX7" fmla="*/ 6758 w 15316"/>
                <a:gd name="connsiteY7" fmla="*/ 25384 h 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 h="25448">
                  <a:moveTo>
                    <a:pt x="6758" y="25448"/>
                  </a:moveTo>
                  <a:cubicBezTo>
                    <a:pt x="6436" y="19271"/>
                    <a:pt x="7916" y="12386"/>
                    <a:pt x="11520" y="4793"/>
                  </a:cubicBezTo>
                  <a:cubicBezTo>
                    <a:pt x="12420" y="2927"/>
                    <a:pt x="13708" y="1447"/>
                    <a:pt x="15316" y="224"/>
                  </a:cubicBezTo>
                  <a:cubicBezTo>
                    <a:pt x="10876" y="-612"/>
                    <a:pt x="6822" y="932"/>
                    <a:pt x="3155" y="4149"/>
                  </a:cubicBezTo>
                  <a:cubicBezTo>
                    <a:pt x="2511" y="4536"/>
                    <a:pt x="2061" y="5050"/>
                    <a:pt x="1739" y="5694"/>
                  </a:cubicBezTo>
                  <a:cubicBezTo>
                    <a:pt x="1546" y="6144"/>
                    <a:pt x="1417" y="6595"/>
                    <a:pt x="1224" y="6981"/>
                  </a:cubicBezTo>
                  <a:cubicBezTo>
                    <a:pt x="-1157" y="12901"/>
                    <a:pt x="2" y="17727"/>
                    <a:pt x="4120" y="22424"/>
                  </a:cubicBezTo>
                  <a:cubicBezTo>
                    <a:pt x="5020" y="23389"/>
                    <a:pt x="5857" y="24354"/>
                    <a:pt x="6758" y="25384"/>
                  </a:cubicBezTo>
                  <a:close/>
                </a:path>
              </a:pathLst>
            </a:custGeom>
            <a:solidFill>
              <a:srgbClr val="FFCC80"/>
            </a:solidFill>
            <a:ln w="6433" cap="flat">
              <a:noFill/>
              <a:prstDash val="solid"/>
              <a:miter/>
            </a:ln>
          </p:spPr>
          <p:txBody>
            <a:bodyPr rtlCol="0" anchor="ctr"/>
            <a:lstStyle/>
            <a:p>
              <a:endParaRPr lang="en-AU"/>
            </a:p>
          </p:txBody>
        </p:sp>
        <p:sp>
          <p:nvSpPr>
            <p:cNvPr id="1441" name="Freeform: Shape 1440">
              <a:extLst>
                <a:ext uri="{FF2B5EF4-FFF2-40B4-BE49-F238E27FC236}">
                  <a16:creationId xmlns:a16="http://schemas.microsoft.com/office/drawing/2014/main" id="{C015257C-FA62-0869-A26E-4BDBA05515DB}"/>
                </a:ext>
              </a:extLst>
            </p:cNvPr>
            <p:cNvSpPr/>
            <p:nvPr/>
          </p:nvSpPr>
          <p:spPr>
            <a:xfrm>
              <a:off x="7617035" y="5302784"/>
              <a:ext cx="94378" cy="136031"/>
            </a:xfrm>
            <a:custGeom>
              <a:avLst/>
              <a:gdLst>
                <a:gd name="connsiteX0" fmla="*/ 30114 w 94378"/>
                <a:gd name="connsiteY0" fmla="*/ 27412 h 136031"/>
                <a:gd name="connsiteX1" fmla="*/ 0 w 94378"/>
                <a:gd name="connsiteY1" fmla="*/ 0 h 136031"/>
                <a:gd name="connsiteX2" fmla="*/ 13513 w 94378"/>
                <a:gd name="connsiteY2" fmla="*/ 19304 h 136031"/>
                <a:gd name="connsiteX3" fmla="*/ 60422 w 94378"/>
                <a:gd name="connsiteY3" fmla="*/ 127278 h 136031"/>
                <a:gd name="connsiteX4" fmla="*/ 94332 w 94378"/>
                <a:gd name="connsiteY4" fmla="*/ 116403 h 136031"/>
                <a:gd name="connsiteX5" fmla="*/ 92337 w 94378"/>
                <a:gd name="connsiteY5" fmla="*/ 93560 h 136031"/>
                <a:gd name="connsiteX6" fmla="*/ 30114 w 94378"/>
                <a:gd name="connsiteY6" fmla="*/ 27476 h 13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78" h="136031">
                  <a:moveTo>
                    <a:pt x="30114" y="27412"/>
                  </a:moveTo>
                  <a:cubicBezTo>
                    <a:pt x="20269" y="17631"/>
                    <a:pt x="10489" y="8301"/>
                    <a:pt x="0" y="0"/>
                  </a:cubicBezTo>
                  <a:cubicBezTo>
                    <a:pt x="4697" y="6242"/>
                    <a:pt x="9266" y="12612"/>
                    <a:pt x="13513" y="19304"/>
                  </a:cubicBezTo>
                  <a:cubicBezTo>
                    <a:pt x="35069" y="53343"/>
                    <a:pt x="41761" y="92466"/>
                    <a:pt x="60422" y="127278"/>
                  </a:cubicBezTo>
                  <a:cubicBezTo>
                    <a:pt x="69880" y="144909"/>
                    <a:pt x="93817" y="133133"/>
                    <a:pt x="94332" y="116403"/>
                  </a:cubicBezTo>
                  <a:cubicBezTo>
                    <a:pt x="94590" y="108874"/>
                    <a:pt x="93753" y="101217"/>
                    <a:pt x="92337" y="93560"/>
                  </a:cubicBezTo>
                  <a:cubicBezTo>
                    <a:pt x="54373" y="86353"/>
                    <a:pt x="45171" y="58942"/>
                    <a:pt x="30114" y="27476"/>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42" name="Freeform: Shape 1441">
              <a:extLst>
                <a:ext uri="{FF2B5EF4-FFF2-40B4-BE49-F238E27FC236}">
                  <a16:creationId xmlns:a16="http://schemas.microsoft.com/office/drawing/2014/main" id="{B55C7405-AC9A-3174-0101-EBC0793631F4}"/>
                </a:ext>
              </a:extLst>
            </p:cNvPr>
            <p:cNvSpPr/>
            <p:nvPr/>
          </p:nvSpPr>
          <p:spPr>
            <a:xfrm>
              <a:off x="6962011" y="5290789"/>
              <a:ext cx="466105" cy="412892"/>
            </a:xfrm>
            <a:custGeom>
              <a:avLst/>
              <a:gdLst>
                <a:gd name="connsiteX0" fmla="*/ 459861 w 466105"/>
                <a:gd name="connsiteY0" fmla="*/ 347498 h 412892"/>
                <a:gd name="connsiteX1" fmla="*/ 460504 w 466105"/>
                <a:gd name="connsiteY1" fmla="*/ 344473 h 412892"/>
                <a:gd name="connsiteX2" fmla="*/ 427816 w 466105"/>
                <a:gd name="connsiteY2" fmla="*/ 328709 h 412892"/>
                <a:gd name="connsiteX3" fmla="*/ 397573 w 466105"/>
                <a:gd name="connsiteY3" fmla="*/ 320666 h 412892"/>
                <a:gd name="connsiteX4" fmla="*/ 383031 w 466105"/>
                <a:gd name="connsiteY4" fmla="*/ 337524 h 412892"/>
                <a:gd name="connsiteX5" fmla="*/ 364306 w 466105"/>
                <a:gd name="connsiteY5" fmla="*/ 322918 h 412892"/>
                <a:gd name="connsiteX6" fmla="*/ 333805 w 466105"/>
                <a:gd name="connsiteY6" fmla="*/ 308954 h 412892"/>
                <a:gd name="connsiteX7" fmla="*/ 325054 w 466105"/>
                <a:gd name="connsiteY7" fmla="*/ 320086 h 412892"/>
                <a:gd name="connsiteX8" fmla="*/ 327435 w 466105"/>
                <a:gd name="connsiteY8" fmla="*/ 311657 h 412892"/>
                <a:gd name="connsiteX9" fmla="*/ 297385 w 466105"/>
                <a:gd name="connsiteY9" fmla="*/ 296471 h 412892"/>
                <a:gd name="connsiteX10" fmla="*/ 288827 w 466105"/>
                <a:gd name="connsiteY10" fmla="*/ 307539 h 412892"/>
                <a:gd name="connsiteX11" fmla="*/ 291208 w 466105"/>
                <a:gd name="connsiteY11" fmla="*/ 297179 h 412892"/>
                <a:gd name="connsiteX12" fmla="*/ 262960 w 466105"/>
                <a:gd name="connsiteY12" fmla="*/ 280513 h 412892"/>
                <a:gd name="connsiteX13" fmla="*/ 234712 w 466105"/>
                <a:gd name="connsiteY13" fmla="*/ 271569 h 412892"/>
                <a:gd name="connsiteX14" fmla="*/ 222743 w 466105"/>
                <a:gd name="connsiteY14" fmla="*/ 287398 h 412892"/>
                <a:gd name="connsiteX15" fmla="*/ 225703 w 466105"/>
                <a:gd name="connsiteY15" fmla="*/ 276331 h 412892"/>
                <a:gd name="connsiteX16" fmla="*/ 197970 w 466105"/>
                <a:gd name="connsiteY16" fmla="*/ 262303 h 412892"/>
                <a:gd name="connsiteX17" fmla="*/ 183106 w 466105"/>
                <a:gd name="connsiteY17" fmla="*/ 281285 h 412892"/>
                <a:gd name="connsiteX18" fmla="*/ 191535 w 466105"/>
                <a:gd name="connsiteY18" fmla="*/ 246860 h 412892"/>
                <a:gd name="connsiteX19" fmla="*/ 167019 w 466105"/>
                <a:gd name="connsiteY19" fmla="*/ 227363 h 412892"/>
                <a:gd name="connsiteX20" fmla="*/ 171780 w 466105"/>
                <a:gd name="connsiteY20" fmla="*/ 209603 h 412892"/>
                <a:gd name="connsiteX21" fmla="*/ 141023 w 466105"/>
                <a:gd name="connsiteY21" fmla="*/ 194031 h 412892"/>
                <a:gd name="connsiteX22" fmla="*/ 125837 w 466105"/>
                <a:gd name="connsiteY22" fmla="*/ 212177 h 412892"/>
                <a:gd name="connsiteX23" fmla="*/ 131113 w 466105"/>
                <a:gd name="connsiteY23" fmla="*/ 189527 h 412892"/>
                <a:gd name="connsiteX24" fmla="*/ 100356 w 466105"/>
                <a:gd name="connsiteY24" fmla="*/ 173955 h 412892"/>
                <a:gd name="connsiteX25" fmla="*/ 99905 w 466105"/>
                <a:gd name="connsiteY25" fmla="*/ 174534 h 412892"/>
                <a:gd name="connsiteX26" fmla="*/ 102479 w 466105"/>
                <a:gd name="connsiteY26" fmla="*/ 163145 h 412892"/>
                <a:gd name="connsiteX27" fmla="*/ 83883 w 466105"/>
                <a:gd name="connsiteY27" fmla="*/ 142296 h 412892"/>
                <a:gd name="connsiteX28" fmla="*/ 95208 w 466105"/>
                <a:gd name="connsiteY28" fmla="*/ 105490 h 412892"/>
                <a:gd name="connsiteX29" fmla="*/ 72494 w 466105"/>
                <a:gd name="connsiteY29" fmla="*/ 88824 h 412892"/>
                <a:gd name="connsiteX30" fmla="*/ 103895 w 466105"/>
                <a:gd name="connsiteY30" fmla="*/ 22226 h 412892"/>
                <a:gd name="connsiteX31" fmla="*/ 80215 w 466105"/>
                <a:gd name="connsiteY31" fmla="*/ 4015 h 412892"/>
                <a:gd name="connsiteX32" fmla="*/ 49522 w 466105"/>
                <a:gd name="connsiteY32" fmla="*/ 45584 h 412892"/>
                <a:gd name="connsiteX33" fmla="*/ 1069 w 466105"/>
                <a:gd name="connsiteY33" fmla="*/ 146672 h 412892"/>
                <a:gd name="connsiteX34" fmla="*/ 16383 w 466105"/>
                <a:gd name="connsiteY34" fmla="*/ 166040 h 412892"/>
                <a:gd name="connsiteX35" fmla="*/ 9434 w 466105"/>
                <a:gd name="connsiteY35" fmla="*/ 199179 h 412892"/>
                <a:gd name="connsiteX36" fmla="*/ 26936 w 466105"/>
                <a:gd name="connsiteY36" fmla="*/ 219191 h 412892"/>
                <a:gd name="connsiteX37" fmla="*/ 51967 w 466105"/>
                <a:gd name="connsiteY37" fmla="*/ 235728 h 412892"/>
                <a:gd name="connsiteX38" fmla="*/ 49844 w 466105"/>
                <a:gd name="connsiteY38" fmla="*/ 244994 h 412892"/>
                <a:gd name="connsiteX39" fmla="*/ 78156 w 466105"/>
                <a:gd name="connsiteY39" fmla="*/ 261338 h 412892"/>
                <a:gd name="connsiteX40" fmla="*/ 71593 w 466105"/>
                <a:gd name="connsiteY40" fmla="*/ 289200 h 412892"/>
                <a:gd name="connsiteX41" fmla="*/ 102544 w 466105"/>
                <a:gd name="connsiteY41" fmla="*/ 304836 h 412892"/>
                <a:gd name="connsiteX42" fmla="*/ 113740 w 466105"/>
                <a:gd name="connsiteY42" fmla="*/ 288942 h 412892"/>
                <a:gd name="connsiteX43" fmla="*/ 106469 w 466105"/>
                <a:gd name="connsiteY43" fmla="*/ 315453 h 412892"/>
                <a:gd name="connsiteX44" fmla="*/ 135875 w 466105"/>
                <a:gd name="connsiteY44" fmla="*/ 333149 h 412892"/>
                <a:gd name="connsiteX45" fmla="*/ 130792 w 466105"/>
                <a:gd name="connsiteY45" fmla="*/ 352967 h 412892"/>
                <a:gd name="connsiteX46" fmla="*/ 161614 w 466105"/>
                <a:gd name="connsiteY46" fmla="*/ 368539 h 412892"/>
                <a:gd name="connsiteX47" fmla="*/ 171266 w 466105"/>
                <a:gd name="connsiteY47" fmla="*/ 355734 h 412892"/>
                <a:gd name="connsiteX48" fmla="*/ 169014 w 466105"/>
                <a:gd name="connsiteY48" fmla="*/ 363649 h 412892"/>
                <a:gd name="connsiteX49" fmla="*/ 198999 w 466105"/>
                <a:gd name="connsiteY49" fmla="*/ 378835 h 412892"/>
                <a:gd name="connsiteX50" fmla="*/ 203310 w 466105"/>
                <a:gd name="connsiteY50" fmla="*/ 372915 h 412892"/>
                <a:gd name="connsiteX51" fmla="*/ 234647 w 466105"/>
                <a:gd name="connsiteY51" fmla="*/ 383661 h 412892"/>
                <a:gd name="connsiteX52" fmla="*/ 237929 w 466105"/>
                <a:gd name="connsiteY52" fmla="*/ 378964 h 412892"/>
                <a:gd name="connsiteX53" fmla="*/ 268815 w 466105"/>
                <a:gd name="connsiteY53" fmla="*/ 393506 h 412892"/>
                <a:gd name="connsiteX54" fmla="*/ 276601 w 466105"/>
                <a:gd name="connsiteY54" fmla="*/ 383339 h 412892"/>
                <a:gd name="connsiteX55" fmla="*/ 307037 w 466105"/>
                <a:gd name="connsiteY55" fmla="*/ 396208 h 412892"/>
                <a:gd name="connsiteX56" fmla="*/ 311928 w 466105"/>
                <a:gd name="connsiteY56" fmla="*/ 390932 h 412892"/>
                <a:gd name="connsiteX57" fmla="*/ 311863 w 466105"/>
                <a:gd name="connsiteY57" fmla="*/ 391318 h 412892"/>
                <a:gd name="connsiteX58" fmla="*/ 343200 w 466105"/>
                <a:gd name="connsiteY58" fmla="*/ 407211 h 412892"/>
                <a:gd name="connsiteX59" fmla="*/ 347383 w 466105"/>
                <a:gd name="connsiteY59" fmla="*/ 402450 h 412892"/>
                <a:gd name="connsiteX60" fmla="*/ 373958 w 466105"/>
                <a:gd name="connsiteY60" fmla="*/ 402772 h 412892"/>
                <a:gd name="connsiteX61" fmla="*/ 388050 w 466105"/>
                <a:gd name="connsiteY61" fmla="*/ 386428 h 412892"/>
                <a:gd name="connsiteX62" fmla="*/ 387921 w 466105"/>
                <a:gd name="connsiteY62" fmla="*/ 390610 h 412892"/>
                <a:gd name="connsiteX63" fmla="*/ 420159 w 466105"/>
                <a:gd name="connsiteY63" fmla="*/ 401999 h 412892"/>
                <a:gd name="connsiteX64" fmla="*/ 425178 w 466105"/>
                <a:gd name="connsiteY64" fmla="*/ 396595 h 412892"/>
                <a:gd name="connsiteX65" fmla="*/ 453297 w 466105"/>
                <a:gd name="connsiteY65" fmla="*/ 390031 h 412892"/>
                <a:gd name="connsiteX66" fmla="*/ 465330 w 466105"/>
                <a:gd name="connsiteY66" fmla="*/ 363391 h 412892"/>
                <a:gd name="connsiteX67" fmla="*/ 459796 w 466105"/>
                <a:gd name="connsiteY67" fmla="*/ 347305 h 41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66105" h="412892">
                  <a:moveTo>
                    <a:pt x="459861" y="347498"/>
                  </a:moveTo>
                  <a:cubicBezTo>
                    <a:pt x="460118" y="346468"/>
                    <a:pt x="460247" y="345503"/>
                    <a:pt x="460504" y="344473"/>
                  </a:cubicBezTo>
                  <a:cubicBezTo>
                    <a:pt x="465202" y="324848"/>
                    <a:pt x="439463" y="315260"/>
                    <a:pt x="427816" y="328709"/>
                  </a:cubicBezTo>
                  <a:cubicBezTo>
                    <a:pt x="424663" y="316032"/>
                    <a:pt x="407611" y="309212"/>
                    <a:pt x="397573" y="320666"/>
                  </a:cubicBezTo>
                  <a:cubicBezTo>
                    <a:pt x="392683" y="326264"/>
                    <a:pt x="387857" y="331926"/>
                    <a:pt x="383031" y="337524"/>
                  </a:cubicBezTo>
                  <a:cubicBezTo>
                    <a:pt x="381551" y="328580"/>
                    <a:pt x="372864" y="322918"/>
                    <a:pt x="364306" y="322918"/>
                  </a:cubicBezTo>
                  <a:cubicBezTo>
                    <a:pt x="366751" y="307153"/>
                    <a:pt x="344230" y="295313"/>
                    <a:pt x="333805" y="308954"/>
                  </a:cubicBezTo>
                  <a:cubicBezTo>
                    <a:pt x="330910" y="312686"/>
                    <a:pt x="328014" y="316354"/>
                    <a:pt x="325054" y="320086"/>
                  </a:cubicBezTo>
                  <a:cubicBezTo>
                    <a:pt x="325891" y="317255"/>
                    <a:pt x="326599" y="314488"/>
                    <a:pt x="327435" y="311657"/>
                  </a:cubicBezTo>
                  <a:cubicBezTo>
                    <a:pt x="332454" y="295249"/>
                    <a:pt x="307745" y="283023"/>
                    <a:pt x="297385" y="296471"/>
                  </a:cubicBezTo>
                  <a:cubicBezTo>
                    <a:pt x="294554" y="300139"/>
                    <a:pt x="291723" y="303871"/>
                    <a:pt x="288827" y="307539"/>
                  </a:cubicBezTo>
                  <a:cubicBezTo>
                    <a:pt x="289599" y="304064"/>
                    <a:pt x="290371" y="300653"/>
                    <a:pt x="291208" y="297179"/>
                  </a:cubicBezTo>
                  <a:cubicBezTo>
                    <a:pt x="294811" y="282122"/>
                    <a:pt x="273577" y="268995"/>
                    <a:pt x="262960" y="280513"/>
                  </a:cubicBezTo>
                  <a:cubicBezTo>
                    <a:pt x="261930" y="268158"/>
                    <a:pt x="243012" y="260437"/>
                    <a:pt x="234712" y="271569"/>
                  </a:cubicBezTo>
                  <a:cubicBezTo>
                    <a:pt x="230722" y="276845"/>
                    <a:pt x="226733" y="282122"/>
                    <a:pt x="222743" y="287398"/>
                  </a:cubicBezTo>
                  <a:cubicBezTo>
                    <a:pt x="223708" y="283730"/>
                    <a:pt x="224674" y="279998"/>
                    <a:pt x="225703" y="276331"/>
                  </a:cubicBezTo>
                  <a:cubicBezTo>
                    <a:pt x="229950" y="261145"/>
                    <a:pt x="207686" y="249755"/>
                    <a:pt x="197970" y="262303"/>
                  </a:cubicBezTo>
                  <a:cubicBezTo>
                    <a:pt x="193079" y="268673"/>
                    <a:pt x="188060" y="274979"/>
                    <a:pt x="183106" y="281285"/>
                  </a:cubicBezTo>
                  <a:cubicBezTo>
                    <a:pt x="185808" y="269767"/>
                    <a:pt x="188575" y="258314"/>
                    <a:pt x="191535" y="246860"/>
                  </a:cubicBezTo>
                  <a:cubicBezTo>
                    <a:pt x="195010" y="233411"/>
                    <a:pt x="178151" y="221572"/>
                    <a:pt x="167019" y="227363"/>
                  </a:cubicBezTo>
                  <a:cubicBezTo>
                    <a:pt x="168563" y="221443"/>
                    <a:pt x="170108" y="215523"/>
                    <a:pt x="171780" y="209603"/>
                  </a:cubicBezTo>
                  <a:cubicBezTo>
                    <a:pt x="176606" y="192229"/>
                    <a:pt x="152284" y="181098"/>
                    <a:pt x="141023" y="194031"/>
                  </a:cubicBezTo>
                  <a:cubicBezTo>
                    <a:pt x="135811" y="200016"/>
                    <a:pt x="130792" y="206064"/>
                    <a:pt x="125837" y="212177"/>
                  </a:cubicBezTo>
                  <a:cubicBezTo>
                    <a:pt x="127574" y="204648"/>
                    <a:pt x="129376" y="197055"/>
                    <a:pt x="131113" y="189527"/>
                  </a:cubicBezTo>
                  <a:cubicBezTo>
                    <a:pt x="135039" y="172925"/>
                    <a:pt x="111295" y="159606"/>
                    <a:pt x="100356" y="173955"/>
                  </a:cubicBezTo>
                  <a:cubicBezTo>
                    <a:pt x="100227" y="174148"/>
                    <a:pt x="100099" y="174341"/>
                    <a:pt x="99905" y="174534"/>
                  </a:cubicBezTo>
                  <a:cubicBezTo>
                    <a:pt x="100806" y="170738"/>
                    <a:pt x="101578" y="166941"/>
                    <a:pt x="102479" y="163145"/>
                  </a:cubicBezTo>
                  <a:cubicBezTo>
                    <a:pt x="105117" y="151884"/>
                    <a:pt x="94114" y="141910"/>
                    <a:pt x="83883" y="142296"/>
                  </a:cubicBezTo>
                  <a:cubicBezTo>
                    <a:pt x="87551" y="130006"/>
                    <a:pt x="91283" y="117716"/>
                    <a:pt x="95208" y="105490"/>
                  </a:cubicBezTo>
                  <a:cubicBezTo>
                    <a:pt x="100034" y="90626"/>
                    <a:pt x="83883" y="83934"/>
                    <a:pt x="72494" y="88824"/>
                  </a:cubicBezTo>
                  <a:cubicBezTo>
                    <a:pt x="81245" y="66110"/>
                    <a:pt x="91733" y="43975"/>
                    <a:pt x="103895" y="22226"/>
                  </a:cubicBezTo>
                  <a:cubicBezTo>
                    <a:pt x="111874" y="8005"/>
                    <a:pt x="90639" y="-7502"/>
                    <a:pt x="80215" y="4015"/>
                  </a:cubicBezTo>
                  <a:cubicBezTo>
                    <a:pt x="67346" y="6976"/>
                    <a:pt x="55699" y="35159"/>
                    <a:pt x="49522" y="45584"/>
                  </a:cubicBezTo>
                  <a:cubicBezTo>
                    <a:pt x="30411" y="77757"/>
                    <a:pt x="14710" y="111861"/>
                    <a:pt x="1069" y="146672"/>
                  </a:cubicBezTo>
                  <a:cubicBezTo>
                    <a:pt x="-3435" y="158190"/>
                    <a:pt x="7182" y="167713"/>
                    <a:pt x="16383" y="166040"/>
                  </a:cubicBezTo>
                  <a:cubicBezTo>
                    <a:pt x="13809" y="176979"/>
                    <a:pt x="11364" y="188047"/>
                    <a:pt x="9434" y="199179"/>
                  </a:cubicBezTo>
                  <a:cubicBezTo>
                    <a:pt x="7375" y="210954"/>
                    <a:pt x="17284" y="219255"/>
                    <a:pt x="26936" y="219191"/>
                  </a:cubicBezTo>
                  <a:cubicBezTo>
                    <a:pt x="25328" y="231610"/>
                    <a:pt x="41414" y="241004"/>
                    <a:pt x="51967" y="235728"/>
                  </a:cubicBezTo>
                  <a:cubicBezTo>
                    <a:pt x="51259" y="238816"/>
                    <a:pt x="50616" y="241905"/>
                    <a:pt x="49844" y="244994"/>
                  </a:cubicBezTo>
                  <a:cubicBezTo>
                    <a:pt x="46112" y="260566"/>
                    <a:pt x="67089" y="272534"/>
                    <a:pt x="78156" y="261338"/>
                  </a:cubicBezTo>
                  <a:cubicBezTo>
                    <a:pt x="75969" y="270604"/>
                    <a:pt x="73909" y="279934"/>
                    <a:pt x="71593" y="289200"/>
                  </a:cubicBezTo>
                  <a:cubicBezTo>
                    <a:pt x="67539" y="305608"/>
                    <a:pt x="92184" y="319893"/>
                    <a:pt x="102544" y="304836"/>
                  </a:cubicBezTo>
                  <a:cubicBezTo>
                    <a:pt x="106211" y="299495"/>
                    <a:pt x="109943" y="294219"/>
                    <a:pt x="113740" y="288942"/>
                  </a:cubicBezTo>
                  <a:cubicBezTo>
                    <a:pt x="111295" y="297758"/>
                    <a:pt x="108850" y="306574"/>
                    <a:pt x="106469" y="315453"/>
                  </a:cubicBezTo>
                  <a:cubicBezTo>
                    <a:pt x="101385" y="334243"/>
                    <a:pt x="122942" y="341900"/>
                    <a:pt x="135875" y="333149"/>
                  </a:cubicBezTo>
                  <a:cubicBezTo>
                    <a:pt x="134202" y="339776"/>
                    <a:pt x="132529" y="346404"/>
                    <a:pt x="130792" y="352967"/>
                  </a:cubicBezTo>
                  <a:cubicBezTo>
                    <a:pt x="126416" y="369891"/>
                    <a:pt x="150675" y="382567"/>
                    <a:pt x="161614" y="368539"/>
                  </a:cubicBezTo>
                  <a:cubicBezTo>
                    <a:pt x="164895" y="364357"/>
                    <a:pt x="168049" y="360046"/>
                    <a:pt x="171266" y="355734"/>
                  </a:cubicBezTo>
                  <a:cubicBezTo>
                    <a:pt x="170494" y="358373"/>
                    <a:pt x="169721" y="361011"/>
                    <a:pt x="169014" y="363649"/>
                  </a:cubicBezTo>
                  <a:cubicBezTo>
                    <a:pt x="164316" y="379993"/>
                    <a:pt x="188639" y="392476"/>
                    <a:pt x="198999" y="378835"/>
                  </a:cubicBezTo>
                  <a:cubicBezTo>
                    <a:pt x="200479" y="376904"/>
                    <a:pt x="201895" y="374910"/>
                    <a:pt x="203310" y="372915"/>
                  </a:cubicBezTo>
                  <a:cubicBezTo>
                    <a:pt x="203697" y="387007"/>
                    <a:pt x="225381" y="396401"/>
                    <a:pt x="234647" y="383661"/>
                  </a:cubicBezTo>
                  <a:cubicBezTo>
                    <a:pt x="235805" y="382117"/>
                    <a:pt x="236835" y="380508"/>
                    <a:pt x="237929" y="378964"/>
                  </a:cubicBezTo>
                  <a:cubicBezTo>
                    <a:pt x="235033" y="395243"/>
                    <a:pt x="257941" y="407340"/>
                    <a:pt x="268815" y="393506"/>
                  </a:cubicBezTo>
                  <a:cubicBezTo>
                    <a:pt x="271454" y="390160"/>
                    <a:pt x="274027" y="386749"/>
                    <a:pt x="276601" y="383339"/>
                  </a:cubicBezTo>
                  <a:cubicBezTo>
                    <a:pt x="275829" y="399297"/>
                    <a:pt x="295391" y="408241"/>
                    <a:pt x="307037" y="396208"/>
                  </a:cubicBezTo>
                  <a:cubicBezTo>
                    <a:pt x="308710" y="394471"/>
                    <a:pt x="310319" y="392669"/>
                    <a:pt x="311928" y="390932"/>
                  </a:cubicBezTo>
                  <a:cubicBezTo>
                    <a:pt x="311928" y="391061"/>
                    <a:pt x="311928" y="391189"/>
                    <a:pt x="311863" y="391318"/>
                  </a:cubicBezTo>
                  <a:cubicBezTo>
                    <a:pt x="307359" y="409206"/>
                    <a:pt x="331425" y="420210"/>
                    <a:pt x="343200" y="407211"/>
                  </a:cubicBezTo>
                  <a:cubicBezTo>
                    <a:pt x="344616" y="405603"/>
                    <a:pt x="346031" y="404059"/>
                    <a:pt x="347383" y="402450"/>
                  </a:cubicBezTo>
                  <a:cubicBezTo>
                    <a:pt x="354010" y="409657"/>
                    <a:pt x="366751" y="411008"/>
                    <a:pt x="373958" y="402772"/>
                  </a:cubicBezTo>
                  <a:cubicBezTo>
                    <a:pt x="378720" y="397367"/>
                    <a:pt x="383352" y="391897"/>
                    <a:pt x="388050" y="386428"/>
                  </a:cubicBezTo>
                  <a:cubicBezTo>
                    <a:pt x="388050" y="387843"/>
                    <a:pt x="387921" y="389195"/>
                    <a:pt x="387921" y="390610"/>
                  </a:cubicBezTo>
                  <a:cubicBezTo>
                    <a:pt x="387921" y="407791"/>
                    <a:pt x="409413" y="412617"/>
                    <a:pt x="420159" y="401999"/>
                  </a:cubicBezTo>
                  <a:cubicBezTo>
                    <a:pt x="421896" y="400262"/>
                    <a:pt x="423505" y="398396"/>
                    <a:pt x="425178" y="396595"/>
                  </a:cubicBezTo>
                  <a:cubicBezTo>
                    <a:pt x="433479" y="402064"/>
                    <a:pt x="447185" y="399490"/>
                    <a:pt x="453297" y="390031"/>
                  </a:cubicBezTo>
                  <a:cubicBezTo>
                    <a:pt x="458895" y="381344"/>
                    <a:pt x="462241" y="373172"/>
                    <a:pt x="465330" y="363391"/>
                  </a:cubicBezTo>
                  <a:cubicBezTo>
                    <a:pt x="467582" y="356378"/>
                    <a:pt x="464687" y="350715"/>
                    <a:pt x="459796" y="347305"/>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43" name="Freeform: Shape 1442">
              <a:extLst>
                <a:ext uri="{FF2B5EF4-FFF2-40B4-BE49-F238E27FC236}">
                  <a16:creationId xmlns:a16="http://schemas.microsoft.com/office/drawing/2014/main" id="{F2804F61-1CDB-CC0D-8A02-9FB9C86C3447}"/>
                </a:ext>
              </a:extLst>
            </p:cNvPr>
            <p:cNvSpPr/>
            <p:nvPr/>
          </p:nvSpPr>
          <p:spPr>
            <a:xfrm>
              <a:off x="7029485" y="5359993"/>
              <a:ext cx="419648" cy="262359"/>
            </a:xfrm>
            <a:custGeom>
              <a:avLst/>
              <a:gdLst>
                <a:gd name="connsiteX0" fmla="*/ 404483 w 419648"/>
                <a:gd name="connsiteY0" fmla="*/ 229134 h 262359"/>
                <a:gd name="connsiteX1" fmla="*/ 171999 w 419648"/>
                <a:gd name="connsiteY1" fmla="*/ 172895 h 262359"/>
                <a:gd name="connsiteX2" fmla="*/ 83265 w 419648"/>
                <a:gd name="connsiteY2" fmla="*/ 105717 h 262359"/>
                <a:gd name="connsiteX3" fmla="*/ 10875 w 419648"/>
                <a:gd name="connsiteY3" fmla="*/ 4950 h 262359"/>
                <a:gd name="connsiteX4" fmla="*/ 0 w 419648"/>
                <a:gd name="connsiteY4" fmla="*/ 5529 h 262359"/>
                <a:gd name="connsiteX5" fmla="*/ 46844 w 419648"/>
                <a:gd name="connsiteY5" fmla="*/ 99347 h 262359"/>
                <a:gd name="connsiteX6" fmla="*/ 148062 w 419648"/>
                <a:gd name="connsiteY6" fmla="*/ 189496 h 262359"/>
                <a:gd name="connsiteX7" fmla="*/ 406028 w 419648"/>
                <a:gd name="connsiteY7" fmla="*/ 258991 h 262359"/>
                <a:gd name="connsiteX8" fmla="*/ 404483 w 419648"/>
                <a:gd name="connsiteY8" fmla="*/ 229198 h 26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648" h="262359">
                  <a:moveTo>
                    <a:pt x="404483" y="229134"/>
                  </a:moveTo>
                  <a:cubicBezTo>
                    <a:pt x="320833" y="229906"/>
                    <a:pt x="245225" y="214591"/>
                    <a:pt x="171999" y="172895"/>
                  </a:cubicBezTo>
                  <a:cubicBezTo>
                    <a:pt x="139697" y="154427"/>
                    <a:pt x="110548" y="130941"/>
                    <a:pt x="83265" y="105717"/>
                  </a:cubicBezTo>
                  <a:cubicBezTo>
                    <a:pt x="53730" y="78370"/>
                    <a:pt x="17953" y="46389"/>
                    <a:pt x="10875" y="4950"/>
                  </a:cubicBezTo>
                  <a:cubicBezTo>
                    <a:pt x="9717" y="-1806"/>
                    <a:pt x="-64" y="-1678"/>
                    <a:pt x="0" y="5529"/>
                  </a:cubicBezTo>
                  <a:cubicBezTo>
                    <a:pt x="322" y="43236"/>
                    <a:pt x="22972" y="71935"/>
                    <a:pt x="46844" y="99347"/>
                  </a:cubicBezTo>
                  <a:cubicBezTo>
                    <a:pt x="76701" y="133644"/>
                    <a:pt x="110677" y="163693"/>
                    <a:pt x="148062" y="189496"/>
                  </a:cubicBezTo>
                  <a:cubicBezTo>
                    <a:pt x="221288" y="239944"/>
                    <a:pt x="316586" y="273404"/>
                    <a:pt x="406028" y="258991"/>
                  </a:cubicBezTo>
                  <a:cubicBezTo>
                    <a:pt x="424753" y="255966"/>
                    <a:pt x="424109" y="229005"/>
                    <a:pt x="404483" y="229198"/>
                  </a:cubicBezTo>
                  <a:close/>
                </a:path>
              </a:pathLst>
            </a:custGeom>
            <a:solidFill>
              <a:srgbClr val="FFCC80"/>
            </a:solidFill>
            <a:ln w="6433" cap="flat">
              <a:noFill/>
              <a:prstDash val="solid"/>
              <a:miter/>
            </a:ln>
          </p:spPr>
          <p:txBody>
            <a:bodyPr rtlCol="0" anchor="ctr"/>
            <a:lstStyle/>
            <a:p>
              <a:endParaRPr lang="en-AU"/>
            </a:p>
          </p:txBody>
        </p:sp>
        <p:sp>
          <p:nvSpPr>
            <p:cNvPr id="1444" name="Freeform: Shape 1443">
              <a:extLst>
                <a:ext uri="{FF2B5EF4-FFF2-40B4-BE49-F238E27FC236}">
                  <a16:creationId xmlns:a16="http://schemas.microsoft.com/office/drawing/2014/main" id="{E3416267-E2E8-17ED-F628-831C65E3EEC9}"/>
                </a:ext>
              </a:extLst>
            </p:cNvPr>
            <p:cNvSpPr/>
            <p:nvPr/>
          </p:nvSpPr>
          <p:spPr>
            <a:xfrm>
              <a:off x="7025989" y="5385727"/>
              <a:ext cx="768887" cy="299368"/>
            </a:xfrm>
            <a:custGeom>
              <a:avLst/>
              <a:gdLst>
                <a:gd name="connsiteX0" fmla="*/ 755130 w 768887"/>
                <a:gd name="connsiteY0" fmla="*/ 18789 h 299368"/>
                <a:gd name="connsiteX1" fmla="*/ 758669 w 768887"/>
                <a:gd name="connsiteY1" fmla="*/ 13834 h 299368"/>
                <a:gd name="connsiteX2" fmla="*/ 761114 w 768887"/>
                <a:gd name="connsiteY2" fmla="*/ 9073 h 299368"/>
                <a:gd name="connsiteX3" fmla="*/ 687308 w 768887"/>
                <a:gd name="connsiteY3" fmla="*/ 11325 h 299368"/>
                <a:gd name="connsiteX4" fmla="*/ 657323 w 768887"/>
                <a:gd name="connsiteY4" fmla="*/ 0 h 299368"/>
                <a:gd name="connsiteX5" fmla="*/ 626308 w 768887"/>
                <a:gd name="connsiteY5" fmla="*/ 51928 h 299368"/>
                <a:gd name="connsiteX6" fmla="*/ 643295 w 768887"/>
                <a:gd name="connsiteY6" fmla="*/ 81720 h 299368"/>
                <a:gd name="connsiteX7" fmla="*/ 636667 w 768887"/>
                <a:gd name="connsiteY7" fmla="*/ 86160 h 299368"/>
                <a:gd name="connsiteX8" fmla="*/ 512864 w 768887"/>
                <a:gd name="connsiteY8" fmla="*/ 213052 h 299368"/>
                <a:gd name="connsiteX9" fmla="*/ 497872 w 768887"/>
                <a:gd name="connsiteY9" fmla="*/ 219486 h 299368"/>
                <a:gd name="connsiteX10" fmla="*/ 457848 w 768887"/>
                <a:gd name="connsiteY10" fmla="*/ 232871 h 299368"/>
                <a:gd name="connsiteX11" fmla="*/ 439767 w 768887"/>
                <a:gd name="connsiteY11" fmla="*/ 215947 h 299368"/>
                <a:gd name="connsiteX12" fmla="*/ 263071 w 768887"/>
                <a:gd name="connsiteY12" fmla="*/ 178112 h 299368"/>
                <a:gd name="connsiteX13" fmla="*/ 227294 w 768887"/>
                <a:gd name="connsiteY13" fmla="*/ 149928 h 299368"/>
                <a:gd name="connsiteX14" fmla="*/ 207925 w 768887"/>
                <a:gd name="connsiteY14" fmla="*/ 178305 h 299368"/>
                <a:gd name="connsiteX15" fmla="*/ 234565 w 768887"/>
                <a:gd name="connsiteY15" fmla="*/ 201083 h 299368"/>
                <a:gd name="connsiteX16" fmla="*/ 59800 w 768887"/>
                <a:gd name="connsiteY16" fmla="*/ 82106 h 299368"/>
                <a:gd name="connsiteX17" fmla="*/ 34254 w 768887"/>
                <a:gd name="connsiteY17" fmla="*/ 94525 h 299368"/>
                <a:gd name="connsiteX18" fmla="*/ 16559 w 768887"/>
                <a:gd name="connsiteY18" fmla="*/ 68207 h 299368"/>
                <a:gd name="connsiteX19" fmla="*/ 18167 w 768887"/>
                <a:gd name="connsiteY19" fmla="*/ 62545 h 299368"/>
                <a:gd name="connsiteX20" fmla="*/ 6070 w 768887"/>
                <a:gd name="connsiteY20" fmla="*/ 50641 h 299368"/>
                <a:gd name="connsiteX21" fmla="*/ 407 w 768887"/>
                <a:gd name="connsiteY21" fmla="*/ 55467 h 299368"/>
                <a:gd name="connsiteX22" fmla="*/ 229546 w 768887"/>
                <a:gd name="connsiteY22" fmla="*/ 279522 h 299368"/>
                <a:gd name="connsiteX23" fmla="*/ 245440 w 768887"/>
                <a:gd name="connsiteY23" fmla="*/ 256228 h 299368"/>
                <a:gd name="connsiteX24" fmla="*/ 220409 w 768887"/>
                <a:gd name="connsiteY24" fmla="*/ 232163 h 299368"/>
                <a:gd name="connsiteX25" fmla="*/ 274525 w 768887"/>
                <a:gd name="connsiteY25" fmla="*/ 256679 h 299368"/>
                <a:gd name="connsiteX26" fmla="*/ 299041 w 768887"/>
                <a:gd name="connsiteY26" fmla="*/ 235702 h 299368"/>
                <a:gd name="connsiteX27" fmla="*/ 296660 w 768887"/>
                <a:gd name="connsiteY27" fmla="*/ 230039 h 299368"/>
                <a:gd name="connsiteX28" fmla="*/ 344148 w 768887"/>
                <a:gd name="connsiteY28" fmla="*/ 241171 h 299368"/>
                <a:gd name="connsiteX29" fmla="*/ 336233 w 768887"/>
                <a:gd name="connsiteY29" fmla="*/ 243874 h 299368"/>
                <a:gd name="connsiteX30" fmla="*/ 342603 w 768887"/>
                <a:gd name="connsiteY30" fmla="*/ 278685 h 299368"/>
                <a:gd name="connsiteX31" fmla="*/ 354186 w 768887"/>
                <a:gd name="connsiteY31" fmla="*/ 278878 h 299368"/>
                <a:gd name="connsiteX32" fmla="*/ 368985 w 768887"/>
                <a:gd name="connsiteY32" fmla="*/ 293485 h 299368"/>
                <a:gd name="connsiteX33" fmla="*/ 387453 w 768887"/>
                <a:gd name="connsiteY33" fmla="*/ 298247 h 299368"/>
                <a:gd name="connsiteX34" fmla="*/ 447424 w 768887"/>
                <a:gd name="connsiteY34" fmla="*/ 277334 h 299368"/>
                <a:gd name="connsiteX35" fmla="*/ 481721 w 768887"/>
                <a:gd name="connsiteY35" fmla="*/ 267875 h 299368"/>
                <a:gd name="connsiteX36" fmla="*/ 489378 w 768887"/>
                <a:gd name="connsiteY36" fmla="*/ 262920 h 299368"/>
                <a:gd name="connsiteX37" fmla="*/ 499738 w 768887"/>
                <a:gd name="connsiteY37" fmla="*/ 259381 h 299368"/>
                <a:gd name="connsiteX38" fmla="*/ 521938 w 768887"/>
                <a:gd name="connsiteY38" fmla="*/ 256421 h 299368"/>
                <a:gd name="connsiteX39" fmla="*/ 530303 w 768887"/>
                <a:gd name="connsiteY39" fmla="*/ 248121 h 299368"/>
                <a:gd name="connsiteX40" fmla="*/ 542078 w 768887"/>
                <a:gd name="connsiteY40" fmla="*/ 243552 h 299368"/>
                <a:gd name="connsiteX41" fmla="*/ 551280 w 768887"/>
                <a:gd name="connsiteY41" fmla="*/ 236024 h 299368"/>
                <a:gd name="connsiteX42" fmla="*/ 621417 w 768887"/>
                <a:gd name="connsiteY42" fmla="*/ 179527 h 299368"/>
                <a:gd name="connsiteX43" fmla="*/ 618779 w 768887"/>
                <a:gd name="connsiteY43" fmla="*/ 166594 h 299368"/>
                <a:gd name="connsiteX44" fmla="*/ 635188 w 768887"/>
                <a:gd name="connsiteY44" fmla="*/ 148962 h 299368"/>
                <a:gd name="connsiteX45" fmla="*/ 648507 w 768887"/>
                <a:gd name="connsiteY45" fmla="*/ 145359 h 299368"/>
                <a:gd name="connsiteX46" fmla="*/ 674632 w 768887"/>
                <a:gd name="connsiteY46" fmla="*/ 123932 h 299368"/>
                <a:gd name="connsiteX47" fmla="*/ 697025 w 768887"/>
                <a:gd name="connsiteY47" fmla="*/ 125540 h 299368"/>
                <a:gd name="connsiteX48" fmla="*/ 716650 w 768887"/>
                <a:gd name="connsiteY48" fmla="*/ 110805 h 299368"/>
                <a:gd name="connsiteX49" fmla="*/ 741810 w 768887"/>
                <a:gd name="connsiteY49" fmla="*/ 110548 h 299368"/>
                <a:gd name="connsiteX50" fmla="*/ 763945 w 768887"/>
                <a:gd name="connsiteY50" fmla="*/ 81527 h 299368"/>
                <a:gd name="connsiteX51" fmla="*/ 762015 w 768887"/>
                <a:gd name="connsiteY51" fmla="*/ 62159 h 299368"/>
                <a:gd name="connsiteX52" fmla="*/ 768321 w 768887"/>
                <a:gd name="connsiteY52" fmla="*/ 40410 h 299368"/>
                <a:gd name="connsiteX53" fmla="*/ 755194 w 768887"/>
                <a:gd name="connsiteY53" fmla="*/ 18789 h 299368"/>
                <a:gd name="connsiteX54" fmla="*/ 49054 w 768887"/>
                <a:gd name="connsiteY54" fmla="*/ 114022 h 299368"/>
                <a:gd name="connsiteX55" fmla="*/ 141198 w 768887"/>
                <a:gd name="connsiteY55" fmla="*/ 199861 h 299368"/>
                <a:gd name="connsiteX56" fmla="*/ 49054 w 768887"/>
                <a:gd name="connsiteY56" fmla="*/ 114022 h 2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8887" h="299368">
                  <a:moveTo>
                    <a:pt x="755130" y="18789"/>
                  </a:moveTo>
                  <a:cubicBezTo>
                    <a:pt x="756288" y="17116"/>
                    <a:pt x="757511" y="15507"/>
                    <a:pt x="758669" y="13834"/>
                  </a:cubicBezTo>
                  <a:cubicBezTo>
                    <a:pt x="759698" y="12290"/>
                    <a:pt x="760470" y="10681"/>
                    <a:pt x="761114" y="9073"/>
                  </a:cubicBezTo>
                  <a:cubicBezTo>
                    <a:pt x="736405" y="13062"/>
                    <a:pt x="711245" y="14800"/>
                    <a:pt x="687308" y="11325"/>
                  </a:cubicBezTo>
                  <a:cubicBezTo>
                    <a:pt x="674632" y="9459"/>
                    <a:pt x="665044" y="5534"/>
                    <a:pt x="657323" y="0"/>
                  </a:cubicBezTo>
                  <a:cubicBezTo>
                    <a:pt x="645740" y="16537"/>
                    <a:pt x="635252" y="33653"/>
                    <a:pt x="626308" y="51928"/>
                  </a:cubicBezTo>
                  <a:cubicBezTo>
                    <a:pt x="618844" y="67114"/>
                    <a:pt x="630490" y="79983"/>
                    <a:pt x="643295" y="81720"/>
                  </a:cubicBezTo>
                  <a:cubicBezTo>
                    <a:pt x="641043" y="82621"/>
                    <a:pt x="638791" y="84101"/>
                    <a:pt x="636667" y="86160"/>
                  </a:cubicBezTo>
                  <a:cubicBezTo>
                    <a:pt x="594199" y="127342"/>
                    <a:pt x="552952" y="169618"/>
                    <a:pt x="512864" y="213052"/>
                  </a:cubicBezTo>
                  <a:cubicBezTo>
                    <a:pt x="507910" y="215240"/>
                    <a:pt x="502891" y="217427"/>
                    <a:pt x="497872" y="219486"/>
                  </a:cubicBezTo>
                  <a:cubicBezTo>
                    <a:pt x="484488" y="223797"/>
                    <a:pt x="471103" y="228237"/>
                    <a:pt x="457848" y="232871"/>
                  </a:cubicBezTo>
                  <a:cubicBezTo>
                    <a:pt x="456239" y="224634"/>
                    <a:pt x="449225" y="216462"/>
                    <a:pt x="439767" y="215947"/>
                  </a:cubicBezTo>
                  <a:cubicBezTo>
                    <a:pt x="384493" y="212923"/>
                    <a:pt x="313969" y="208290"/>
                    <a:pt x="263071" y="178112"/>
                  </a:cubicBezTo>
                  <a:cubicBezTo>
                    <a:pt x="252711" y="167430"/>
                    <a:pt x="240871" y="158035"/>
                    <a:pt x="227294" y="149928"/>
                  </a:cubicBezTo>
                  <a:cubicBezTo>
                    <a:pt x="209341" y="139246"/>
                    <a:pt x="195507" y="164856"/>
                    <a:pt x="207925" y="178305"/>
                  </a:cubicBezTo>
                  <a:cubicBezTo>
                    <a:pt x="215969" y="186991"/>
                    <a:pt x="224977" y="194455"/>
                    <a:pt x="234565" y="201083"/>
                  </a:cubicBezTo>
                  <a:cubicBezTo>
                    <a:pt x="171634" y="169296"/>
                    <a:pt x="115202" y="126248"/>
                    <a:pt x="59800" y="82106"/>
                  </a:cubicBezTo>
                  <a:cubicBezTo>
                    <a:pt x="48089" y="72776"/>
                    <a:pt x="33803" y="83136"/>
                    <a:pt x="34254" y="94525"/>
                  </a:cubicBezTo>
                  <a:cubicBezTo>
                    <a:pt x="28077" y="85967"/>
                    <a:pt x="22092" y="77216"/>
                    <a:pt x="16559" y="68207"/>
                  </a:cubicBezTo>
                  <a:cubicBezTo>
                    <a:pt x="18811" y="67693"/>
                    <a:pt x="20355" y="64668"/>
                    <a:pt x="18167" y="62545"/>
                  </a:cubicBezTo>
                  <a:lnTo>
                    <a:pt x="6070" y="50641"/>
                  </a:lnTo>
                  <a:cubicBezTo>
                    <a:pt x="2853" y="47423"/>
                    <a:pt x="-1330" y="51928"/>
                    <a:pt x="407" y="55467"/>
                  </a:cubicBezTo>
                  <a:cubicBezTo>
                    <a:pt x="49568" y="155976"/>
                    <a:pt x="126913" y="233772"/>
                    <a:pt x="229546" y="279522"/>
                  </a:cubicBezTo>
                  <a:cubicBezTo>
                    <a:pt x="244281" y="286085"/>
                    <a:pt x="257022" y="267554"/>
                    <a:pt x="245440" y="256228"/>
                  </a:cubicBezTo>
                  <a:cubicBezTo>
                    <a:pt x="237139" y="248121"/>
                    <a:pt x="228774" y="240206"/>
                    <a:pt x="220409" y="232163"/>
                  </a:cubicBezTo>
                  <a:cubicBezTo>
                    <a:pt x="237847" y="241300"/>
                    <a:pt x="255864" y="249601"/>
                    <a:pt x="274525" y="256679"/>
                  </a:cubicBezTo>
                  <a:cubicBezTo>
                    <a:pt x="287587" y="261633"/>
                    <a:pt x="304768" y="251209"/>
                    <a:pt x="299041" y="235702"/>
                  </a:cubicBezTo>
                  <a:cubicBezTo>
                    <a:pt x="298333" y="233772"/>
                    <a:pt x="297432" y="231970"/>
                    <a:pt x="296660" y="230039"/>
                  </a:cubicBezTo>
                  <a:cubicBezTo>
                    <a:pt x="312039" y="234801"/>
                    <a:pt x="327997" y="238404"/>
                    <a:pt x="344148" y="241171"/>
                  </a:cubicBezTo>
                  <a:cubicBezTo>
                    <a:pt x="341509" y="242072"/>
                    <a:pt x="338871" y="242909"/>
                    <a:pt x="336233" y="243874"/>
                  </a:cubicBezTo>
                  <a:cubicBezTo>
                    <a:pt x="316671" y="251145"/>
                    <a:pt x="322463" y="278171"/>
                    <a:pt x="342603" y="278685"/>
                  </a:cubicBezTo>
                  <a:cubicBezTo>
                    <a:pt x="346464" y="278814"/>
                    <a:pt x="350325" y="278814"/>
                    <a:pt x="354186" y="278878"/>
                  </a:cubicBezTo>
                  <a:cubicBezTo>
                    <a:pt x="356052" y="285635"/>
                    <a:pt x="361457" y="291812"/>
                    <a:pt x="368985" y="293485"/>
                  </a:cubicBezTo>
                  <a:cubicBezTo>
                    <a:pt x="372910" y="298375"/>
                    <a:pt x="379345" y="301013"/>
                    <a:pt x="387453" y="298247"/>
                  </a:cubicBezTo>
                  <a:cubicBezTo>
                    <a:pt x="407529" y="291426"/>
                    <a:pt x="427476" y="284541"/>
                    <a:pt x="447424" y="277334"/>
                  </a:cubicBezTo>
                  <a:cubicBezTo>
                    <a:pt x="458877" y="274310"/>
                    <a:pt x="470331" y="271221"/>
                    <a:pt x="481721" y="267875"/>
                  </a:cubicBezTo>
                  <a:cubicBezTo>
                    <a:pt x="485002" y="266910"/>
                    <a:pt x="487447" y="265173"/>
                    <a:pt x="489378" y="262920"/>
                  </a:cubicBezTo>
                  <a:cubicBezTo>
                    <a:pt x="492853" y="261762"/>
                    <a:pt x="496327" y="260604"/>
                    <a:pt x="499738" y="259381"/>
                  </a:cubicBezTo>
                  <a:cubicBezTo>
                    <a:pt x="506301" y="263306"/>
                    <a:pt x="515052" y="263564"/>
                    <a:pt x="521938" y="256421"/>
                  </a:cubicBezTo>
                  <a:cubicBezTo>
                    <a:pt x="524704" y="253590"/>
                    <a:pt x="527471" y="250823"/>
                    <a:pt x="530303" y="248121"/>
                  </a:cubicBezTo>
                  <a:cubicBezTo>
                    <a:pt x="534228" y="246576"/>
                    <a:pt x="538153" y="245096"/>
                    <a:pt x="542078" y="243552"/>
                  </a:cubicBezTo>
                  <a:cubicBezTo>
                    <a:pt x="546389" y="241815"/>
                    <a:pt x="549349" y="239176"/>
                    <a:pt x="551280" y="236024"/>
                  </a:cubicBezTo>
                  <a:cubicBezTo>
                    <a:pt x="581651" y="223540"/>
                    <a:pt x="618650" y="205588"/>
                    <a:pt x="621417" y="179527"/>
                  </a:cubicBezTo>
                  <a:cubicBezTo>
                    <a:pt x="621932" y="174444"/>
                    <a:pt x="620903" y="170068"/>
                    <a:pt x="618779" y="166594"/>
                  </a:cubicBezTo>
                  <a:cubicBezTo>
                    <a:pt x="624248" y="160673"/>
                    <a:pt x="629654" y="154754"/>
                    <a:pt x="635188" y="148962"/>
                  </a:cubicBezTo>
                  <a:cubicBezTo>
                    <a:pt x="639499" y="149799"/>
                    <a:pt x="644132" y="148962"/>
                    <a:pt x="648507" y="145359"/>
                  </a:cubicBezTo>
                  <a:cubicBezTo>
                    <a:pt x="657194" y="138217"/>
                    <a:pt x="665881" y="131074"/>
                    <a:pt x="674632" y="123932"/>
                  </a:cubicBezTo>
                  <a:cubicBezTo>
                    <a:pt x="681002" y="129015"/>
                    <a:pt x="689947" y="130817"/>
                    <a:pt x="697025" y="125540"/>
                  </a:cubicBezTo>
                  <a:cubicBezTo>
                    <a:pt x="703588" y="120650"/>
                    <a:pt x="710087" y="115695"/>
                    <a:pt x="716650" y="110805"/>
                  </a:cubicBezTo>
                  <a:cubicBezTo>
                    <a:pt x="722828" y="117239"/>
                    <a:pt x="733381" y="118848"/>
                    <a:pt x="741810" y="110548"/>
                  </a:cubicBezTo>
                  <a:cubicBezTo>
                    <a:pt x="750947" y="101539"/>
                    <a:pt x="757575" y="92659"/>
                    <a:pt x="763945" y="81527"/>
                  </a:cubicBezTo>
                  <a:cubicBezTo>
                    <a:pt x="768450" y="73613"/>
                    <a:pt x="766648" y="66727"/>
                    <a:pt x="762015" y="62159"/>
                  </a:cubicBezTo>
                  <a:cubicBezTo>
                    <a:pt x="764138" y="54887"/>
                    <a:pt x="766197" y="47681"/>
                    <a:pt x="768321" y="40410"/>
                  </a:cubicBezTo>
                  <a:cubicBezTo>
                    <a:pt x="770959" y="31272"/>
                    <a:pt x="764010" y="21428"/>
                    <a:pt x="755194" y="18789"/>
                  </a:cubicBezTo>
                  <a:close/>
                  <a:moveTo>
                    <a:pt x="49054" y="114022"/>
                  </a:moveTo>
                  <a:cubicBezTo>
                    <a:pt x="79811" y="142592"/>
                    <a:pt x="110440" y="171291"/>
                    <a:pt x="141198" y="199861"/>
                  </a:cubicBezTo>
                  <a:cubicBezTo>
                    <a:pt x="106773" y="175602"/>
                    <a:pt x="75565" y="146710"/>
                    <a:pt x="49054" y="114022"/>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45" name="Freeform: Shape 1444">
              <a:extLst>
                <a:ext uri="{FF2B5EF4-FFF2-40B4-BE49-F238E27FC236}">
                  <a16:creationId xmlns:a16="http://schemas.microsoft.com/office/drawing/2014/main" id="{D7E3629F-06E5-1CEF-22FA-636BE72D9B0D}"/>
                </a:ext>
              </a:extLst>
            </p:cNvPr>
            <p:cNvSpPr/>
            <p:nvPr/>
          </p:nvSpPr>
          <p:spPr>
            <a:xfrm>
              <a:off x="7008169" y="5219455"/>
              <a:ext cx="694637" cy="487459"/>
            </a:xfrm>
            <a:custGeom>
              <a:avLst/>
              <a:gdLst>
                <a:gd name="connsiteX0" fmla="*/ 671926 w 694637"/>
                <a:gd name="connsiteY0" fmla="*/ 199539 h 487459"/>
                <a:gd name="connsiteX1" fmla="*/ 659250 w 694637"/>
                <a:gd name="connsiteY1" fmla="*/ 203979 h 487459"/>
                <a:gd name="connsiteX2" fmla="*/ 642327 w 694637"/>
                <a:gd name="connsiteY2" fmla="*/ 205266 h 487459"/>
                <a:gd name="connsiteX3" fmla="*/ 580875 w 694637"/>
                <a:gd name="connsiteY3" fmla="*/ 247413 h 487459"/>
                <a:gd name="connsiteX4" fmla="*/ 569422 w 694637"/>
                <a:gd name="connsiteY4" fmla="*/ 249472 h 487459"/>
                <a:gd name="connsiteX5" fmla="*/ 518331 w 694637"/>
                <a:gd name="connsiteY5" fmla="*/ 280165 h 487459"/>
                <a:gd name="connsiteX6" fmla="*/ 504174 w 694637"/>
                <a:gd name="connsiteY6" fmla="*/ 288273 h 487459"/>
                <a:gd name="connsiteX7" fmla="*/ 495745 w 694637"/>
                <a:gd name="connsiteY7" fmla="*/ 288723 h 487459"/>
                <a:gd name="connsiteX8" fmla="*/ 487122 w 694637"/>
                <a:gd name="connsiteY8" fmla="*/ 291555 h 487459"/>
                <a:gd name="connsiteX9" fmla="*/ 488795 w 694637"/>
                <a:gd name="connsiteY9" fmla="*/ 289946 h 487459"/>
                <a:gd name="connsiteX10" fmla="*/ 462092 w 694637"/>
                <a:gd name="connsiteY10" fmla="*/ 258416 h 487459"/>
                <a:gd name="connsiteX11" fmla="*/ 458681 w 694637"/>
                <a:gd name="connsiteY11" fmla="*/ 260475 h 487459"/>
                <a:gd name="connsiteX12" fmla="*/ 426894 w 694637"/>
                <a:gd name="connsiteY12" fmla="*/ 242136 h 487459"/>
                <a:gd name="connsiteX13" fmla="*/ 420910 w 694637"/>
                <a:gd name="connsiteY13" fmla="*/ 245740 h 487459"/>
                <a:gd name="connsiteX14" fmla="*/ 392855 w 694637"/>
                <a:gd name="connsiteY14" fmla="*/ 221224 h 487459"/>
                <a:gd name="connsiteX15" fmla="*/ 374902 w 694637"/>
                <a:gd name="connsiteY15" fmla="*/ 231326 h 487459"/>
                <a:gd name="connsiteX16" fmla="*/ 356563 w 694637"/>
                <a:gd name="connsiteY16" fmla="*/ 211507 h 487459"/>
                <a:gd name="connsiteX17" fmla="*/ 329666 w 694637"/>
                <a:gd name="connsiteY17" fmla="*/ 185962 h 487459"/>
                <a:gd name="connsiteX18" fmla="*/ 318727 w 694637"/>
                <a:gd name="connsiteY18" fmla="*/ 192396 h 487459"/>
                <a:gd name="connsiteX19" fmla="*/ 324132 w 694637"/>
                <a:gd name="connsiteY19" fmla="*/ 186863 h 487459"/>
                <a:gd name="connsiteX20" fmla="*/ 303606 w 694637"/>
                <a:gd name="connsiteY20" fmla="*/ 155076 h 487459"/>
                <a:gd name="connsiteX21" fmla="*/ 280956 w 694637"/>
                <a:gd name="connsiteY21" fmla="*/ 163312 h 487459"/>
                <a:gd name="connsiteX22" fmla="*/ 283916 w 694637"/>
                <a:gd name="connsiteY22" fmla="*/ 160352 h 487459"/>
                <a:gd name="connsiteX23" fmla="*/ 259400 w 694637"/>
                <a:gd name="connsiteY23" fmla="*/ 130109 h 487459"/>
                <a:gd name="connsiteX24" fmla="*/ 230637 w 694637"/>
                <a:gd name="connsiteY24" fmla="*/ 112800 h 487459"/>
                <a:gd name="connsiteX25" fmla="*/ 216995 w 694637"/>
                <a:gd name="connsiteY25" fmla="*/ 89828 h 487459"/>
                <a:gd name="connsiteX26" fmla="*/ 241962 w 694637"/>
                <a:gd name="connsiteY26" fmla="*/ 66856 h 487459"/>
                <a:gd name="connsiteX27" fmla="*/ 229543 w 694637"/>
                <a:gd name="connsiteY27" fmla="*/ 33138 h 487459"/>
                <a:gd name="connsiteX28" fmla="*/ 237715 w 694637"/>
                <a:gd name="connsiteY28" fmla="*/ 26125 h 487459"/>
                <a:gd name="connsiteX29" fmla="*/ 238551 w 694637"/>
                <a:gd name="connsiteY29" fmla="*/ 0 h 487459"/>
                <a:gd name="connsiteX30" fmla="*/ 227934 w 694637"/>
                <a:gd name="connsiteY30" fmla="*/ 579 h 487459"/>
                <a:gd name="connsiteX31" fmla="*/ 220856 w 694637"/>
                <a:gd name="connsiteY31" fmla="*/ 1158 h 487459"/>
                <a:gd name="connsiteX32" fmla="*/ 27494 w 694637"/>
                <a:gd name="connsiteY32" fmla="*/ 73034 h 487459"/>
                <a:gd name="connsiteX33" fmla="*/ 6131 w 694637"/>
                <a:gd name="connsiteY33" fmla="*/ 90343 h 487459"/>
                <a:gd name="connsiteX34" fmla="*/ 22346 w 694637"/>
                <a:gd name="connsiteY34" fmla="*/ 107652 h 487459"/>
                <a:gd name="connsiteX35" fmla="*/ 2785 w 694637"/>
                <a:gd name="connsiteY35" fmla="*/ 157842 h 487459"/>
                <a:gd name="connsiteX36" fmla="*/ 2592 w 694637"/>
                <a:gd name="connsiteY36" fmla="*/ 158164 h 487459"/>
                <a:gd name="connsiteX37" fmla="*/ 919 w 694637"/>
                <a:gd name="connsiteY37" fmla="*/ 162926 h 487459"/>
                <a:gd name="connsiteX38" fmla="*/ 6389 w 694637"/>
                <a:gd name="connsiteY38" fmla="*/ 180750 h 487459"/>
                <a:gd name="connsiteX39" fmla="*/ 11987 w 694637"/>
                <a:gd name="connsiteY39" fmla="*/ 191624 h 487459"/>
                <a:gd name="connsiteX40" fmla="*/ 47763 w 694637"/>
                <a:gd name="connsiteY40" fmla="*/ 217299 h 487459"/>
                <a:gd name="connsiteX41" fmla="*/ 63914 w 694637"/>
                <a:gd name="connsiteY41" fmla="*/ 237890 h 487459"/>
                <a:gd name="connsiteX42" fmla="*/ 66874 w 694637"/>
                <a:gd name="connsiteY42" fmla="*/ 240013 h 487459"/>
                <a:gd name="connsiteX43" fmla="*/ 65909 w 694637"/>
                <a:gd name="connsiteY43" fmla="*/ 269033 h 487459"/>
                <a:gd name="connsiteX44" fmla="*/ 72279 w 694637"/>
                <a:gd name="connsiteY44" fmla="*/ 293421 h 487459"/>
                <a:gd name="connsiteX45" fmla="*/ 185787 w 694637"/>
                <a:gd name="connsiteY45" fmla="*/ 338528 h 487459"/>
                <a:gd name="connsiteX46" fmla="*/ 198849 w 694637"/>
                <a:gd name="connsiteY46" fmla="*/ 351847 h 487459"/>
                <a:gd name="connsiteX47" fmla="*/ 274457 w 694637"/>
                <a:gd name="connsiteY47" fmla="*/ 365811 h 487459"/>
                <a:gd name="connsiteX48" fmla="*/ 290736 w 694637"/>
                <a:gd name="connsiteY48" fmla="*/ 375398 h 487459"/>
                <a:gd name="connsiteX49" fmla="*/ 314995 w 694637"/>
                <a:gd name="connsiteY49" fmla="*/ 372953 h 487459"/>
                <a:gd name="connsiteX50" fmla="*/ 333720 w 694637"/>
                <a:gd name="connsiteY50" fmla="*/ 380546 h 487459"/>
                <a:gd name="connsiteX51" fmla="*/ 331532 w 694637"/>
                <a:gd name="connsiteY51" fmla="*/ 382605 h 487459"/>
                <a:gd name="connsiteX52" fmla="*/ 340026 w 694637"/>
                <a:gd name="connsiteY52" fmla="*/ 415872 h 487459"/>
                <a:gd name="connsiteX53" fmla="*/ 340927 w 694637"/>
                <a:gd name="connsiteY53" fmla="*/ 431187 h 487459"/>
                <a:gd name="connsiteX54" fmla="*/ 307531 w 694637"/>
                <a:gd name="connsiteY54" fmla="*/ 435884 h 487459"/>
                <a:gd name="connsiteX55" fmla="*/ 309654 w 694637"/>
                <a:gd name="connsiteY55" fmla="*/ 476294 h 487459"/>
                <a:gd name="connsiteX56" fmla="*/ 341635 w 694637"/>
                <a:gd name="connsiteY56" fmla="*/ 472948 h 487459"/>
                <a:gd name="connsiteX57" fmla="*/ 356370 w 694637"/>
                <a:gd name="connsiteY57" fmla="*/ 486589 h 487459"/>
                <a:gd name="connsiteX58" fmla="*/ 552499 w 694637"/>
                <a:gd name="connsiteY58" fmla="*/ 416387 h 487459"/>
                <a:gd name="connsiteX59" fmla="*/ 676688 w 694637"/>
                <a:gd name="connsiteY59" fmla="*/ 268519 h 487459"/>
                <a:gd name="connsiteX60" fmla="*/ 667743 w 694637"/>
                <a:gd name="connsiteY60" fmla="*/ 248700 h 487459"/>
                <a:gd name="connsiteX61" fmla="*/ 675851 w 694637"/>
                <a:gd name="connsiteY61" fmla="*/ 241557 h 487459"/>
                <a:gd name="connsiteX62" fmla="*/ 687241 w 694637"/>
                <a:gd name="connsiteY62" fmla="*/ 232034 h 487459"/>
                <a:gd name="connsiteX63" fmla="*/ 671862 w 694637"/>
                <a:gd name="connsiteY63" fmla="*/ 199282 h 487459"/>
                <a:gd name="connsiteX64" fmla="*/ 42680 w 694637"/>
                <a:gd name="connsiteY64" fmla="*/ 164341 h 487459"/>
                <a:gd name="connsiteX65" fmla="*/ 46541 w 694637"/>
                <a:gd name="connsiteY65" fmla="*/ 156684 h 487459"/>
                <a:gd name="connsiteX66" fmla="*/ 48600 w 694637"/>
                <a:gd name="connsiteY66" fmla="*/ 160480 h 487459"/>
                <a:gd name="connsiteX67" fmla="*/ 49308 w 694637"/>
                <a:gd name="connsiteY67" fmla="*/ 167559 h 487459"/>
                <a:gd name="connsiteX68" fmla="*/ 42680 w 694637"/>
                <a:gd name="connsiteY68" fmla="*/ 164341 h 487459"/>
                <a:gd name="connsiteX69" fmla="*/ 531457 w 694637"/>
                <a:gd name="connsiteY69" fmla="*/ 383635 h 487459"/>
                <a:gd name="connsiteX70" fmla="*/ 459132 w 694637"/>
                <a:gd name="connsiteY70" fmla="*/ 422243 h 487459"/>
                <a:gd name="connsiteX71" fmla="*/ 454113 w 694637"/>
                <a:gd name="connsiteY71" fmla="*/ 424495 h 487459"/>
                <a:gd name="connsiteX72" fmla="*/ 452954 w 694637"/>
                <a:gd name="connsiteY72" fmla="*/ 424495 h 487459"/>
                <a:gd name="connsiteX73" fmla="*/ 543940 w 694637"/>
                <a:gd name="connsiteY73" fmla="*/ 369028 h 487459"/>
                <a:gd name="connsiteX74" fmla="*/ 576307 w 694637"/>
                <a:gd name="connsiteY74" fmla="*/ 351783 h 487459"/>
                <a:gd name="connsiteX75" fmla="*/ 531457 w 694637"/>
                <a:gd name="connsiteY75" fmla="*/ 383635 h 487459"/>
                <a:gd name="connsiteX76" fmla="*/ 626240 w 694637"/>
                <a:gd name="connsiteY76" fmla="*/ 295544 h 487459"/>
                <a:gd name="connsiteX77" fmla="*/ 622958 w 694637"/>
                <a:gd name="connsiteY77" fmla="*/ 287629 h 487459"/>
                <a:gd name="connsiteX78" fmla="*/ 634026 w 694637"/>
                <a:gd name="connsiteY78" fmla="*/ 278235 h 487459"/>
                <a:gd name="connsiteX79" fmla="*/ 626176 w 694637"/>
                <a:gd name="connsiteY79" fmla="*/ 295544 h 48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4637" h="487459">
                  <a:moveTo>
                    <a:pt x="671926" y="199539"/>
                  </a:moveTo>
                  <a:cubicBezTo>
                    <a:pt x="667615" y="200890"/>
                    <a:pt x="663368" y="202370"/>
                    <a:pt x="659250" y="203979"/>
                  </a:cubicBezTo>
                  <a:cubicBezTo>
                    <a:pt x="654552" y="201148"/>
                    <a:pt x="648568" y="200826"/>
                    <a:pt x="642327" y="205266"/>
                  </a:cubicBezTo>
                  <a:cubicBezTo>
                    <a:pt x="622122" y="219679"/>
                    <a:pt x="601531" y="233643"/>
                    <a:pt x="580875" y="247413"/>
                  </a:cubicBezTo>
                  <a:cubicBezTo>
                    <a:pt x="577272" y="246834"/>
                    <a:pt x="573411" y="247348"/>
                    <a:pt x="569422" y="249472"/>
                  </a:cubicBezTo>
                  <a:cubicBezTo>
                    <a:pt x="551919" y="259060"/>
                    <a:pt x="534996" y="269419"/>
                    <a:pt x="518331" y="280165"/>
                  </a:cubicBezTo>
                  <a:cubicBezTo>
                    <a:pt x="513633" y="282932"/>
                    <a:pt x="508871" y="285570"/>
                    <a:pt x="504174" y="288273"/>
                  </a:cubicBezTo>
                  <a:cubicBezTo>
                    <a:pt x="501536" y="287758"/>
                    <a:pt x="498705" y="287758"/>
                    <a:pt x="495745" y="288723"/>
                  </a:cubicBezTo>
                  <a:cubicBezTo>
                    <a:pt x="492849" y="289689"/>
                    <a:pt x="489954" y="290654"/>
                    <a:pt x="487122" y="291555"/>
                  </a:cubicBezTo>
                  <a:cubicBezTo>
                    <a:pt x="487702" y="291040"/>
                    <a:pt x="488216" y="290461"/>
                    <a:pt x="488795" y="289946"/>
                  </a:cubicBezTo>
                  <a:cubicBezTo>
                    <a:pt x="506298" y="273087"/>
                    <a:pt x="481589" y="246769"/>
                    <a:pt x="462092" y="258416"/>
                  </a:cubicBezTo>
                  <a:cubicBezTo>
                    <a:pt x="460933" y="259124"/>
                    <a:pt x="459775" y="259767"/>
                    <a:pt x="458681" y="260475"/>
                  </a:cubicBezTo>
                  <a:cubicBezTo>
                    <a:pt x="459003" y="246512"/>
                    <a:pt x="441436" y="233385"/>
                    <a:pt x="426894" y="242136"/>
                  </a:cubicBezTo>
                  <a:cubicBezTo>
                    <a:pt x="424899" y="243359"/>
                    <a:pt x="422904" y="244517"/>
                    <a:pt x="420910" y="245740"/>
                  </a:cubicBezTo>
                  <a:cubicBezTo>
                    <a:pt x="429597" y="230490"/>
                    <a:pt x="409199" y="212279"/>
                    <a:pt x="392855" y="221224"/>
                  </a:cubicBezTo>
                  <a:cubicBezTo>
                    <a:pt x="386806" y="224505"/>
                    <a:pt x="380886" y="227980"/>
                    <a:pt x="374902" y="231326"/>
                  </a:cubicBezTo>
                  <a:cubicBezTo>
                    <a:pt x="374966" y="221674"/>
                    <a:pt x="366537" y="212666"/>
                    <a:pt x="356563" y="211507"/>
                  </a:cubicBezTo>
                  <a:cubicBezTo>
                    <a:pt x="366730" y="195935"/>
                    <a:pt x="346461" y="176181"/>
                    <a:pt x="329666" y="185962"/>
                  </a:cubicBezTo>
                  <a:cubicBezTo>
                    <a:pt x="325998" y="188085"/>
                    <a:pt x="322395" y="190273"/>
                    <a:pt x="318727" y="192396"/>
                  </a:cubicBezTo>
                  <a:cubicBezTo>
                    <a:pt x="320529" y="190531"/>
                    <a:pt x="322331" y="188664"/>
                    <a:pt x="324132" y="186863"/>
                  </a:cubicBezTo>
                  <a:cubicBezTo>
                    <a:pt x="338031" y="172513"/>
                    <a:pt x="321687" y="149541"/>
                    <a:pt x="303606" y="155076"/>
                  </a:cubicBezTo>
                  <a:cubicBezTo>
                    <a:pt x="295949" y="157392"/>
                    <a:pt x="288420" y="160223"/>
                    <a:pt x="280956" y="163312"/>
                  </a:cubicBezTo>
                  <a:cubicBezTo>
                    <a:pt x="281921" y="162347"/>
                    <a:pt x="282886" y="161381"/>
                    <a:pt x="283916" y="160352"/>
                  </a:cubicBezTo>
                  <a:cubicBezTo>
                    <a:pt x="300131" y="144136"/>
                    <a:pt x="277867" y="120714"/>
                    <a:pt x="259400" y="130109"/>
                  </a:cubicBezTo>
                  <a:cubicBezTo>
                    <a:pt x="258048" y="117755"/>
                    <a:pt x="243635" y="106751"/>
                    <a:pt x="230637" y="112800"/>
                  </a:cubicBezTo>
                  <a:cubicBezTo>
                    <a:pt x="233017" y="102954"/>
                    <a:pt x="226390" y="93302"/>
                    <a:pt x="216995" y="89828"/>
                  </a:cubicBezTo>
                  <a:cubicBezTo>
                    <a:pt x="225296" y="82171"/>
                    <a:pt x="233597" y="74449"/>
                    <a:pt x="241962" y="66856"/>
                  </a:cubicBezTo>
                  <a:cubicBezTo>
                    <a:pt x="255861" y="54308"/>
                    <a:pt x="244342" y="36227"/>
                    <a:pt x="229543" y="33138"/>
                  </a:cubicBezTo>
                  <a:cubicBezTo>
                    <a:pt x="232245" y="30822"/>
                    <a:pt x="235012" y="28441"/>
                    <a:pt x="237715" y="26125"/>
                  </a:cubicBezTo>
                  <a:cubicBezTo>
                    <a:pt x="246530" y="18532"/>
                    <a:pt x="244793" y="7657"/>
                    <a:pt x="238551" y="0"/>
                  </a:cubicBezTo>
                  <a:cubicBezTo>
                    <a:pt x="235012" y="257"/>
                    <a:pt x="231473" y="450"/>
                    <a:pt x="227934" y="579"/>
                  </a:cubicBezTo>
                  <a:cubicBezTo>
                    <a:pt x="225553" y="772"/>
                    <a:pt x="223172" y="965"/>
                    <a:pt x="220856" y="1158"/>
                  </a:cubicBezTo>
                  <a:cubicBezTo>
                    <a:pt x="152134" y="7271"/>
                    <a:pt x="82961" y="31337"/>
                    <a:pt x="27494" y="73034"/>
                  </a:cubicBezTo>
                  <a:cubicBezTo>
                    <a:pt x="20287" y="78438"/>
                    <a:pt x="13145" y="84230"/>
                    <a:pt x="6131" y="90343"/>
                  </a:cubicBezTo>
                  <a:cubicBezTo>
                    <a:pt x="6581" y="98837"/>
                    <a:pt x="13660" y="105915"/>
                    <a:pt x="22346" y="107652"/>
                  </a:cubicBezTo>
                  <a:cubicBezTo>
                    <a:pt x="15140" y="124060"/>
                    <a:pt x="8641" y="140790"/>
                    <a:pt x="2785" y="157842"/>
                  </a:cubicBezTo>
                  <a:cubicBezTo>
                    <a:pt x="2785" y="157971"/>
                    <a:pt x="2656" y="158100"/>
                    <a:pt x="2592" y="158164"/>
                  </a:cubicBezTo>
                  <a:cubicBezTo>
                    <a:pt x="2077" y="159773"/>
                    <a:pt x="1498" y="161317"/>
                    <a:pt x="919" y="162926"/>
                  </a:cubicBezTo>
                  <a:cubicBezTo>
                    <a:pt x="-1590" y="170390"/>
                    <a:pt x="1305" y="176631"/>
                    <a:pt x="6389" y="180750"/>
                  </a:cubicBezTo>
                  <a:cubicBezTo>
                    <a:pt x="6646" y="184675"/>
                    <a:pt x="8319" y="188471"/>
                    <a:pt x="11987" y="191624"/>
                  </a:cubicBezTo>
                  <a:cubicBezTo>
                    <a:pt x="23312" y="201276"/>
                    <a:pt x="35280" y="209706"/>
                    <a:pt x="47763" y="217299"/>
                  </a:cubicBezTo>
                  <a:cubicBezTo>
                    <a:pt x="51946" y="224634"/>
                    <a:pt x="57287" y="231326"/>
                    <a:pt x="63914" y="237890"/>
                  </a:cubicBezTo>
                  <a:cubicBezTo>
                    <a:pt x="64815" y="238791"/>
                    <a:pt x="65845" y="239434"/>
                    <a:pt x="66874" y="240013"/>
                  </a:cubicBezTo>
                  <a:cubicBezTo>
                    <a:pt x="57930" y="246769"/>
                    <a:pt x="56514" y="261634"/>
                    <a:pt x="65909" y="269033"/>
                  </a:cubicBezTo>
                  <a:cubicBezTo>
                    <a:pt x="60762" y="276755"/>
                    <a:pt x="61340" y="287758"/>
                    <a:pt x="72279" y="293421"/>
                  </a:cubicBezTo>
                  <a:cubicBezTo>
                    <a:pt x="108893" y="312274"/>
                    <a:pt x="146857" y="327203"/>
                    <a:pt x="185787" y="338528"/>
                  </a:cubicBezTo>
                  <a:cubicBezTo>
                    <a:pt x="187589" y="344383"/>
                    <a:pt x="192029" y="349660"/>
                    <a:pt x="198849" y="351847"/>
                  </a:cubicBezTo>
                  <a:cubicBezTo>
                    <a:pt x="224009" y="359827"/>
                    <a:pt x="249233" y="364202"/>
                    <a:pt x="274457" y="365811"/>
                  </a:cubicBezTo>
                  <a:cubicBezTo>
                    <a:pt x="277352" y="371731"/>
                    <a:pt x="283015" y="376106"/>
                    <a:pt x="290736" y="375398"/>
                  </a:cubicBezTo>
                  <a:cubicBezTo>
                    <a:pt x="298844" y="374626"/>
                    <a:pt x="306888" y="373725"/>
                    <a:pt x="314995" y="372953"/>
                  </a:cubicBezTo>
                  <a:cubicBezTo>
                    <a:pt x="319628" y="378036"/>
                    <a:pt x="326578" y="381318"/>
                    <a:pt x="333720" y="380546"/>
                  </a:cubicBezTo>
                  <a:cubicBezTo>
                    <a:pt x="333012" y="381254"/>
                    <a:pt x="332304" y="381897"/>
                    <a:pt x="331532" y="382605"/>
                  </a:cubicBezTo>
                  <a:cubicBezTo>
                    <a:pt x="319435" y="394252"/>
                    <a:pt x="327414" y="410660"/>
                    <a:pt x="340026" y="415872"/>
                  </a:cubicBezTo>
                  <a:cubicBezTo>
                    <a:pt x="337645" y="420956"/>
                    <a:pt x="338353" y="426425"/>
                    <a:pt x="340927" y="431187"/>
                  </a:cubicBezTo>
                  <a:cubicBezTo>
                    <a:pt x="329795" y="432538"/>
                    <a:pt x="318663" y="434083"/>
                    <a:pt x="307531" y="435884"/>
                  </a:cubicBezTo>
                  <a:cubicBezTo>
                    <a:pt x="282049" y="439938"/>
                    <a:pt x="283079" y="476101"/>
                    <a:pt x="309654" y="476294"/>
                  </a:cubicBezTo>
                  <a:cubicBezTo>
                    <a:pt x="320722" y="476358"/>
                    <a:pt x="331339" y="475136"/>
                    <a:pt x="341635" y="472948"/>
                  </a:cubicBezTo>
                  <a:cubicBezTo>
                    <a:pt x="343758" y="479833"/>
                    <a:pt x="348970" y="485689"/>
                    <a:pt x="356370" y="486589"/>
                  </a:cubicBezTo>
                  <a:cubicBezTo>
                    <a:pt x="422583" y="494182"/>
                    <a:pt x="498319" y="450555"/>
                    <a:pt x="552499" y="416387"/>
                  </a:cubicBezTo>
                  <a:cubicBezTo>
                    <a:pt x="607258" y="381897"/>
                    <a:pt x="663818" y="335117"/>
                    <a:pt x="676688" y="268519"/>
                  </a:cubicBezTo>
                  <a:cubicBezTo>
                    <a:pt x="678490" y="259188"/>
                    <a:pt x="674114" y="252303"/>
                    <a:pt x="667743" y="248700"/>
                  </a:cubicBezTo>
                  <a:cubicBezTo>
                    <a:pt x="670446" y="246319"/>
                    <a:pt x="673149" y="243938"/>
                    <a:pt x="675851" y="241557"/>
                  </a:cubicBezTo>
                  <a:cubicBezTo>
                    <a:pt x="679648" y="238340"/>
                    <a:pt x="683444" y="235187"/>
                    <a:pt x="687241" y="232034"/>
                  </a:cubicBezTo>
                  <a:cubicBezTo>
                    <a:pt x="702234" y="219422"/>
                    <a:pt x="693096" y="192718"/>
                    <a:pt x="671862" y="199282"/>
                  </a:cubicBezTo>
                  <a:close/>
                  <a:moveTo>
                    <a:pt x="42680" y="164341"/>
                  </a:moveTo>
                  <a:cubicBezTo>
                    <a:pt x="43903" y="161767"/>
                    <a:pt x="45189" y="159193"/>
                    <a:pt x="46541" y="156684"/>
                  </a:cubicBezTo>
                  <a:cubicBezTo>
                    <a:pt x="47120" y="158035"/>
                    <a:pt x="47828" y="159322"/>
                    <a:pt x="48600" y="160480"/>
                  </a:cubicBezTo>
                  <a:cubicBezTo>
                    <a:pt x="48857" y="162861"/>
                    <a:pt x="49050" y="165178"/>
                    <a:pt x="49308" y="167559"/>
                  </a:cubicBezTo>
                  <a:cubicBezTo>
                    <a:pt x="47120" y="166336"/>
                    <a:pt x="44868" y="165242"/>
                    <a:pt x="42680" y="164341"/>
                  </a:cubicBezTo>
                  <a:close/>
                  <a:moveTo>
                    <a:pt x="531457" y="383635"/>
                  </a:moveTo>
                  <a:cubicBezTo>
                    <a:pt x="508614" y="398627"/>
                    <a:pt x="484163" y="411175"/>
                    <a:pt x="459132" y="422243"/>
                  </a:cubicBezTo>
                  <a:cubicBezTo>
                    <a:pt x="457459" y="422951"/>
                    <a:pt x="455785" y="423723"/>
                    <a:pt x="454113" y="424495"/>
                  </a:cubicBezTo>
                  <a:cubicBezTo>
                    <a:pt x="453533" y="424495"/>
                    <a:pt x="453212" y="424495"/>
                    <a:pt x="452954" y="424495"/>
                  </a:cubicBezTo>
                  <a:cubicBezTo>
                    <a:pt x="483712" y="406414"/>
                    <a:pt x="514534" y="388718"/>
                    <a:pt x="543940" y="369028"/>
                  </a:cubicBezTo>
                  <a:cubicBezTo>
                    <a:pt x="554815" y="363430"/>
                    <a:pt x="565625" y="357703"/>
                    <a:pt x="576307" y="351783"/>
                  </a:cubicBezTo>
                  <a:cubicBezTo>
                    <a:pt x="561829" y="363430"/>
                    <a:pt x="546321" y="373919"/>
                    <a:pt x="531457" y="383635"/>
                  </a:cubicBezTo>
                  <a:close/>
                  <a:moveTo>
                    <a:pt x="626240" y="295544"/>
                  </a:moveTo>
                  <a:cubicBezTo>
                    <a:pt x="625918" y="292713"/>
                    <a:pt x="624760" y="289882"/>
                    <a:pt x="622958" y="287629"/>
                  </a:cubicBezTo>
                  <a:cubicBezTo>
                    <a:pt x="626690" y="284541"/>
                    <a:pt x="630358" y="281388"/>
                    <a:pt x="634026" y="278235"/>
                  </a:cubicBezTo>
                  <a:cubicBezTo>
                    <a:pt x="631838" y="284283"/>
                    <a:pt x="629200" y="290010"/>
                    <a:pt x="626176" y="29554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46" name="Freeform: Shape 1445">
              <a:extLst>
                <a:ext uri="{FF2B5EF4-FFF2-40B4-BE49-F238E27FC236}">
                  <a16:creationId xmlns:a16="http://schemas.microsoft.com/office/drawing/2014/main" id="{ADBB6EFE-AD98-3704-B08B-BF0BA5F76534}"/>
                </a:ext>
              </a:extLst>
            </p:cNvPr>
            <p:cNvSpPr/>
            <p:nvPr/>
          </p:nvSpPr>
          <p:spPr>
            <a:xfrm>
              <a:off x="7482744" y="5126345"/>
              <a:ext cx="21684" cy="12611"/>
            </a:xfrm>
            <a:custGeom>
              <a:avLst/>
              <a:gdLst>
                <a:gd name="connsiteX0" fmla="*/ 1544 w 21684"/>
                <a:gd name="connsiteY0" fmla="*/ 12612 h 12611"/>
                <a:gd name="connsiteX1" fmla="*/ 21685 w 21684"/>
                <a:gd name="connsiteY1" fmla="*/ 0 h 12611"/>
                <a:gd name="connsiteX2" fmla="*/ 11647 w 21684"/>
                <a:gd name="connsiteY2" fmla="*/ 3346 h 12611"/>
                <a:gd name="connsiteX3" fmla="*/ 0 w 21684"/>
                <a:gd name="connsiteY3" fmla="*/ 12354 h 12611"/>
                <a:gd name="connsiteX4" fmla="*/ 1544 w 21684"/>
                <a:gd name="connsiteY4" fmla="*/ 12612 h 1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4" h="12611">
                  <a:moveTo>
                    <a:pt x="1544" y="12612"/>
                  </a:moveTo>
                  <a:cubicBezTo>
                    <a:pt x="8043" y="8108"/>
                    <a:pt x="14671" y="3861"/>
                    <a:pt x="21685" y="0"/>
                  </a:cubicBezTo>
                  <a:cubicBezTo>
                    <a:pt x="18403" y="0"/>
                    <a:pt x="14992" y="965"/>
                    <a:pt x="11647" y="3346"/>
                  </a:cubicBezTo>
                  <a:cubicBezTo>
                    <a:pt x="7657" y="6242"/>
                    <a:pt x="3861" y="9330"/>
                    <a:pt x="0" y="12354"/>
                  </a:cubicBezTo>
                  <a:cubicBezTo>
                    <a:pt x="514" y="12419"/>
                    <a:pt x="1029" y="12483"/>
                    <a:pt x="1544" y="12612"/>
                  </a:cubicBezTo>
                  <a:close/>
                </a:path>
              </a:pathLst>
            </a:custGeom>
            <a:solidFill>
              <a:srgbClr val="FFCC80"/>
            </a:solidFill>
            <a:ln w="6433" cap="flat">
              <a:noFill/>
              <a:prstDash val="solid"/>
              <a:miter/>
            </a:ln>
          </p:spPr>
          <p:txBody>
            <a:bodyPr rtlCol="0" anchor="ctr"/>
            <a:lstStyle/>
            <a:p>
              <a:endParaRPr lang="en-AU"/>
            </a:p>
          </p:txBody>
        </p:sp>
        <p:sp>
          <p:nvSpPr>
            <p:cNvPr id="1447" name="Freeform: Shape 1446">
              <a:extLst>
                <a:ext uri="{FF2B5EF4-FFF2-40B4-BE49-F238E27FC236}">
                  <a16:creationId xmlns:a16="http://schemas.microsoft.com/office/drawing/2014/main" id="{746DA44B-F2BF-A7B4-BA89-FF781D17A916}"/>
                </a:ext>
              </a:extLst>
            </p:cNvPr>
            <p:cNvSpPr/>
            <p:nvPr/>
          </p:nvSpPr>
          <p:spPr>
            <a:xfrm>
              <a:off x="7411962" y="5173833"/>
              <a:ext cx="31980" cy="41760"/>
            </a:xfrm>
            <a:custGeom>
              <a:avLst/>
              <a:gdLst>
                <a:gd name="connsiteX0" fmla="*/ 30050 w 31980"/>
                <a:gd name="connsiteY0" fmla="*/ 965 h 41760"/>
                <a:gd name="connsiteX1" fmla="*/ 17502 w 31980"/>
                <a:gd name="connsiteY1" fmla="*/ 12998 h 41760"/>
                <a:gd name="connsiteX2" fmla="*/ 17180 w 31980"/>
                <a:gd name="connsiteY2" fmla="*/ 13577 h 41760"/>
                <a:gd name="connsiteX3" fmla="*/ 0 w 31980"/>
                <a:gd name="connsiteY3" fmla="*/ 39316 h 41760"/>
                <a:gd name="connsiteX4" fmla="*/ 1480 w 31980"/>
                <a:gd name="connsiteY4" fmla="*/ 41761 h 41760"/>
                <a:gd name="connsiteX5" fmla="*/ 31980 w 31980"/>
                <a:gd name="connsiteY5" fmla="*/ 0 h 41760"/>
                <a:gd name="connsiteX6" fmla="*/ 29985 w 31980"/>
                <a:gd name="connsiteY6" fmla="*/ 965 h 4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0" h="41760">
                  <a:moveTo>
                    <a:pt x="30050" y="965"/>
                  </a:moveTo>
                  <a:cubicBezTo>
                    <a:pt x="25867" y="4955"/>
                    <a:pt x="21685" y="9008"/>
                    <a:pt x="17502" y="12998"/>
                  </a:cubicBezTo>
                  <a:cubicBezTo>
                    <a:pt x="17373" y="13191"/>
                    <a:pt x="17309" y="13384"/>
                    <a:pt x="17180" y="13577"/>
                  </a:cubicBezTo>
                  <a:cubicBezTo>
                    <a:pt x="11518" y="22199"/>
                    <a:pt x="6113" y="30951"/>
                    <a:pt x="0" y="39316"/>
                  </a:cubicBezTo>
                  <a:cubicBezTo>
                    <a:pt x="579" y="40088"/>
                    <a:pt x="1094" y="40924"/>
                    <a:pt x="1480" y="41761"/>
                  </a:cubicBezTo>
                  <a:cubicBezTo>
                    <a:pt x="10424" y="26511"/>
                    <a:pt x="20591" y="12547"/>
                    <a:pt x="31980" y="0"/>
                  </a:cubicBezTo>
                  <a:cubicBezTo>
                    <a:pt x="31337" y="322"/>
                    <a:pt x="30693" y="708"/>
                    <a:pt x="29985" y="965"/>
                  </a:cubicBezTo>
                  <a:close/>
                </a:path>
              </a:pathLst>
            </a:custGeom>
            <a:solidFill>
              <a:srgbClr val="FFCC80"/>
            </a:solidFill>
            <a:ln w="6433" cap="flat">
              <a:noFill/>
              <a:prstDash val="solid"/>
              <a:miter/>
            </a:ln>
          </p:spPr>
          <p:txBody>
            <a:bodyPr rtlCol="0" anchor="ctr"/>
            <a:lstStyle/>
            <a:p>
              <a:endParaRPr lang="en-AU"/>
            </a:p>
          </p:txBody>
        </p:sp>
        <p:sp>
          <p:nvSpPr>
            <p:cNvPr id="1448" name="Freeform: Shape 1447">
              <a:extLst>
                <a:ext uri="{FF2B5EF4-FFF2-40B4-BE49-F238E27FC236}">
                  <a16:creationId xmlns:a16="http://schemas.microsoft.com/office/drawing/2014/main" id="{59E29EFB-A295-8280-2B0C-4172D0B533BD}"/>
                </a:ext>
              </a:extLst>
            </p:cNvPr>
            <p:cNvSpPr/>
            <p:nvPr/>
          </p:nvSpPr>
          <p:spPr>
            <a:xfrm>
              <a:off x="7218124" y="5173125"/>
              <a:ext cx="285145" cy="106426"/>
            </a:xfrm>
            <a:custGeom>
              <a:avLst/>
              <a:gdLst>
                <a:gd name="connsiteX0" fmla="*/ 279226 w 285145"/>
                <a:gd name="connsiteY0" fmla="*/ 0 h 106426"/>
                <a:gd name="connsiteX1" fmla="*/ 272083 w 285145"/>
                <a:gd name="connsiteY1" fmla="*/ 0 h 106426"/>
                <a:gd name="connsiteX2" fmla="*/ 206772 w 285145"/>
                <a:gd name="connsiteY2" fmla="*/ 89699 h 106426"/>
                <a:gd name="connsiteX3" fmla="*/ 176529 w 285145"/>
                <a:gd name="connsiteY3" fmla="*/ 81334 h 106426"/>
                <a:gd name="connsiteX4" fmla="*/ 184314 w 285145"/>
                <a:gd name="connsiteY4" fmla="*/ 63446 h 106426"/>
                <a:gd name="connsiteX5" fmla="*/ 172410 w 285145"/>
                <a:gd name="connsiteY5" fmla="*/ 62802 h 106426"/>
                <a:gd name="connsiteX6" fmla="*/ 37089 w 285145"/>
                <a:gd name="connsiteY6" fmla="*/ 45879 h 106426"/>
                <a:gd name="connsiteX7" fmla="*/ 20681 w 285145"/>
                <a:gd name="connsiteY7" fmla="*/ 46973 h 106426"/>
                <a:gd name="connsiteX8" fmla="*/ 13217 w 285145"/>
                <a:gd name="connsiteY8" fmla="*/ 47616 h 106426"/>
                <a:gd name="connsiteX9" fmla="*/ 12187 w 285145"/>
                <a:gd name="connsiteY9" fmla="*/ 57011 h 106426"/>
                <a:gd name="connsiteX10" fmla="*/ 7233 w 285145"/>
                <a:gd name="connsiteY10" fmla="*/ 59585 h 106426"/>
                <a:gd name="connsiteX11" fmla="*/ 20166 w 285145"/>
                <a:gd name="connsiteY11" fmla="*/ 87190 h 106426"/>
                <a:gd name="connsiteX12" fmla="*/ 56522 w 285145"/>
                <a:gd name="connsiteY12" fmla="*/ 74449 h 106426"/>
                <a:gd name="connsiteX13" fmla="*/ 75633 w 285145"/>
                <a:gd name="connsiteY13" fmla="*/ 82814 h 106426"/>
                <a:gd name="connsiteX14" fmla="*/ 118037 w 285145"/>
                <a:gd name="connsiteY14" fmla="*/ 67886 h 106426"/>
                <a:gd name="connsiteX15" fmla="*/ 111667 w 285145"/>
                <a:gd name="connsiteY15" fmla="*/ 75221 h 106426"/>
                <a:gd name="connsiteX16" fmla="*/ 133159 w 285145"/>
                <a:gd name="connsiteY16" fmla="*/ 100638 h 106426"/>
                <a:gd name="connsiteX17" fmla="*/ 146607 w 285145"/>
                <a:gd name="connsiteY17" fmla="*/ 90922 h 106426"/>
                <a:gd name="connsiteX18" fmla="*/ 174084 w 285145"/>
                <a:gd name="connsiteY18" fmla="*/ 97099 h 106426"/>
                <a:gd name="connsiteX19" fmla="*/ 176014 w 285145"/>
                <a:gd name="connsiteY19" fmla="*/ 95362 h 106426"/>
                <a:gd name="connsiteX20" fmla="*/ 205292 w 285145"/>
                <a:gd name="connsiteY20" fmla="*/ 99738 h 106426"/>
                <a:gd name="connsiteX21" fmla="*/ 238881 w 285145"/>
                <a:gd name="connsiteY21" fmla="*/ 56625 h 106426"/>
                <a:gd name="connsiteX22" fmla="*/ 285146 w 285145"/>
                <a:gd name="connsiteY22" fmla="*/ 1673 h 106426"/>
                <a:gd name="connsiteX23" fmla="*/ 279162 w 285145"/>
                <a:gd name="connsiteY23" fmla="*/ 64 h 1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5145" h="106426">
                  <a:moveTo>
                    <a:pt x="279226" y="0"/>
                  </a:moveTo>
                  <a:lnTo>
                    <a:pt x="272083" y="0"/>
                  </a:lnTo>
                  <a:cubicBezTo>
                    <a:pt x="243835" y="22393"/>
                    <a:pt x="221314" y="52507"/>
                    <a:pt x="206772" y="89699"/>
                  </a:cubicBezTo>
                  <a:cubicBezTo>
                    <a:pt x="199501" y="108360"/>
                    <a:pt x="169129" y="100252"/>
                    <a:pt x="176529" y="81334"/>
                  </a:cubicBezTo>
                  <a:cubicBezTo>
                    <a:pt x="178910" y="75221"/>
                    <a:pt x="181548" y="69237"/>
                    <a:pt x="184314" y="63446"/>
                  </a:cubicBezTo>
                  <a:cubicBezTo>
                    <a:pt x="180711" y="64668"/>
                    <a:pt x="176657" y="64668"/>
                    <a:pt x="172410" y="62802"/>
                  </a:cubicBezTo>
                  <a:cubicBezTo>
                    <a:pt x="133352" y="45236"/>
                    <a:pt x="82132" y="43434"/>
                    <a:pt x="37089" y="45879"/>
                  </a:cubicBezTo>
                  <a:cubicBezTo>
                    <a:pt x="31620" y="46394"/>
                    <a:pt x="26151" y="46716"/>
                    <a:pt x="20681" y="46973"/>
                  </a:cubicBezTo>
                  <a:cubicBezTo>
                    <a:pt x="18171" y="47166"/>
                    <a:pt x="15662" y="47359"/>
                    <a:pt x="13217" y="47616"/>
                  </a:cubicBezTo>
                  <a:cubicBezTo>
                    <a:pt x="11865" y="50641"/>
                    <a:pt x="11479" y="53923"/>
                    <a:pt x="12187" y="57011"/>
                  </a:cubicBezTo>
                  <a:cubicBezTo>
                    <a:pt x="10514" y="57848"/>
                    <a:pt x="8841" y="58684"/>
                    <a:pt x="7233" y="59585"/>
                  </a:cubicBezTo>
                  <a:cubicBezTo>
                    <a:pt x="-8468" y="67950"/>
                    <a:pt x="3951" y="92466"/>
                    <a:pt x="20166" y="87190"/>
                  </a:cubicBezTo>
                  <a:cubicBezTo>
                    <a:pt x="32392" y="83264"/>
                    <a:pt x="44489" y="78953"/>
                    <a:pt x="56522" y="74449"/>
                  </a:cubicBezTo>
                  <a:cubicBezTo>
                    <a:pt x="60190" y="81012"/>
                    <a:pt x="67461" y="85710"/>
                    <a:pt x="75633" y="82814"/>
                  </a:cubicBezTo>
                  <a:cubicBezTo>
                    <a:pt x="89789" y="77860"/>
                    <a:pt x="103881" y="72905"/>
                    <a:pt x="118037" y="67886"/>
                  </a:cubicBezTo>
                  <a:cubicBezTo>
                    <a:pt x="115914" y="70331"/>
                    <a:pt x="113791" y="72776"/>
                    <a:pt x="111667" y="75221"/>
                  </a:cubicBezTo>
                  <a:cubicBezTo>
                    <a:pt x="99506" y="89185"/>
                    <a:pt x="117459" y="111963"/>
                    <a:pt x="133159" y="100638"/>
                  </a:cubicBezTo>
                  <a:cubicBezTo>
                    <a:pt x="137663" y="97421"/>
                    <a:pt x="142167" y="94139"/>
                    <a:pt x="146607" y="90922"/>
                  </a:cubicBezTo>
                  <a:cubicBezTo>
                    <a:pt x="149954" y="100960"/>
                    <a:pt x="163273" y="106622"/>
                    <a:pt x="174084" y="97099"/>
                  </a:cubicBezTo>
                  <a:cubicBezTo>
                    <a:pt x="174727" y="96520"/>
                    <a:pt x="175371" y="95941"/>
                    <a:pt x="176014" y="95362"/>
                  </a:cubicBezTo>
                  <a:cubicBezTo>
                    <a:pt x="181419" y="105979"/>
                    <a:pt x="195575" y="111706"/>
                    <a:pt x="205292" y="99738"/>
                  </a:cubicBezTo>
                  <a:cubicBezTo>
                    <a:pt x="216810" y="85517"/>
                    <a:pt x="228457" y="71553"/>
                    <a:pt x="238881" y="56625"/>
                  </a:cubicBezTo>
                  <a:cubicBezTo>
                    <a:pt x="253873" y="37964"/>
                    <a:pt x="269317" y="19690"/>
                    <a:pt x="285146" y="1673"/>
                  </a:cubicBezTo>
                  <a:cubicBezTo>
                    <a:pt x="283151" y="1094"/>
                    <a:pt x="281157" y="579"/>
                    <a:pt x="279162" y="6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49" name="Freeform: Shape 1448">
              <a:extLst>
                <a:ext uri="{FF2B5EF4-FFF2-40B4-BE49-F238E27FC236}">
                  <a16:creationId xmlns:a16="http://schemas.microsoft.com/office/drawing/2014/main" id="{7E444838-166F-1554-606C-5E6CF45913A9}"/>
                </a:ext>
              </a:extLst>
            </p:cNvPr>
            <p:cNvSpPr/>
            <p:nvPr/>
          </p:nvSpPr>
          <p:spPr>
            <a:xfrm>
              <a:off x="7421416" y="5173061"/>
              <a:ext cx="87066" cy="132393"/>
            </a:xfrm>
            <a:custGeom>
              <a:avLst/>
              <a:gdLst>
                <a:gd name="connsiteX0" fmla="*/ 75934 w 87066"/>
                <a:gd name="connsiteY0" fmla="*/ 64 h 132393"/>
                <a:gd name="connsiteX1" fmla="*/ 68921 w 87066"/>
                <a:gd name="connsiteY1" fmla="*/ 64 h 132393"/>
                <a:gd name="connsiteX2" fmla="*/ 3480 w 87066"/>
                <a:gd name="connsiteY2" fmla="*/ 89763 h 132393"/>
                <a:gd name="connsiteX3" fmla="*/ 1421 w 87066"/>
                <a:gd name="connsiteY3" fmla="*/ 93560 h 132393"/>
                <a:gd name="connsiteX4" fmla="*/ 5 w 87066"/>
                <a:gd name="connsiteY4" fmla="*/ 113315 h 132393"/>
                <a:gd name="connsiteX5" fmla="*/ 40866 w 87066"/>
                <a:gd name="connsiteY5" fmla="*/ 116403 h 132393"/>
                <a:gd name="connsiteX6" fmla="*/ 76063 w 87066"/>
                <a:gd name="connsiteY6" fmla="*/ 21685 h 132393"/>
                <a:gd name="connsiteX7" fmla="*/ 87067 w 87066"/>
                <a:gd name="connsiteY7" fmla="*/ 3217 h 132393"/>
                <a:gd name="connsiteX8" fmla="*/ 75934 w 87066"/>
                <a:gd name="connsiteY8" fmla="*/ 0 h 13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66" h="132393">
                  <a:moveTo>
                    <a:pt x="75934" y="64"/>
                  </a:moveTo>
                  <a:lnTo>
                    <a:pt x="68921" y="64"/>
                  </a:lnTo>
                  <a:cubicBezTo>
                    <a:pt x="40673" y="22457"/>
                    <a:pt x="18087" y="52507"/>
                    <a:pt x="3480" y="89763"/>
                  </a:cubicBezTo>
                  <a:cubicBezTo>
                    <a:pt x="2901" y="91179"/>
                    <a:pt x="2193" y="92402"/>
                    <a:pt x="1421" y="93560"/>
                  </a:cubicBezTo>
                  <a:cubicBezTo>
                    <a:pt x="456" y="100124"/>
                    <a:pt x="-59" y="106687"/>
                    <a:pt x="5" y="113315"/>
                  </a:cubicBezTo>
                  <a:cubicBezTo>
                    <a:pt x="199" y="136865"/>
                    <a:pt x="36747" y="139439"/>
                    <a:pt x="40866" y="116403"/>
                  </a:cubicBezTo>
                  <a:cubicBezTo>
                    <a:pt x="47236" y="80948"/>
                    <a:pt x="57531" y="52636"/>
                    <a:pt x="76063" y="21685"/>
                  </a:cubicBezTo>
                  <a:cubicBezTo>
                    <a:pt x="79602" y="15765"/>
                    <a:pt x="83270" y="9523"/>
                    <a:pt x="87067" y="3217"/>
                  </a:cubicBezTo>
                  <a:cubicBezTo>
                    <a:pt x="83399" y="2059"/>
                    <a:pt x="79667" y="965"/>
                    <a:pt x="75934" y="0"/>
                  </a:cubicBezTo>
                  <a:close/>
                </a:path>
              </a:pathLst>
            </a:custGeom>
            <a:solidFill>
              <a:srgbClr val="FFCC80"/>
            </a:solidFill>
            <a:ln w="6433" cap="flat">
              <a:noFill/>
              <a:prstDash val="solid"/>
              <a:miter/>
            </a:ln>
          </p:spPr>
          <p:txBody>
            <a:bodyPr rtlCol="0" anchor="ctr"/>
            <a:lstStyle/>
            <a:p>
              <a:endParaRPr lang="en-AU"/>
            </a:p>
          </p:txBody>
        </p:sp>
        <p:sp>
          <p:nvSpPr>
            <p:cNvPr id="1450" name="Freeform: Shape 1449">
              <a:extLst>
                <a:ext uri="{FF2B5EF4-FFF2-40B4-BE49-F238E27FC236}">
                  <a16:creationId xmlns:a16="http://schemas.microsoft.com/office/drawing/2014/main" id="{B2453A4D-B0FD-063B-AD29-6473C40FE77F}"/>
                </a:ext>
              </a:extLst>
            </p:cNvPr>
            <p:cNvSpPr/>
            <p:nvPr/>
          </p:nvSpPr>
          <p:spPr>
            <a:xfrm>
              <a:off x="7501198" y="5180396"/>
              <a:ext cx="52391" cy="139153"/>
            </a:xfrm>
            <a:custGeom>
              <a:avLst/>
              <a:gdLst>
                <a:gd name="connsiteX0" fmla="*/ 47436 w 52391"/>
                <a:gd name="connsiteY0" fmla="*/ 65633 h 139153"/>
                <a:gd name="connsiteX1" fmla="*/ 49946 w 52391"/>
                <a:gd name="connsiteY1" fmla="*/ 27219 h 139153"/>
                <a:gd name="connsiteX2" fmla="*/ 52391 w 52391"/>
                <a:gd name="connsiteY2" fmla="*/ 14221 h 139153"/>
                <a:gd name="connsiteX3" fmla="*/ 18931 w 52391"/>
                <a:gd name="connsiteY3" fmla="*/ 0 h 139153"/>
                <a:gd name="connsiteX4" fmla="*/ 13140 w 52391"/>
                <a:gd name="connsiteY4" fmla="*/ 19561 h 139153"/>
                <a:gd name="connsiteX5" fmla="*/ 13 w 52391"/>
                <a:gd name="connsiteY5" fmla="*/ 118269 h 139153"/>
                <a:gd name="connsiteX6" fmla="*/ 11531 w 52391"/>
                <a:gd name="connsiteY6" fmla="*/ 135836 h 139153"/>
                <a:gd name="connsiteX7" fmla="*/ 13783 w 52391"/>
                <a:gd name="connsiteY7" fmla="*/ 136994 h 139153"/>
                <a:gd name="connsiteX8" fmla="*/ 38557 w 52391"/>
                <a:gd name="connsiteY8" fmla="*/ 128114 h 139153"/>
                <a:gd name="connsiteX9" fmla="*/ 38814 w 52391"/>
                <a:gd name="connsiteY9" fmla="*/ 128693 h 139153"/>
                <a:gd name="connsiteX10" fmla="*/ 46471 w 52391"/>
                <a:gd name="connsiteY10" fmla="*/ 87318 h 139153"/>
                <a:gd name="connsiteX11" fmla="*/ 47629 w 52391"/>
                <a:gd name="connsiteY11" fmla="*/ 65633 h 13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91" h="139153">
                  <a:moveTo>
                    <a:pt x="47436" y="65633"/>
                  </a:moveTo>
                  <a:cubicBezTo>
                    <a:pt x="47951" y="52442"/>
                    <a:pt x="48337" y="39380"/>
                    <a:pt x="49946" y="27219"/>
                  </a:cubicBezTo>
                  <a:cubicBezTo>
                    <a:pt x="50525" y="22972"/>
                    <a:pt x="51361" y="18596"/>
                    <a:pt x="52391" y="14221"/>
                  </a:cubicBezTo>
                  <a:cubicBezTo>
                    <a:pt x="41323" y="9266"/>
                    <a:pt x="30192" y="4247"/>
                    <a:pt x="18931" y="0"/>
                  </a:cubicBezTo>
                  <a:cubicBezTo>
                    <a:pt x="16743" y="6370"/>
                    <a:pt x="14748" y="12869"/>
                    <a:pt x="13140" y="19561"/>
                  </a:cubicBezTo>
                  <a:cubicBezTo>
                    <a:pt x="5353" y="51606"/>
                    <a:pt x="1557" y="85388"/>
                    <a:pt x="13" y="118269"/>
                  </a:cubicBezTo>
                  <a:cubicBezTo>
                    <a:pt x="-309" y="125605"/>
                    <a:pt x="5418" y="132683"/>
                    <a:pt x="11531" y="135836"/>
                  </a:cubicBezTo>
                  <a:cubicBezTo>
                    <a:pt x="12303" y="136222"/>
                    <a:pt x="13011" y="136608"/>
                    <a:pt x="13783" y="136994"/>
                  </a:cubicBezTo>
                  <a:cubicBezTo>
                    <a:pt x="24207" y="142399"/>
                    <a:pt x="34374" y="136994"/>
                    <a:pt x="38557" y="128114"/>
                  </a:cubicBezTo>
                  <a:cubicBezTo>
                    <a:pt x="38621" y="128307"/>
                    <a:pt x="38749" y="128500"/>
                    <a:pt x="38814" y="128693"/>
                  </a:cubicBezTo>
                  <a:cubicBezTo>
                    <a:pt x="43447" y="115953"/>
                    <a:pt x="45377" y="101796"/>
                    <a:pt x="46471" y="87318"/>
                  </a:cubicBezTo>
                  <a:cubicBezTo>
                    <a:pt x="40937" y="81463"/>
                    <a:pt x="42096" y="71553"/>
                    <a:pt x="47629" y="65633"/>
                  </a:cubicBezTo>
                  <a:close/>
                </a:path>
              </a:pathLst>
            </a:custGeom>
            <a:solidFill>
              <a:srgbClr val="FFCC80"/>
            </a:solidFill>
            <a:ln w="6433" cap="flat">
              <a:noFill/>
              <a:prstDash val="solid"/>
              <a:miter/>
            </a:ln>
          </p:spPr>
          <p:txBody>
            <a:bodyPr rtlCol="0" anchor="ctr"/>
            <a:lstStyle/>
            <a:p>
              <a:endParaRPr lang="en-AU"/>
            </a:p>
          </p:txBody>
        </p:sp>
        <p:sp>
          <p:nvSpPr>
            <p:cNvPr id="1451" name="Freeform: Shape 1450">
              <a:extLst>
                <a:ext uri="{FF2B5EF4-FFF2-40B4-BE49-F238E27FC236}">
                  <a16:creationId xmlns:a16="http://schemas.microsoft.com/office/drawing/2014/main" id="{5C87D023-F220-EA37-E421-DF5F2635CECA}"/>
                </a:ext>
              </a:extLst>
            </p:cNvPr>
            <p:cNvSpPr/>
            <p:nvPr/>
          </p:nvSpPr>
          <p:spPr>
            <a:xfrm>
              <a:off x="7190382" y="5175184"/>
              <a:ext cx="347377" cy="285181"/>
            </a:xfrm>
            <a:custGeom>
              <a:avLst/>
              <a:gdLst>
                <a:gd name="connsiteX0" fmla="*/ 314432 w 347377"/>
                <a:gd name="connsiteY0" fmla="*/ 0 h 285181"/>
                <a:gd name="connsiteX1" fmla="*/ 305424 w 347377"/>
                <a:gd name="connsiteY1" fmla="*/ 15829 h 285181"/>
                <a:gd name="connsiteX2" fmla="*/ 284254 w 347377"/>
                <a:gd name="connsiteY2" fmla="*/ 25803 h 285181"/>
                <a:gd name="connsiteX3" fmla="*/ 268424 w 347377"/>
                <a:gd name="connsiteY3" fmla="*/ 52700 h 285181"/>
                <a:gd name="connsiteX4" fmla="*/ 252659 w 347377"/>
                <a:gd name="connsiteY4" fmla="*/ 51477 h 285181"/>
                <a:gd name="connsiteX5" fmla="*/ 234578 w 347377"/>
                <a:gd name="connsiteY5" fmla="*/ 87640 h 285181"/>
                <a:gd name="connsiteX6" fmla="*/ 203692 w 347377"/>
                <a:gd name="connsiteY6" fmla="*/ 81398 h 285181"/>
                <a:gd name="connsiteX7" fmla="*/ 200796 w 347377"/>
                <a:gd name="connsiteY7" fmla="*/ 83908 h 285181"/>
                <a:gd name="connsiteX8" fmla="*/ 197450 w 347377"/>
                <a:gd name="connsiteY8" fmla="*/ 83264 h 285181"/>
                <a:gd name="connsiteX9" fmla="*/ 167786 w 347377"/>
                <a:gd name="connsiteY9" fmla="*/ 66341 h 285181"/>
                <a:gd name="connsiteX10" fmla="*/ 161609 w 347377"/>
                <a:gd name="connsiteY10" fmla="*/ 70459 h 285181"/>
                <a:gd name="connsiteX11" fmla="*/ 152600 w 347377"/>
                <a:gd name="connsiteY11" fmla="*/ 66084 h 285181"/>
                <a:gd name="connsiteX12" fmla="*/ 136707 w 347377"/>
                <a:gd name="connsiteY12" fmla="*/ 66920 h 285181"/>
                <a:gd name="connsiteX13" fmla="*/ 101059 w 347377"/>
                <a:gd name="connsiteY13" fmla="*/ 49997 h 285181"/>
                <a:gd name="connsiteX14" fmla="*/ 76221 w 347377"/>
                <a:gd name="connsiteY14" fmla="*/ 72969 h 285181"/>
                <a:gd name="connsiteX15" fmla="*/ 50289 w 347377"/>
                <a:gd name="connsiteY15" fmla="*/ 78953 h 285181"/>
                <a:gd name="connsiteX16" fmla="*/ 52413 w 347377"/>
                <a:gd name="connsiteY16" fmla="*/ 90407 h 285181"/>
                <a:gd name="connsiteX17" fmla="*/ 55502 w 347377"/>
                <a:gd name="connsiteY17" fmla="*/ 90407 h 285181"/>
                <a:gd name="connsiteX18" fmla="*/ 4475 w 347377"/>
                <a:gd name="connsiteY18" fmla="*/ 139761 h 285181"/>
                <a:gd name="connsiteX19" fmla="*/ 21462 w 347377"/>
                <a:gd name="connsiteY19" fmla="*/ 171805 h 285181"/>
                <a:gd name="connsiteX20" fmla="*/ 52670 w 347377"/>
                <a:gd name="connsiteY20" fmla="*/ 187056 h 285181"/>
                <a:gd name="connsiteX21" fmla="*/ 55308 w 347377"/>
                <a:gd name="connsiteY21" fmla="*/ 184160 h 285181"/>
                <a:gd name="connsiteX22" fmla="*/ 63094 w 347377"/>
                <a:gd name="connsiteY22" fmla="*/ 181522 h 285181"/>
                <a:gd name="connsiteX23" fmla="*/ 67406 w 347377"/>
                <a:gd name="connsiteY23" fmla="*/ 178948 h 285181"/>
                <a:gd name="connsiteX24" fmla="*/ 78731 w 347377"/>
                <a:gd name="connsiteY24" fmla="*/ 201984 h 285181"/>
                <a:gd name="connsiteX25" fmla="*/ 78151 w 347377"/>
                <a:gd name="connsiteY25" fmla="*/ 202756 h 285181"/>
                <a:gd name="connsiteX26" fmla="*/ 89284 w 347377"/>
                <a:gd name="connsiteY26" fmla="*/ 232870 h 285181"/>
                <a:gd name="connsiteX27" fmla="*/ 115794 w 347377"/>
                <a:gd name="connsiteY27" fmla="*/ 240785 h 285181"/>
                <a:gd name="connsiteX28" fmla="*/ 116180 w 347377"/>
                <a:gd name="connsiteY28" fmla="*/ 240463 h 285181"/>
                <a:gd name="connsiteX29" fmla="*/ 145715 w 347377"/>
                <a:gd name="connsiteY29" fmla="*/ 243874 h 285181"/>
                <a:gd name="connsiteX30" fmla="*/ 157620 w 347377"/>
                <a:gd name="connsiteY30" fmla="*/ 251595 h 285181"/>
                <a:gd name="connsiteX31" fmla="*/ 158907 w 347377"/>
                <a:gd name="connsiteY31" fmla="*/ 253526 h 285181"/>
                <a:gd name="connsiteX32" fmla="*/ 154724 w 347377"/>
                <a:gd name="connsiteY32" fmla="*/ 259960 h 285181"/>
                <a:gd name="connsiteX33" fmla="*/ 184517 w 347377"/>
                <a:gd name="connsiteY33" fmla="*/ 280294 h 285181"/>
                <a:gd name="connsiteX34" fmla="*/ 251051 w 347377"/>
                <a:gd name="connsiteY34" fmla="*/ 207132 h 285181"/>
                <a:gd name="connsiteX35" fmla="*/ 249957 w 347377"/>
                <a:gd name="connsiteY35" fmla="*/ 182680 h 285181"/>
                <a:gd name="connsiteX36" fmla="*/ 252595 w 347377"/>
                <a:gd name="connsiteY36" fmla="*/ 179077 h 285181"/>
                <a:gd name="connsiteX37" fmla="*/ 252016 w 347377"/>
                <a:gd name="connsiteY37" fmla="*/ 155397 h 285181"/>
                <a:gd name="connsiteX38" fmla="*/ 261539 w 347377"/>
                <a:gd name="connsiteY38" fmla="*/ 146775 h 285181"/>
                <a:gd name="connsiteX39" fmla="*/ 265851 w 347377"/>
                <a:gd name="connsiteY39" fmla="*/ 139053 h 285181"/>
                <a:gd name="connsiteX40" fmla="*/ 310379 w 347377"/>
                <a:gd name="connsiteY40" fmla="*/ 139761 h 285181"/>
                <a:gd name="connsiteX41" fmla="*/ 347378 w 347377"/>
                <a:gd name="connsiteY41" fmla="*/ 12419 h 285181"/>
                <a:gd name="connsiteX42" fmla="*/ 314561 w 347377"/>
                <a:gd name="connsiteY42" fmla="*/ 64 h 28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47377" h="285181">
                  <a:moveTo>
                    <a:pt x="314432" y="0"/>
                  </a:moveTo>
                  <a:cubicBezTo>
                    <a:pt x="311344" y="5212"/>
                    <a:pt x="308255" y="10489"/>
                    <a:pt x="305424" y="15829"/>
                  </a:cubicBezTo>
                  <a:cubicBezTo>
                    <a:pt x="297895" y="14221"/>
                    <a:pt x="289466" y="16923"/>
                    <a:pt x="284254" y="25803"/>
                  </a:cubicBezTo>
                  <a:cubicBezTo>
                    <a:pt x="278977" y="34747"/>
                    <a:pt x="273701" y="43756"/>
                    <a:pt x="268424" y="52700"/>
                  </a:cubicBezTo>
                  <a:cubicBezTo>
                    <a:pt x="262698" y="50062"/>
                    <a:pt x="257485" y="49997"/>
                    <a:pt x="252659" y="51477"/>
                  </a:cubicBezTo>
                  <a:cubicBezTo>
                    <a:pt x="245775" y="62674"/>
                    <a:pt x="239662" y="74706"/>
                    <a:pt x="234578" y="87640"/>
                  </a:cubicBezTo>
                  <a:cubicBezTo>
                    <a:pt x="227564" y="105593"/>
                    <a:pt x="199316" y="98708"/>
                    <a:pt x="203692" y="81398"/>
                  </a:cubicBezTo>
                  <a:cubicBezTo>
                    <a:pt x="202727" y="82235"/>
                    <a:pt x="201761" y="83072"/>
                    <a:pt x="200796" y="83908"/>
                  </a:cubicBezTo>
                  <a:cubicBezTo>
                    <a:pt x="199702" y="83586"/>
                    <a:pt x="198608" y="83393"/>
                    <a:pt x="197450" y="83264"/>
                  </a:cubicBezTo>
                  <a:cubicBezTo>
                    <a:pt x="197000" y="68851"/>
                    <a:pt x="183037" y="55917"/>
                    <a:pt x="167786" y="66341"/>
                  </a:cubicBezTo>
                  <a:cubicBezTo>
                    <a:pt x="165727" y="67757"/>
                    <a:pt x="163668" y="69108"/>
                    <a:pt x="161609" y="70459"/>
                  </a:cubicBezTo>
                  <a:cubicBezTo>
                    <a:pt x="159421" y="67757"/>
                    <a:pt x="156204" y="65891"/>
                    <a:pt x="152600" y="66084"/>
                  </a:cubicBezTo>
                  <a:cubicBezTo>
                    <a:pt x="147324" y="66341"/>
                    <a:pt x="142048" y="66663"/>
                    <a:pt x="136707" y="66920"/>
                  </a:cubicBezTo>
                  <a:cubicBezTo>
                    <a:pt x="139216" y="49354"/>
                    <a:pt x="117467" y="35005"/>
                    <a:pt x="101059" y="49997"/>
                  </a:cubicBezTo>
                  <a:cubicBezTo>
                    <a:pt x="92694" y="57590"/>
                    <a:pt x="84458" y="65312"/>
                    <a:pt x="76221" y="72969"/>
                  </a:cubicBezTo>
                  <a:cubicBezTo>
                    <a:pt x="67406" y="74513"/>
                    <a:pt x="58719" y="76444"/>
                    <a:pt x="50289" y="78953"/>
                  </a:cubicBezTo>
                  <a:cubicBezTo>
                    <a:pt x="43662" y="80948"/>
                    <a:pt x="45850" y="90471"/>
                    <a:pt x="52413" y="90407"/>
                  </a:cubicBezTo>
                  <a:cubicBezTo>
                    <a:pt x="53442" y="90407"/>
                    <a:pt x="54472" y="90407"/>
                    <a:pt x="55502" y="90407"/>
                  </a:cubicBezTo>
                  <a:cubicBezTo>
                    <a:pt x="35618" y="103405"/>
                    <a:pt x="18759" y="119813"/>
                    <a:pt x="4475" y="139761"/>
                  </a:cubicBezTo>
                  <a:cubicBezTo>
                    <a:pt x="-7236" y="156169"/>
                    <a:pt x="6019" y="173607"/>
                    <a:pt x="21462" y="171805"/>
                  </a:cubicBezTo>
                  <a:cubicBezTo>
                    <a:pt x="19853" y="188150"/>
                    <a:pt x="39222" y="202692"/>
                    <a:pt x="52670" y="187056"/>
                  </a:cubicBezTo>
                  <a:cubicBezTo>
                    <a:pt x="53507" y="186091"/>
                    <a:pt x="54407" y="185125"/>
                    <a:pt x="55308" y="184160"/>
                  </a:cubicBezTo>
                  <a:cubicBezTo>
                    <a:pt x="58011" y="183774"/>
                    <a:pt x="60649" y="182873"/>
                    <a:pt x="63094" y="181522"/>
                  </a:cubicBezTo>
                  <a:cubicBezTo>
                    <a:pt x="64510" y="180685"/>
                    <a:pt x="65926" y="179784"/>
                    <a:pt x="67406" y="178948"/>
                  </a:cubicBezTo>
                  <a:cubicBezTo>
                    <a:pt x="63480" y="189501"/>
                    <a:pt x="69980" y="199217"/>
                    <a:pt x="78731" y="201984"/>
                  </a:cubicBezTo>
                  <a:cubicBezTo>
                    <a:pt x="78537" y="202242"/>
                    <a:pt x="78345" y="202499"/>
                    <a:pt x="78151" y="202756"/>
                  </a:cubicBezTo>
                  <a:cubicBezTo>
                    <a:pt x="69722" y="214146"/>
                    <a:pt x="77572" y="231262"/>
                    <a:pt x="89284" y="232870"/>
                  </a:cubicBezTo>
                  <a:cubicBezTo>
                    <a:pt x="93787" y="242973"/>
                    <a:pt x="104984" y="249472"/>
                    <a:pt x="115794" y="240785"/>
                  </a:cubicBezTo>
                  <a:cubicBezTo>
                    <a:pt x="115923" y="240656"/>
                    <a:pt x="116052" y="240592"/>
                    <a:pt x="116180" y="240463"/>
                  </a:cubicBezTo>
                  <a:cubicBezTo>
                    <a:pt x="122808" y="248249"/>
                    <a:pt x="136578" y="251338"/>
                    <a:pt x="145715" y="243874"/>
                  </a:cubicBezTo>
                  <a:cubicBezTo>
                    <a:pt x="148482" y="247992"/>
                    <a:pt x="152729" y="250888"/>
                    <a:pt x="157620" y="251595"/>
                  </a:cubicBezTo>
                  <a:cubicBezTo>
                    <a:pt x="158006" y="252239"/>
                    <a:pt x="158456" y="252883"/>
                    <a:pt x="158907" y="253526"/>
                  </a:cubicBezTo>
                  <a:cubicBezTo>
                    <a:pt x="157491" y="255714"/>
                    <a:pt x="156075" y="257837"/>
                    <a:pt x="154724" y="259960"/>
                  </a:cubicBezTo>
                  <a:cubicBezTo>
                    <a:pt x="142884" y="278428"/>
                    <a:pt x="170553" y="293228"/>
                    <a:pt x="184517" y="280294"/>
                  </a:cubicBezTo>
                  <a:cubicBezTo>
                    <a:pt x="208904" y="257709"/>
                    <a:pt x="231039" y="233707"/>
                    <a:pt x="251051" y="207132"/>
                  </a:cubicBezTo>
                  <a:cubicBezTo>
                    <a:pt x="257421" y="198638"/>
                    <a:pt x="255427" y="188986"/>
                    <a:pt x="249957" y="182680"/>
                  </a:cubicBezTo>
                  <a:cubicBezTo>
                    <a:pt x="250858" y="181522"/>
                    <a:pt x="251694" y="180299"/>
                    <a:pt x="252595" y="179077"/>
                  </a:cubicBezTo>
                  <a:cubicBezTo>
                    <a:pt x="259030" y="170518"/>
                    <a:pt x="257293" y="161317"/>
                    <a:pt x="252016" y="155397"/>
                  </a:cubicBezTo>
                  <a:cubicBezTo>
                    <a:pt x="255813" y="153724"/>
                    <a:pt x="259223" y="150893"/>
                    <a:pt x="261539" y="146775"/>
                  </a:cubicBezTo>
                  <a:cubicBezTo>
                    <a:pt x="262955" y="144201"/>
                    <a:pt x="264435" y="141627"/>
                    <a:pt x="265851" y="139053"/>
                  </a:cubicBezTo>
                  <a:cubicBezTo>
                    <a:pt x="269969" y="160931"/>
                    <a:pt x="305681" y="165692"/>
                    <a:pt x="310379" y="139761"/>
                  </a:cubicBezTo>
                  <a:cubicBezTo>
                    <a:pt x="318615" y="94139"/>
                    <a:pt x="329425" y="53343"/>
                    <a:pt x="347378" y="12419"/>
                  </a:cubicBezTo>
                  <a:cubicBezTo>
                    <a:pt x="336568" y="7721"/>
                    <a:pt x="325693" y="3410"/>
                    <a:pt x="314561" y="6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2" name="Freeform: Shape 1451">
              <a:extLst>
                <a:ext uri="{FF2B5EF4-FFF2-40B4-BE49-F238E27FC236}">
                  <a16:creationId xmlns:a16="http://schemas.microsoft.com/office/drawing/2014/main" id="{1045928E-2553-78F9-4FEF-0EC987AD777B}"/>
                </a:ext>
              </a:extLst>
            </p:cNvPr>
            <p:cNvSpPr/>
            <p:nvPr/>
          </p:nvSpPr>
          <p:spPr>
            <a:xfrm>
              <a:off x="7004911" y="5331991"/>
              <a:ext cx="91335" cy="199681"/>
            </a:xfrm>
            <a:custGeom>
              <a:avLst/>
              <a:gdLst>
                <a:gd name="connsiteX0" fmla="*/ 85704 w 91335"/>
                <a:gd name="connsiteY0" fmla="*/ 199 h 199681"/>
                <a:gd name="connsiteX1" fmla="*/ 57263 w 91335"/>
                <a:gd name="connsiteY1" fmla="*/ 61521 h 199681"/>
                <a:gd name="connsiteX2" fmla="*/ 54174 w 91335"/>
                <a:gd name="connsiteY2" fmla="*/ 96333 h 199681"/>
                <a:gd name="connsiteX3" fmla="*/ 43300 w 91335"/>
                <a:gd name="connsiteY3" fmla="*/ 79796 h 199681"/>
                <a:gd name="connsiteX4" fmla="*/ 16338 w 91335"/>
                <a:gd name="connsiteY4" fmla="*/ 84750 h 199681"/>
                <a:gd name="connsiteX5" fmla="*/ 2504 w 91335"/>
                <a:gd name="connsiteY5" fmla="*/ 176959 h 199681"/>
                <a:gd name="connsiteX6" fmla="*/ 18912 w 91335"/>
                <a:gd name="connsiteY6" fmla="*/ 196327 h 199681"/>
                <a:gd name="connsiteX7" fmla="*/ 44072 w 91335"/>
                <a:gd name="connsiteY7" fmla="*/ 147810 h 199681"/>
                <a:gd name="connsiteX8" fmla="*/ 50893 w 91335"/>
                <a:gd name="connsiteY8" fmla="*/ 186740 h 199681"/>
                <a:gd name="connsiteX9" fmla="*/ 79076 w 91335"/>
                <a:gd name="connsiteY9" fmla="*/ 185260 h 199681"/>
                <a:gd name="connsiteX10" fmla="*/ 75731 w 91335"/>
                <a:gd name="connsiteY10" fmla="*/ 151864 h 199681"/>
                <a:gd name="connsiteX11" fmla="*/ 74122 w 91335"/>
                <a:gd name="connsiteY11" fmla="*/ 111776 h 199681"/>
                <a:gd name="connsiteX12" fmla="*/ 88407 w 91335"/>
                <a:gd name="connsiteY12" fmla="*/ 8499 h 199681"/>
                <a:gd name="connsiteX13" fmla="*/ 85769 w 91335"/>
                <a:gd name="connsiteY13" fmla="*/ 134 h 19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335" h="199681">
                  <a:moveTo>
                    <a:pt x="85704" y="199"/>
                  </a:moveTo>
                  <a:cubicBezTo>
                    <a:pt x="60545" y="5861"/>
                    <a:pt x="59386" y="40802"/>
                    <a:pt x="57263" y="61521"/>
                  </a:cubicBezTo>
                  <a:cubicBezTo>
                    <a:pt x="56105" y="73168"/>
                    <a:pt x="55075" y="84750"/>
                    <a:pt x="54174" y="96333"/>
                  </a:cubicBezTo>
                  <a:cubicBezTo>
                    <a:pt x="50828" y="90735"/>
                    <a:pt x="47289" y="85201"/>
                    <a:pt x="43300" y="79796"/>
                  </a:cubicBezTo>
                  <a:cubicBezTo>
                    <a:pt x="36543" y="70658"/>
                    <a:pt x="17432" y="70530"/>
                    <a:pt x="16338" y="84750"/>
                  </a:cubicBezTo>
                  <a:cubicBezTo>
                    <a:pt x="13893" y="115186"/>
                    <a:pt x="21744" y="150577"/>
                    <a:pt x="2504" y="176959"/>
                  </a:cubicBezTo>
                  <a:cubicBezTo>
                    <a:pt x="-5346" y="187705"/>
                    <a:pt x="6686" y="205979"/>
                    <a:pt x="18912" y="196327"/>
                  </a:cubicBezTo>
                  <a:cubicBezTo>
                    <a:pt x="36415" y="182493"/>
                    <a:pt x="42206" y="165891"/>
                    <a:pt x="44072" y="147810"/>
                  </a:cubicBezTo>
                  <a:cubicBezTo>
                    <a:pt x="47675" y="160165"/>
                    <a:pt x="49928" y="173034"/>
                    <a:pt x="50893" y="186740"/>
                  </a:cubicBezTo>
                  <a:cubicBezTo>
                    <a:pt x="51086" y="205014"/>
                    <a:pt x="79076" y="203406"/>
                    <a:pt x="79076" y="185260"/>
                  </a:cubicBezTo>
                  <a:cubicBezTo>
                    <a:pt x="79076" y="173806"/>
                    <a:pt x="77854" y="162674"/>
                    <a:pt x="75731" y="151864"/>
                  </a:cubicBezTo>
                  <a:cubicBezTo>
                    <a:pt x="74830" y="138544"/>
                    <a:pt x="74379" y="125160"/>
                    <a:pt x="74122" y="111776"/>
                  </a:cubicBezTo>
                  <a:cubicBezTo>
                    <a:pt x="73735" y="91250"/>
                    <a:pt x="65242" y="17765"/>
                    <a:pt x="88407" y="8499"/>
                  </a:cubicBezTo>
                  <a:cubicBezTo>
                    <a:pt x="93683" y="6376"/>
                    <a:pt x="91238" y="-1088"/>
                    <a:pt x="85769" y="13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3" name="Freeform: Shape 1452">
              <a:extLst>
                <a:ext uri="{FF2B5EF4-FFF2-40B4-BE49-F238E27FC236}">
                  <a16:creationId xmlns:a16="http://schemas.microsoft.com/office/drawing/2014/main" id="{D31A857C-437A-59FE-ABA8-95E23D0E6550}"/>
                </a:ext>
              </a:extLst>
            </p:cNvPr>
            <p:cNvSpPr/>
            <p:nvPr/>
          </p:nvSpPr>
          <p:spPr>
            <a:xfrm>
              <a:off x="6911860" y="5434694"/>
              <a:ext cx="69795" cy="109041"/>
            </a:xfrm>
            <a:custGeom>
              <a:avLst/>
              <a:gdLst>
                <a:gd name="connsiteX0" fmla="*/ 11261 w 69795"/>
                <a:gd name="connsiteY0" fmla="*/ 64 h 109041"/>
                <a:gd name="connsiteX1" fmla="*/ 6499 w 69795"/>
                <a:gd name="connsiteY1" fmla="*/ 13320 h 109041"/>
                <a:gd name="connsiteX2" fmla="*/ 4569 w 69795"/>
                <a:gd name="connsiteY2" fmla="*/ 25739 h 109041"/>
                <a:gd name="connsiteX3" fmla="*/ 644 w 69795"/>
                <a:gd name="connsiteY3" fmla="*/ 34554 h 109041"/>
                <a:gd name="connsiteX4" fmla="*/ 0 w 69795"/>
                <a:gd name="connsiteY4" fmla="*/ 37321 h 109041"/>
                <a:gd name="connsiteX5" fmla="*/ 54116 w 69795"/>
                <a:gd name="connsiteY5" fmla="*/ 107330 h 109041"/>
                <a:gd name="connsiteX6" fmla="*/ 66599 w 69795"/>
                <a:gd name="connsiteY6" fmla="*/ 89056 h 109041"/>
                <a:gd name="connsiteX7" fmla="*/ 11132 w 69795"/>
                <a:gd name="connsiteY7" fmla="*/ 0 h 10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95" h="109041">
                  <a:moveTo>
                    <a:pt x="11261" y="64"/>
                  </a:moveTo>
                  <a:cubicBezTo>
                    <a:pt x="9524" y="4440"/>
                    <a:pt x="7979" y="8880"/>
                    <a:pt x="6499" y="13320"/>
                  </a:cubicBezTo>
                  <a:cubicBezTo>
                    <a:pt x="5791" y="17438"/>
                    <a:pt x="5148" y="21556"/>
                    <a:pt x="4569" y="25739"/>
                  </a:cubicBezTo>
                  <a:cubicBezTo>
                    <a:pt x="4118" y="29342"/>
                    <a:pt x="2638" y="32302"/>
                    <a:pt x="644" y="34554"/>
                  </a:cubicBezTo>
                  <a:cubicBezTo>
                    <a:pt x="450" y="35455"/>
                    <a:pt x="193" y="36420"/>
                    <a:pt x="0" y="37321"/>
                  </a:cubicBezTo>
                  <a:cubicBezTo>
                    <a:pt x="10489" y="65827"/>
                    <a:pt x="29020" y="91179"/>
                    <a:pt x="54116" y="107330"/>
                  </a:cubicBezTo>
                  <a:cubicBezTo>
                    <a:pt x="65183" y="114473"/>
                    <a:pt x="75092" y="97485"/>
                    <a:pt x="66599" y="89056"/>
                  </a:cubicBezTo>
                  <a:cubicBezTo>
                    <a:pt x="38672" y="61323"/>
                    <a:pt x="20076" y="33074"/>
                    <a:pt x="11132" y="0"/>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4" name="Freeform: Shape 1453">
              <a:extLst>
                <a:ext uri="{FF2B5EF4-FFF2-40B4-BE49-F238E27FC236}">
                  <a16:creationId xmlns:a16="http://schemas.microsoft.com/office/drawing/2014/main" id="{E1874FC3-9C99-B832-EB1C-C760C8CE2733}"/>
                </a:ext>
              </a:extLst>
            </p:cNvPr>
            <p:cNvSpPr/>
            <p:nvPr/>
          </p:nvSpPr>
          <p:spPr>
            <a:xfrm>
              <a:off x="7364455" y="5224439"/>
              <a:ext cx="308781" cy="321977"/>
            </a:xfrm>
            <a:custGeom>
              <a:avLst/>
              <a:gdLst>
                <a:gd name="connsiteX0" fmla="*/ 302449 w 308781"/>
                <a:gd name="connsiteY0" fmla="*/ 144107 h 321977"/>
                <a:gd name="connsiteX1" fmla="*/ 282630 w 308781"/>
                <a:gd name="connsiteY1" fmla="*/ 105628 h 321977"/>
                <a:gd name="connsiteX2" fmla="*/ 190679 w 308781"/>
                <a:gd name="connsiteY2" fmla="*/ 47394 h 321977"/>
                <a:gd name="connsiteX3" fmla="*/ 191772 w 308781"/>
                <a:gd name="connsiteY3" fmla="*/ 17087 h 321977"/>
                <a:gd name="connsiteX4" fmla="*/ 189520 w 308781"/>
                <a:gd name="connsiteY4" fmla="*/ 1708 h 321977"/>
                <a:gd name="connsiteX5" fmla="*/ 171375 w 308781"/>
                <a:gd name="connsiteY5" fmla="*/ 3124 h 321977"/>
                <a:gd name="connsiteX6" fmla="*/ 145958 w 308781"/>
                <a:gd name="connsiteY6" fmla="*/ 23071 h 321977"/>
                <a:gd name="connsiteX7" fmla="*/ 140938 w 308781"/>
                <a:gd name="connsiteY7" fmla="*/ 31629 h 321977"/>
                <a:gd name="connsiteX8" fmla="*/ 139845 w 308781"/>
                <a:gd name="connsiteY8" fmla="*/ 61422 h 321977"/>
                <a:gd name="connsiteX9" fmla="*/ 130579 w 308781"/>
                <a:gd name="connsiteY9" fmla="*/ 75707 h 321977"/>
                <a:gd name="connsiteX10" fmla="*/ 103489 w 308781"/>
                <a:gd name="connsiteY10" fmla="*/ 72104 h 321977"/>
                <a:gd name="connsiteX11" fmla="*/ 90491 w 308781"/>
                <a:gd name="connsiteY11" fmla="*/ 85037 h 321977"/>
                <a:gd name="connsiteX12" fmla="*/ 83220 w 308781"/>
                <a:gd name="connsiteY12" fmla="*/ 89027 h 321977"/>
                <a:gd name="connsiteX13" fmla="*/ 856 w 308781"/>
                <a:gd name="connsiteY13" fmla="*/ 229753 h 321977"/>
                <a:gd name="connsiteX14" fmla="*/ 10572 w 308781"/>
                <a:gd name="connsiteY14" fmla="*/ 248156 h 321977"/>
                <a:gd name="connsiteX15" fmla="*/ 29297 w 308781"/>
                <a:gd name="connsiteY15" fmla="*/ 260768 h 321977"/>
                <a:gd name="connsiteX16" fmla="*/ 41073 w 308781"/>
                <a:gd name="connsiteY16" fmla="*/ 259223 h 321977"/>
                <a:gd name="connsiteX17" fmla="*/ 36890 w 308781"/>
                <a:gd name="connsiteY17" fmla="*/ 281681 h 321977"/>
                <a:gd name="connsiteX18" fmla="*/ 52526 w 308781"/>
                <a:gd name="connsiteY18" fmla="*/ 305489 h 321977"/>
                <a:gd name="connsiteX19" fmla="*/ 72345 w 308781"/>
                <a:gd name="connsiteY19" fmla="*/ 305746 h 321977"/>
                <a:gd name="connsiteX20" fmla="*/ 103939 w 308781"/>
                <a:gd name="connsiteY20" fmla="*/ 319194 h 321977"/>
                <a:gd name="connsiteX21" fmla="*/ 120862 w 308781"/>
                <a:gd name="connsiteY21" fmla="*/ 309156 h 321977"/>
                <a:gd name="connsiteX22" fmla="*/ 123822 w 308781"/>
                <a:gd name="connsiteY22" fmla="*/ 310379 h 321977"/>
                <a:gd name="connsiteX23" fmla="*/ 171053 w 308781"/>
                <a:gd name="connsiteY23" fmla="*/ 294035 h 321977"/>
                <a:gd name="connsiteX24" fmla="*/ 173112 w 308781"/>
                <a:gd name="connsiteY24" fmla="*/ 292040 h 321977"/>
                <a:gd name="connsiteX25" fmla="*/ 193124 w 308781"/>
                <a:gd name="connsiteY25" fmla="*/ 290946 h 321977"/>
                <a:gd name="connsiteX26" fmla="*/ 232053 w 308781"/>
                <a:gd name="connsiteY26" fmla="*/ 259223 h 321977"/>
                <a:gd name="connsiteX27" fmla="*/ 242542 w 308781"/>
                <a:gd name="connsiteY27" fmla="*/ 256199 h 321977"/>
                <a:gd name="connsiteX28" fmla="*/ 306181 w 308781"/>
                <a:gd name="connsiteY28" fmla="*/ 185804 h 321977"/>
                <a:gd name="connsiteX29" fmla="*/ 302320 w 308781"/>
                <a:gd name="connsiteY29" fmla="*/ 161095 h 321977"/>
                <a:gd name="connsiteX30" fmla="*/ 302577 w 308781"/>
                <a:gd name="connsiteY30" fmla="*/ 143914 h 321977"/>
                <a:gd name="connsiteX31" fmla="*/ 86501 w 308781"/>
                <a:gd name="connsiteY31" fmla="*/ 239727 h 321977"/>
                <a:gd name="connsiteX32" fmla="*/ 91199 w 308781"/>
                <a:gd name="connsiteY32" fmla="*/ 224991 h 321977"/>
                <a:gd name="connsiteX33" fmla="*/ 94931 w 308781"/>
                <a:gd name="connsiteY33" fmla="*/ 220615 h 321977"/>
                <a:gd name="connsiteX34" fmla="*/ 86501 w 308781"/>
                <a:gd name="connsiteY34" fmla="*/ 239727 h 321977"/>
                <a:gd name="connsiteX35" fmla="*/ 252065 w 308781"/>
                <a:gd name="connsiteY35" fmla="*/ 130208 h 321977"/>
                <a:gd name="connsiteX36" fmla="*/ 240869 w 308781"/>
                <a:gd name="connsiteY36" fmla="*/ 140568 h 321977"/>
                <a:gd name="connsiteX37" fmla="*/ 210755 w 308781"/>
                <a:gd name="connsiteY37" fmla="*/ 153245 h 321977"/>
                <a:gd name="connsiteX38" fmla="*/ 190936 w 308781"/>
                <a:gd name="connsiteY38" fmla="*/ 147518 h 321977"/>
                <a:gd name="connsiteX39" fmla="*/ 186367 w 308781"/>
                <a:gd name="connsiteY39" fmla="*/ 144558 h 321977"/>
                <a:gd name="connsiteX40" fmla="*/ 184952 w 308781"/>
                <a:gd name="connsiteY40" fmla="*/ 119463 h 321977"/>
                <a:gd name="connsiteX41" fmla="*/ 196920 w 308781"/>
                <a:gd name="connsiteY41" fmla="*/ 99258 h 321977"/>
                <a:gd name="connsiteX42" fmla="*/ 209789 w 308781"/>
                <a:gd name="connsiteY42" fmla="*/ 93595 h 321977"/>
                <a:gd name="connsiteX43" fmla="*/ 219892 w 308781"/>
                <a:gd name="connsiteY43" fmla="*/ 100159 h 321977"/>
                <a:gd name="connsiteX44" fmla="*/ 239003 w 308781"/>
                <a:gd name="connsiteY44" fmla="*/ 104212 h 321977"/>
                <a:gd name="connsiteX45" fmla="*/ 250392 w 308781"/>
                <a:gd name="connsiteY45" fmla="*/ 125511 h 321977"/>
                <a:gd name="connsiteX46" fmla="*/ 252130 w 308781"/>
                <a:gd name="connsiteY46" fmla="*/ 129758 h 321977"/>
                <a:gd name="connsiteX47" fmla="*/ 252001 w 308781"/>
                <a:gd name="connsiteY47" fmla="*/ 130337 h 3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8781" h="321977">
                  <a:moveTo>
                    <a:pt x="302449" y="144107"/>
                  </a:moveTo>
                  <a:cubicBezTo>
                    <a:pt x="294984" y="133040"/>
                    <a:pt x="289386" y="119784"/>
                    <a:pt x="282630" y="105628"/>
                  </a:cubicBezTo>
                  <a:cubicBezTo>
                    <a:pt x="256119" y="79310"/>
                    <a:pt x="229479" y="56081"/>
                    <a:pt x="190679" y="47394"/>
                  </a:cubicBezTo>
                  <a:cubicBezTo>
                    <a:pt x="173562" y="43534"/>
                    <a:pt x="177616" y="20369"/>
                    <a:pt x="191772" y="17087"/>
                  </a:cubicBezTo>
                  <a:cubicBezTo>
                    <a:pt x="189842" y="12390"/>
                    <a:pt x="189070" y="7306"/>
                    <a:pt x="189520" y="1708"/>
                  </a:cubicBezTo>
                  <a:cubicBezTo>
                    <a:pt x="184180" y="-737"/>
                    <a:pt x="177680" y="-801"/>
                    <a:pt x="171375" y="3124"/>
                  </a:cubicBezTo>
                  <a:cubicBezTo>
                    <a:pt x="161980" y="8979"/>
                    <a:pt x="154001" y="15478"/>
                    <a:pt x="145958" y="23071"/>
                  </a:cubicBezTo>
                  <a:cubicBezTo>
                    <a:pt x="143191" y="25645"/>
                    <a:pt x="141646" y="28605"/>
                    <a:pt x="140938" y="31629"/>
                  </a:cubicBezTo>
                  <a:cubicBezTo>
                    <a:pt x="132767" y="39866"/>
                    <a:pt x="133474" y="53507"/>
                    <a:pt x="139845" y="61422"/>
                  </a:cubicBezTo>
                  <a:cubicBezTo>
                    <a:pt x="136756" y="66183"/>
                    <a:pt x="133667" y="70945"/>
                    <a:pt x="130579" y="75707"/>
                  </a:cubicBezTo>
                  <a:cubicBezTo>
                    <a:pt x="125688" y="66955"/>
                    <a:pt x="112819" y="63416"/>
                    <a:pt x="103489" y="72104"/>
                  </a:cubicBezTo>
                  <a:cubicBezTo>
                    <a:pt x="98985" y="76286"/>
                    <a:pt x="94673" y="80661"/>
                    <a:pt x="90491" y="85037"/>
                  </a:cubicBezTo>
                  <a:cubicBezTo>
                    <a:pt x="87788" y="85487"/>
                    <a:pt x="85214" y="86710"/>
                    <a:pt x="83220" y="89027"/>
                  </a:cubicBezTo>
                  <a:cubicBezTo>
                    <a:pt x="45834" y="130916"/>
                    <a:pt x="18487" y="176345"/>
                    <a:pt x="856" y="229753"/>
                  </a:cubicBezTo>
                  <a:cubicBezTo>
                    <a:pt x="-2169" y="238826"/>
                    <a:pt x="3237" y="245517"/>
                    <a:pt x="10572" y="248156"/>
                  </a:cubicBezTo>
                  <a:cubicBezTo>
                    <a:pt x="13339" y="255556"/>
                    <a:pt x="20739" y="260961"/>
                    <a:pt x="29297" y="260768"/>
                  </a:cubicBezTo>
                  <a:cubicBezTo>
                    <a:pt x="33287" y="260704"/>
                    <a:pt x="37212" y="260124"/>
                    <a:pt x="41073" y="259223"/>
                  </a:cubicBezTo>
                  <a:cubicBezTo>
                    <a:pt x="39400" y="266623"/>
                    <a:pt x="37984" y="274087"/>
                    <a:pt x="36890" y="281681"/>
                  </a:cubicBezTo>
                  <a:cubicBezTo>
                    <a:pt x="35217" y="292941"/>
                    <a:pt x="41459" y="302657"/>
                    <a:pt x="52526" y="305489"/>
                  </a:cubicBezTo>
                  <a:cubicBezTo>
                    <a:pt x="59347" y="307226"/>
                    <a:pt x="65910" y="307162"/>
                    <a:pt x="72345" y="305746"/>
                  </a:cubicBezTo>
                  <a:cubicBezTo>
                    <a:pt x="75305" y="319323"/>
                    <a:pt x="89976" y="326208"/>
                    <a:pt x="103939" y="319194"/>
                  </a:cubicBezTo>
                  <a:cubicBezTo>
                    <a:pt x="109923" y="316170"/>
                    <a:pt x="115522" y="312824"/>
                    <a:pt x="120862" y="309156"/>
                  </a:cubicBezTo>
                  <a:cubicBezTo>
                    <a:pt x="121828" y="309607"/>
                    <a:pt x="122857" y="310057"/>
                    <a:pt x="123822" y="310379"/>
                  </a:cubicBezTo>
                  <a:cubicBezTo>
                    <a:pt x="142997" y="316685"/>
                    <a:pt x="157283" y="306840"/>
                    <a:pt x="171053" y="294035"/>
                  </a:cubicBezTo>
                  <a:cubicBezTo>
                    <a:pt x="171761" y="293391"/>
                    <a:pt x="172404" y="292684"/>
                    <a:pt x="173112" y="292040"/>
                  </a:cubicBezTo>
                  <a:cubicBezTo>
                    <a:pt x="179482" y="295000"/>
                    <a:pt x="187075" y="295193"/>
                    <a:pt x="193124" y="290946"/>
                  </a:cubicBezTo>
                  <a:cubicBezTo>
                    <a:pt x="207087" y="281101"/>
                    <a:pt x="219956" y="270548"/>
                    <a:pt x="232053" y="259223"/>
                  </a:cubicBezTo>
                  <a:cubicBezTo>
                    <a:pt x="235721" y="259159"/>
                    <a:pt x="239325" y="258194"/>
                    <a:pt x="242542" y="256199"/>
                  </a:cubicBezTo>
                  <a:cubicBezTo>
                    <a:pt x="270533" y="238761"/>
                    <a:pt x="291574" y="215468"/>
                    <a:pt x="306181" y="185804"/>
                  </a:cubicBezTo>
                  <a:cubicBezTo>
                    <a:pt x="311200" y="175637"/>
                    <a:pt x="308433" y="166693"/>
                    <a:pt x="302320" y="161095"/>
                  </a:cubicBezTo>
                  <a:cubicBezTo>
                    <a:pt x="302770" y="155368"/>
                    <a:pt x="302835" y="149641"/>
                    <a:pt x="302577" y="143914"/>
                  </a:cubicBezTo>
                  <a:close/>
                  <a:moveTo>
                    <a:pt x="86501" y="239727"/>
                  </a:moveTo>
                  <a:cubicBezTo>
                    <a:pt x="87917" y="234772"/>
                    <a:pt x="89461" y="229817"/>
                    <a:pt x="91199" y="224991"/>
                  </a:cubicBezTo>
                  <a:cubicBezTo>
                    <a:pt x="92486" y="223575"/>
                    <a:pt x="93708" y="222096"/>
                    <a:pt x="94931" y="220615"/>
                  </a:cubicBezTo>
                  <a:cubicBezTo>
                    <a:pt x="91842" y="226857"/>
                    <a:pt x="89011" y="233227"/>
                    <a:pt x="86501" y="239727"/>
                  </a:cubicBezTo>
                  <a:close/>
                  <a:moveTo>
                    <a:pt x="252065" y="130208"/>
                  </a:moveTo>
                  <a:cubicBezTo>
                    <a:pt x="248977" y="133941"/>
                    <a:pt x="245116" y="137415"/>
                    <a:pt x="240869" y="140568"/>
                  </a:cubicBezTo>
                  <a:cubicBezTo>
                    <a:pt x="230573" y="144171"/>
                    <a:pt x="220600" y="148354"/>
                    <a:pt x="210755" y="153245"/>
                  </a:cubicBezTo>
                  <a:cubicBezTo>
                    <a:pt x="203998" y="152408"/>
                    <a:pt x="197306" y="150478"/>
                    <a:pt x="190936" y="147518"/>
                  </a:cubicBezTo>
                  <a:cubicBezTo>
                    <a:pt x="189520" y="146424"/>
                    <a:pt x="187976" y="145458"/>
                    <a:pt x="186367" y="144558"/>
                  </a:cubicBezTo>
                  <a:cubicBezTo>
                    <a:pt x="185144" y="136193"/>
                    <a:pt x="184501" y="127699"/>
                    <a:pt x="184952" y="119463"/>
                  </a:cubicBezTo>
                  <a:cubicBezTo>
                    <a:pt x="188491" y="112191"/>
                    <a:pt x="192416" y="105499"/>
                    <a:pt x="196920" y="99258"/>
                  </a:cubicBezTo>
                  <a:lnTo>
                    <a:pt x="209789" y="93595"/>
                  </a:lnTo>
                  <a:cubicBezTo>
                    <a:pt x="212685" y="96040"/>
                    <a:pt x="215967" y="98164"/>
                    <a:pt x="219892" y="100159"/>
                  </a:cubicBezTo>
                  <a:cubicBezTo>
                    <a:pt x="225683" y="103119"/>
                    <a:pt x="232632" y="103633"/>
                    <a:pt x="239003" y="104212"/>
                  </a:cubicBezTo>
                  <a:cubicBezTo>
                    <a:pt x="248591" y="105049"/>
                    <a:pt x="248011" y="117403"/>
                    <a:pt x="250392" y="125511"/>
                  </a:cubicBezTo>
                  <a:cubicBezTo>
                    <a:pt x="250843" y="127055"/>
                    <a:pt x="251422" y="128471"/>
                    <a:pt x="252130" y="129758"/>
                  </a:cubicBezTo>
                  <a:cubicBezTo>
                    <a:pt x="252130" y="129951"/>
                    <a:pt x="252065" y="130144"/>
                    <a:pt x="252001" y="130337"/>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5" name="Freeform: Shape 1454">
              <a:extLst>
                <a:ext uri="{FF2B5EF4-FFF2-40B4-BE49-F238E27FC236}">
                  <a16:creationId xmlns:a16="http://schemas.microsoft.com/office/drawing/2014/main" id="{DD63A94D-3C07-16D7-3AE2-274C588D13B0}"/>
                </a:ext>
              </a:extLst>
            </p:cNvPr>
            <p:cNvSpPr/>
            <p:nvPr/>
          </p:nvSpPr>
          <p:spPr>
            <a:xfrm>
              <a:off x="7398026" y="5169144"/>
              <a:ext cx="99237" cy="126813"/>
            </a:xfrm>
            <a:custGeom>
              <a:avLst/>
              <a:gdLst>
                <a:gd name="connsiteX0" fmla="*/ 79056 w 99237"/>
                <a:gd name="connsiteY0" fmla="*/ 1279 h 126813"/>
                <a:gd name="connsiteX1" fmla="*/ 295 w 99237"/>
                <a:gd name="connsiteY1" fmla="*/ 109767 h 126813"/>
                <a:gd name="connsiteX2" fmla="*/ 27835 w 99237"/>
                <a:gd name="connsiteY2" fmla="*/ 118390 h 126813"/>
                <a:gd name="connsiteX3" fmla="*/ 54732 w 99237"/>
                <a:gd name="connsiteY3" fmla="*/ 71031 h 126813"/>
                <a:gd name="connsiteX4" fmla="*/ 95593 w 99237"/>
                <a:gd name="connsiteY4" fmla="*/ 27017 h 126813"/>
                <a:gd name="connsiteX5" fmla="*/ 78991 w 99237"/>
                <a:gd name="connsiteY5" fmla="*/ 1343 h 12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37" h="126813">
                  <a:moveTo>
                    <a:pt x="79056" y="1279"/>
                  </a:moveTo>
                  <a:cubicBezTo>
                    <a:pt x="37938" y="20261"/>
                    <a:pt x="8596" y="65818"/>
                    <a:pt x="295" y="109767"/>
                  </a:cubicBezTo>
                  <a:cubicBezTo>
                    <a:pt x="-2986" y="127141"/>
                    <a:pt x="22045" y="133318"/>
                    <a:pt x="27835" y="118390"/>
                  </a:cubicBezTo>
                  <a:cubicBezTo>
                    <a:pt x="35686" y="101788"/>
                    <a:pt x="43858" y="85895"/>
                    <a:pt x="54732" y="71031"/>
                  </a:cubicBezTo>
                  <a:cubicBezTo>
                    <a:pt x="66572" y="54815"/>
                    <a:pt x="82273" y="41946"/>
                    <a:pt x="95593" y="27017"/>
                  </a:cubicBezTo>
                  <a:cubicBezTo>
                    <a:pt x="105373" y="16143"/>
                    <a:pt x="93984" y="-5606"/>
                    <a:pt x="78991" y="1343"/>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6" name="Freeform: Shape 1455">
              <a:extLst>
                <a:ext uri="{FF2B5EF4-FFF2-40B4-BE49-F238E27FC236}">
                  <a16:creationId xmlns:a16="http://schemas.microsoft.com/office/drawing/2014/main" id="{41B70BC4-46C7-4312-A7B2-5DD66BDF5FA1}"/>
                </a:ext>
              </a:extLst>
            </p:cNvPr>
            <p:cNvSpPr/>
            <p:nvPr/>
          </p:nvSpPr>
          <p:spPr>
            <a:xfrm>
              <a:off x="7414343" y="5168937"/>
              <a:ext cx="84546" cy="101215"/>
            </a:xfrm>
            <a:custGeom>
              <a:avLst/>
              <a:gdLst>
                <a:gd name="connsiteX0" fmla="*/ 71875 w 84546"/>
                <a:gd name="connsiteY0" fmla="*/ 714 h 101215"/>
                <a:gd name="connsiteX1" fmla="*/ 129 w 84546"/>
                <a:gd name="connsiteY1" fmla="*/ 96783 h 101215"/>
                <a:gd name="connsiteX2" fmla="*/ 7207 w 84546"/>
                <a:gd name="connsiteY2" fmla="*/ 99228 h 101215"/>
                <a:gd name="connsiteX3" fmla="*/ 40860 w 84546"/>
                <a:gd name="connsiteY3" fmla="*/ 52062 h 101215"/>
                <a:gd name="connsiteX4" fmla="*/ 81978 w 84546"/>
                <a:gd name="connsiteY4" fmla="*/ 16350 h 101215"/>
                <a:gd name="connsiteX5" fmla="*/ 71875 w 84546"/>
                <a:gd name="connsiteY5" fmla="*/ 714 h 10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46" h="101215">
                  <a:moveTo>
                    <a:pt x="71875" y="714"/>
                  </a:moveTo>
                  <a:cubicBezTo>
                    <a:pt x="34233" y="17830"/>
                    <a:pt x="10231" y="58111"/>
                    <a:pt x="129" y="96783"/>
                  </a:cubicBezTo>
                  <a:cubicBezTo>
                    <a:pt x="-965" y="101030"/>
                    <a:pt x="5212" y="102961"/>
                    <a:pt x="7207" y="99228"/>
                  </a:cubicBezTo>
                  <a:cubicBezTo>
                    <a:pt x="16280" y="82048"/>
                    <a:pt x="27798" y="66412"/>
                    <a:pt x="40860" y="52062"/>
                  </a:cubicBezTo>
                  <a:cubicBezTo>
                    <a:pt x="53151" y="38550"/>
                    <a:pt x="68529" y="28511"/>
                    <a:pt x="81978" y="16350"/>
                  </a:cubicBezTo>
                  <a:cubicBezTo>
                    <a:pt x="88927" y="10044"/>
                    <a:pt x="80498" y="-3211"/>
                    <a:pt x="71875" y="714"/>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7" name="Freeform: Shape 1456">
              <a:extLst>
                <a:ext uri="{FF2B5EF4-FFF2-40B4-BE49-F238E27FC236}">
                  <a16:creationId xmlns:a16="http://schemas.microsoft.com/office/drawing/2014/main" id="{EBF65021-C8A2-C4AE-C005-852A21438172}"/>
                </a:ext>
              </a:extLst>
            </p:cNvPr>
            <p:cNvSpPr/>
            <p:nvPr/>
          </p:nvSpPr>
          <p:spPr>
            <a:xfrm>
              <a:off x="7423419" y="5121181"/>
              <a:ext cx="114805" cy="116160"/>
            </a:xfrm>
            <a:custGeom>
              <a:avLst/>
              <a:gdLst>
                <a:gd name="connsiteX0" fmla="*/ 100571 w 114805"/>
                <a:gd name="connsiteY0" fmla="*/ 81 h 116160"/>
                <a:gd name="connsiteX1" fmla="*/ 36417 w 114805"/>
                <a:gd name="connsiteY1" fmla="*/ 41584 h 116160"/>
                <a:gd name="connsiteX2" fmla="*/ 254 w 114805"/>
                <a:gd name="connsiteY2" fmla="*/ 109470 h 116160"/>
                <a:gd name="connsiteX3" fmla="*/ 11257 w 114805"/>
                <a:gd name="connsiteY3" fmla="*/ 113266 h 116160"/>
                <a:gd name="connsiteX4" fmla="*/ 59260 w 114805"/>
                <a:gd name="connsiteY4" fmla="*/ 59215 h 116160"/>
                <a:gd name="connsiteX5" fmla="*/ 112925 w 114805"/>
                <a:gd name="connsiteY5" fmla="*/ 18805 h 116160"/>
                <a:gd name="connsiteX6" fmla="*/ 100635 w 114805"/>
                <a:gd name="connsiteY6" fmla="*/ 16 h 1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05" h="116160">
                  <a:moveTo>
                    <a:pt x="100571" y="81"/>
                  </a:moveTo>
                  <a:cubicBezTo>
                    <a:pt x="76441" y="-1657"/>
                    <a:pt x="51281" y="25111"/>
                    <a:pt x="36417" y="41584"/>
                  </a:cubicBezTo>
                  <a:cubicBezTo>
                    <a:pt x="18593" y="61338"/>
                    <a:pt x="7397" y="83989"/>
                    <a:pt x="254" y="109470"/>
                  </a:cubicBezTo>
                  <a:cubicBezTo>
                    <a:pt x="-1676" y="116419"/>
                    <a:pt x="7912" y="118414"/>
                    <a:pt x="11257" y="113266"/>
                  </a:cubicBezTo>
                  <a:cubicBezTo>
                    <a:pt x="24320" y="93512"/>
                    <a:pt x="41050" y="74465"/>
                    <a:pt x="59260" y="59215"/>
                  </a:cubicBezTo>
                  <a:cubicBezTo>
                    <a:pt x="76119" y="45123"/>
                    <a:pt x="100635" y="37080"/>
                    <a:pt x="112925" y="18805"/>
                  </a:cubicBezTo>
                  <a:cubicBezTo>
                    <a:pt x="119038" y="9668"/>
                    <a:pt x="109000" y="660"/>
                    <a:pt x="100635" y="16"/>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8" name="Freeform: Shape 1457">
              <a:extLst>
                <a:ext uri="{FF2B5EF4-FFF2-40B4-BE49-F238E27FC236}">
                  <a16:creationId xmlns:a16="http://schemas.microsoft.com/office/drawing/2014/main" id="{28015F9E-3604-0B40-6292-4826A92F7FC1}"/>
                </a:ext>
              </a:extLst>
            </p:cNvPr>
            <p:cNvSpPr/>
            <p:nvPr/>
          </p:nvSpPr>
          <p:spPr>
            <a:xfrm>
              <a:off x="7443514" y="5096933"/>
              <a:ext cx="134498" cy="145509"/>
            </a:xfrm>
            <a:custGeom>
              <a:avLst/>
              <a:gdLst>
                <a:gd name="connsiteX0" fmla="*/ 104992 w 134498"/>
                <a:gd name="connsiteY0" fmla="*/ 6 h 145509"/>
                <a:gd name="connsiteX1" fmla="*/ 46565 w 134498"/>
                <a:gd name="connsiteY1" fmla="*/ 39257 h 145509"/>
                <a:gd name="connsiteX2" fmla="*/ 236 w 134498"/>
                <a:gd name="connsiteY2" fmla="*/ 111197 h 145509"/>
                <a:gd name="connsiteX3" fmla="*/ 6671 w 134498"/>
                <a:gd name="connsiteY3" fmla="*/ 115572 h 145509"/>
                <a:gd name="connsiteX4" fmla="*/ 25910 w 134498"/>
                <a:gd name="connsiteY4" fmla="*/ 93051 h 145509"/>
                <a:gd name="connsiteX5" fmla="*/ 49783 w 134498"/>
                <a:gd name="connsiteY5" fmla="*/ 121556 h 145509"/>
                <a:gd name="connsiteX6" fmla="*/ 58405 w 134498"/>
                <a:gd name="connsiteY6" fmla="*/ 120398 h 145509"/>
                <a:gd name="connsiteX7" fmla="*/ 102805 w 134498"/>
                <a:gd name="connsiteY7" fmla="*/ 133782 h 145509"/>
                <a:gd name="connsiteX8" fmla="*/ 104992 w 134498"/>
                <a:gd name="connsiteY8" fmla="*/ 70 h 14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98" h="145509">
                  <a:moveTo>
                    <a:pt x="104992" y="6"/>
                  </a:moveTo>
                  <a:cubicBezTo>
                    <a:pt x="84273" y="-445"/>
                    <a:pt x="60271" y="26195"/>
                    <a:pt x="46565" y="39257"/>
                  </a:cubicBezTo>
                  <a:cubicBezTo>
                    <a:pt x="25589" y="59333"/>
                    <a:pt x="9952" y="83849"/>
                    <a:pt x="236" y="111197"/>
                  </a:cubicBezTo>
                  <a:cubicBezTo>
                    <a:pt x="-1115" y="115058"/>
                    <a:pt x="3646" y="119369"/>
                    <a:pt x="6671" y="115572"/>
                  </a:cubicBezTo>
                  <a:cubicBezTo>
                    <a:pt x="12848" y="107786"/>
                    <a:pt x="19218" y="100258"/>
                    <a:pt x="25910" y="93051"/>
                  </a:cubicBezTo>
                  <a:cubicBezTo>
                    <a:pt x="22307" y="108558"/>
                    <a:pt x="36141" y="123873"/>
                    <a:pt x="49783" y="121556"/>
                  </a:cubicBezTo>
                  <a:cubicBezTo>
                    <a:pt x="52678" y="122071"/>
                    <a:pt x="55638" y="121749"/>
                    <a:pt x="58405" y="120398"/>
                  </a:cubicBezTo>
                  <a:cubicBezTo>
                    <a:pt x="52228" y="145429"/>
                    <a:pt x="90579" y="155081"/>
                    <a:pt x="102805" y="133782"/>
                  </a:cubicBezTo>
                  <a:cubicBezTo>
                    <a:pt x="117669" y="107786"/>
                    <a:pt x="164770" y="1293"/>
                    <a:pt x="104992" y="70"/>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459" name="Freeform: Shape 1458">
              <a:extLst>
                <a:ext uri="{FF2B5EF4-FFF2-40B4-BE49-F238E27FC236}">
                  <a16:creationId xmlns:a16="http://schemas.microsoft.com/office/drawing/2014/main" id="{24FF2954-B744-5B87-65F5-84C37657FD0B}"/>
                </a:ext>
              </a:extLst>
            </p:cNvPr>
            <p:cNvSpPr/>
            <p:nvPr/>
          </p:nvSpPr>
          <p:spPr>
            <a:xfrm>
              <a:off x="9222806" y="4794317"/>
              <a:ext cx="276883" cy="73643"/>
            </a:xfrm>
            <a:custGeom>
              <a:avLst/>
              <a:gdLst>
                <a:gd name="connsiteX0" fmla="*/ 225857 w 276883"/>
                <a:gd name="connsiteY0" fmla="*/ 0 h 73643"/>
                <a:gd name="connsiteX1" fmla="*/ 194906 w 276883"/>
                <a:gd name="connsiteY1" fmla="*/ 24516 h 73643"/>
                <a:gd name="connsiteX2" fmla="*/ 115888 w 276883"/>
                <a:gd name="connsiteY2" fmla="*/ 29213 h 73643"/>
                <a:gd name="connsiteX3" fmla="*/ 53408 w 276883"/>
                <a:gd name="connsiteY3" fmla="*/ 1094 h 73643"/>
                <a:gd name="connsiteX4" fmla="*/ 32367 w 276883"/>
                <a:gd name="connsiteY4" fmla="*/ 1223 h 73643"/>
                <a:gd name="connsiteX5" fmla="*/ 0 w 276883"/>
                <a:gd name="connsiteY5" fmla="*/ 1223 h 73643"/>
                <a:gd name="connsiteX6" fmla="*/ 128822 w 276883"/>
                <a:gd name="connsiteY6" fmla="*/ 70781 h 73643"/>
                <a:gd name="connsiteX7" fmla="*/ 275275 w 276883"/>
                <a:gd name="connsiteY7" fmla="*/ 3089 h 73643"/>
                <a:gd name="connsiteX8" fmla="*/ 276884 w 276883"/>
                <a:gd name="connsiteY8" fmla="*/ 64 h 73643"/>
                <a:gd name="connsiteX9" fmla="*/ 225857 w 276883"/>
                <a:gd name="connsiteY9" fmla="*/ 0 h 7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83" h="73643">
                  <a:moveTo>
                    <a:pt x="225857" y="0"/>
                  </a:moveTo>
                  <a:cubicBezTo>
                    <a:pt x="216334" y="9008"/>
                    <a:pt x="206618" y="17631"/>
                    <a:pt x="194906" y="24516"/>
                  </a:cubicBezTo>
                  <a:cubicBezTo>
                    <a:pt x="171677" y="38158"/>
                    <a:pt x="140855" y="34297"/>
                    <a:pt x="115888" y="29213"/>
                  </a:cubicBezTo>
                  <a:cubicBezTo>
                    <a:pt x="93046" y="24516"/>
                    <a:pt x="73163" y="12612"/>
                    <a:pt x="53408" y="1094"/>
                  </a:cubicBezTo>
                  <a:cubicBezTo>
                    <a:pt x="46394" y="1223"/>
                    <a:pt x="39381" y="1287"/>
                    <a:pt x="32367" y="1223"/>
                  </a:cubicBezTo>
                  <a:cubicBezTo>
                    <a:pt x="22329" y="1158"/>
                    <a:pt x="11197" y="1480"/>
                    <a:pt x="0" y="1223"/>
                  </a:cubicBezTo>
                  <a:cubicBezTo>
                    <a:pt x="28184" y="39445"/>
                    <a:pt x="86354" y="62416"/>
                    <a:pt x="128822" y="70781"/>
                  </a:cubicBezTo>
                  <a:cubicBezTo>
                    <a:pt x="191431" y="83136"/>
                    <a:pt x="241558" y="54566"/>
                    <a:pt x="275275" y="3089"/>
                  </a:cubicBezTo>
                  <a:cubicBezTo>
                    <a:pt x="275919" y="2059"/>
                    <a:pt x="276434" y="1030"/>
                    <a:pt x="276884" y="64"/>
                  </a:cubicBezTo>
                  <a:cubicBezTo>
                    <a:pt x="259896" y="193"/>
                    <a:pt x="242845" y="129"/>
                    <a:pt x="225857" y="0"/>
                  </a:cubicBezTo>
                  <a:close/>
                </a:path>
              </a:pathLst>
            </a:custGeom>
            <a:solidFill>
              <a:schemeClr val="accent2"/>
            </a:solidFill>
            <a:ln w="6433" cap="flat">
              <a:noFill/>
              <a:prstDash val="solid"/>
              <a:miter/>
            </a:ln>
          </p:spPr>
          <p:txBody>
            <a:bodyPr rtlCol="0" anchor="ctr"/>
            <a:lstStyle/>
            <a:p>
              <a:endParaRPr lang="en-AU"/>
            </a:p>
          </p:txBody>
        </p:sp>
        <p:sp>
          <p:nvSpPr>
            <p:cNvPr id="1460" name="Freeform: Shape 1459">
              <a:extLst>
                <a:ext uri="{FF2B5EF4-FFF2-40B4-BE49-F238E27FC236}">
                  <a16:creationId xmlns:a16="http://schemas.microsoft.com/office/drawing/2014/main" id="{8A0B0010-DA29-691E-A8A8-A995255D1AA9}"/>
                </a:ext>
              </a:extLst>
            </p:cNvPr>
            <p:cNvSpPr/>
            <p:nvPr/>
          </p:nvSpPr>
          <p:spPr>
            <a:xfrm>
              <a:off x="9241853" y="4793539"/>
              <a:ext cx="228638" cy="37261"/>
            </a:xfrm>
            <a:custGeom>
              <a:avLst/>
              <a:gdLst>
                <a:gd name="connsiteX0" fmla="*/ 126184 w 228638"/>
                <a:gd name="connsiteY0" fmla="*/ 5 h 37261"/>
                <a:gd name="connsiteX1" fmla="*/ 13319 w 228638"/>
                <a:gd name="connsiteY1" fmla="*/ 2000 h 37261"/>
                <a:gd name="connsiteX2" fmla="*/ 0 w 228638"/>
                <a:gd name="connsiteY2" fmla="*/ 2064 h 37261"/>
                <a:gd name="connsiteX3" fmla="*/ 1544 w 228638"/>
                <a:gd name="connsiteY3" fmla="*/ 3673 h 37261"/>
                <a:gd name="connsiteX4" fmla="*/ 39959 w 228638"/>
                <a:gd name="connsiteY4" fmla="*/ 15577 h 37261"/>
                <a:gd name="connsiteX5" fmla="*/ 59263 w 228638"/>
                <a:gd name="connsiteY5" fmla="*/ 35910 h 37261"/>
                <a:gd name="connsiteX6" fmla="*/ 214596 w 228638"/>
                <a:gd name="connsiteY6" fmla="*/ 27996 h 37261"/>
                <a:gd name="connsiteX7" fmla="*/ 226564 w 228638"/>
                <a:gd name="connsiteY7" fmla="*/ 906 h 37261"/>
                <a:gd name="connsiteX8" fmla="*/ 126119 w 228638"/>
                <a:gd name="connsiteY8" fmla="*/ 5 h 3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38" h="37261">
                  <a:moveTo>
                    <a:pt x="126184" y="5"/>
                  </a:moveTo>
                  <a:cubicBezTo>
                    <a:pt x="88541" y="-124"/>
                    <a:pt x="50962" y="2321"/>
                    <a:pt x="13319" y="2000"/>
                  </a:cubicBezTo>
                  <a:cubicBezTo>
                    <a:pt x="9073" y="2000"/>
                    <a:pt x="4568" y="2000"/>
                    <a:pt x="0" y="2064"/>
                  </a:cubicBezTo>
                  <a:cubicBezTo>
                    <a:pt x="321" y="2707"/>
                    <a:pt x="772" y="3286"/>
                    <a:pt x="1544" y="3673"/>
                  </a:cubicBezTo>
                  <a:cubicBezTo>
                    <a:pt x="13513" y="9399"/>
                    <a:pt x="26575" y="13067"/>
                    <a:pt x="39959" y="15577"/>
                  </a:cubicBezTo>
                  <a:cubicBezTo>
                    <a:pt x="39638" y="25615"/>
                    <a:pt x="46265" y="36103"/>
                    <a:pt x="59263" y="35910"/>
                  </a:cubicBezTo>
                  <a:cubicBezTo>
                    <a:pt x="111641" y="35010"/>
                    <a:pt x="163505" y="43053"/>
                    <a:pt x="214596" y="27996"/>
                  </a:cubicBezTo>
                  <a:cubicBezTo>
                    <a:pt x="228431" y="23942"/>
                    <a:pt x="231197" y="11008"/>
                    <a:pt x="226564" y="906"/>
                  </a:cubicBezTo>
                  <a:cubicBezTo>
                    <a:pt x="193104" y="777"/>
                    <a:pt x="159644" y="134"/>
                    <a:pt x="126119" y="5"/>
                  </a:cubicBezTo>
                  <a:close/>
                </a:path>
              </a:pathLst>
            </a:custGeom>
            <a:solidFill>
              <a:schemeClr val="accent2"/>
            </a:solidFill>
            <a:ln w="6433" cap="flat">
              <a:noFill/>
              <a:prstDash val="solid"/>
              <a:miter/>
            </a:ln>
          </p:spPr>
          <p:txBody>
            <a:bodyPr rtlCol="0" anchor="ctr"/>
            <a:lstStyle/>
            <a:p>
              <a:endParaRPr lang="en-AU"/>
            </a:p>
          </p:txBody>
        </p:sp>
        <p:sp>
          <p:nvSpPr>
            <p:cNvPr id="1481" name="Freeform: Shape 1480">
              <a:extLst>
                <a:ext uri="{FF2B5EF4-FFF2-40B4-BE49-F238E27FC236}">
                  <a16:creationId xmlns:a16="http://schemas.microsoft.com/office/drawing/2014/main" id="{29AAB65D-00B0-2105-3BB2-795E41B12A11}"/>
                </a:ext>
              </a:extLst>
            </p:cNvPr>
            <p:cNvSpPr/>
            <p:nvPr/>
          </p:nvSpPr>
          <p:spPr>
            <a:xfrm>
              <a:off x="9888033" y="3466513"/>
              <a:ext cx="551336" cy="449774"/>
            </a:xfrm>
            <a:custGeom>
              <a:avLst/>
              <a:gdLst>
                <a:gd name="connsiteX0" fmla="*/ 531685 w 551336"/>
                <a:gd name="connsiteY0" fmla="*/ 327213 h 449774"/>
                <a:gd name="connsiteX1" fmla="*/ 342699 w 551336"/>
                <a:gd name="connsiteY1" fmla="*/ 334484 h 449774"/>
                <a:gd name="connsiteX2" fmla="*/ 357628 w 551336"/>
                <a:gd name="connsiteY2" fmla="*/ 323159 h 449774"/>
                <a:gd name="connsiteX3" fmla="*/ 342892 w 551336"/>
                <a:gd name="connsiteY3" fmla="*/ 291758 h 449774"/>
                <a:gd name="connsiteX4" fmla="*/ 307373 w 551336"/>
                <a:gd name="connsiteY4" fmla="*/ 307909 h 449774"/>
                <a:gd name="connsiteX5" fmla="*/ 381115 w 551336"/>
                <a:gd name="connsiteY5" fmla="*/ 242854 h 449774"/>
                <a:gd name="connsiteX6" fmla="*/ 373007 w 551336"/>
                <a:gd name="connsiteY6" fmla="*/ 212804 h 449774"/>
                <a:gd name="connsiteX7" fmla="*/ 386713 w 551336"/>
                <a:gd name="connsiteY7" fmla="*/ 200450 h 449774"/>
                <a:gd name="connsiteX8" fmla="*/ 386197 w 551336"/>
                <a:gd name="connsiteY8" fmla="*/ 173746 h 449774"/>
                <a:gd name="connsiteX9" fmla="*/ 412901 w 551336"/>
                <a:gd name="connsiteY9" fmla="*/ 150259 h 449774"/>
                <a:gd name="connsiteX10" fmla="*/ 418371 w 551336"/>
                <a:gd name="connsiteY10" fmla="*/ 133336 h 449774"/>
                <a:gd name="connsiteX11" fmla="*/ 437225 w 551336"/>
                <a:gd name="connsiteY11" fmla="*/ 114869 h 449774"/>
                <a:gd name="connsiteX12" fmla="*/ 433556 w 551336"/>
                <a:gd name="connsiteY12" fmla="*/ 85462 h 449774"/>
                <a:gd name="connsiteX13" fmla="*/ 476798 w 551336"/>
                <a:gd name="connsiteY13" fmla="*/ 32698 h 449774"/>
                <a:gd name="connsiteX14" fmla="*/ 452088 w 551336"/>
                <a:gd name="connsiteY14" fmla="*/ 3549 h 449774"/>
                <a:gd name="connsiteX15" fmla="*/ 238780 w 551336"/>
                <a:gd name="connsiteY15" fmla="*/ 194530 h 449774"/>
                <a:gd name="connsiteX16" fmla="*/ 135889 w 551336"/>
                <a:gd name="connsiteY16" fmla="*/ 307330 h 449774"/>
                <a:gd name="connsiteX17" fmla="*/ 84733 w 551336"/>
                <a:gd name="connsiteY17" fmla="*/ 362024 h 449774"/>
                <a:gd name="connsiteX18" fmla="*/ 28237 w 551336"/>
                <a:gd name="connsiteY18" fmla="*/ 411700 h 449774"/>
                <a:gd name="connsiteX19" fmla="*/ 21030 w 551336"/>
                <a:gd name="connsiteY19" fmla="*/ 414853 h 449774"/>
                <a:gd name="connsiteX20" fmla="*/ 9384 w 551336"/>
                <a:gd name="connsiteY20" fmla="*/ 428687 h 449774"/>
                <a:gd name="connsiteX21" fmla="*/ 1855 w 551336"/>
                <a:gd name="connsiteY21" fmla="*/ 435444 h 449774"/>
                <a:gd name="connsiteX22" fmla="*/ 10349 w 551336"/>
                <a:gd name="connsiteY22" fmla="*/ 445482 h 449774"/>
                <a:gd name="connsiteX23" fmla="*/ 13244 w 551336"/>
                <a:gd name="connsiteY23" fmla="*/ 443358 h 449774"/>
                <a:gd name="connsiteX24" fmla="*/ 31841 w 551336"/>
                <a:gd name="connsiteY24" fmla="*/ 448828 h 449774"/>
                <a:gd name="connsiteX25" fmla="*/ 126173 w 551336"/>
                <a:gd name="connsiteY25" fmla="*/ 422768 h 449774"/>
                <a:gd name="connsiteX26" fmla="*/ 394756 w 551336"/>
                <a:gd name="connsiteY26" fmla="*/ 396192 h 449774"/>
                <a:gd name="connsiteX27" fmla="*/ 407174 w 551336"/>
                <a:gd name="connsiteY27" fmla="*/ 378304 h 449774"/>
                <a:gd name="connsiteX28" fmla="*/ 533745 w 551336"/>
                <a:gd name="connsiteY28" fmla="*/ 365756 h 449774"/>
                <a:gd name="connsiteX29" fmla="*/ 531750 w 551336"/>
                <a:gd name="connsiteY29" fmla="*/ 327406 h 44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336" h="449774">
                  <a:moveTo>
                    <a:pt x="531685" y="327213"/>
                  </a:moveTo>
                  <a:cubicBezTo>
                    <a:pt x="468497" y="325990"/>
                    <a:pt x="405437" y="328435"/>
                    <a:pt x="342699" y="334484"/>
                  </a:cubicBezTo>
                  <a:cubicBezTo>
                    <a:pt x="347718" y="330816"/>
                    <a:pt x="352737" y="327084"/>
                    <a:pt x="357628" y="323159"/>
                  </a:cubicBezTo>
                  <a:cubicBezTo>
                    <a:pt x="371784" y="311770"/>
                    <a:pt x="362325" y="282942"/>
                    <a:pt x="342892" y="291758"/>
                  </a:cubicBezTo>
                  <a:cubicBezTo>
                    <a:pt x="331053" y="297163"/>
                    <a:pt x="319213" y="302504"/>
                    <a:pt x="307373" y="307909"/>
                  </a:cubicBezTo>
                  <a:cubicBezTo>
                    <a:pt x="331954" y="286224"/>
                    <a:pt x="356534" y="264539"/>
                    <a:pt x="381115" y="242854"/>
                  </a:cubicBezTo>
                  <a:cubicBezTo>
                    <a:pt x="392632" y="232688"/>
                    <a:pt x="384782" y="217437"/>
                    <a:pt x="373007" y="212804"/>
                  </a:cubicBezTo>
                  <a:cubicBezTo>
                    <a:pt x="377575" y="208686"/>
                    <a:pt x="382143" y="204568"/>
                    <a:pt x="386713" y="200450"/>
                  </a:cubicBezTo>
                  <a:cubicBezTo>
                    <a:pt x="395593" y="192406"/>
                    <a:pt x="393083" y="181017"/>
                    <a:pt x="386197" y="173746"/>
                  </a:cubicBezTo>
                  <a:cubicBezTo>
                    <a:pt x="395077" y="165896"/>
                    <a:pt x="404022" y="158110"/>
                    <a:pt x="412901" y="150259"/>
                  </a:cubicBezTo>
                  <a:cubicBezTo>
                    <a:pt x="418628" y="145240"/>
                    <a:pt x="419851" y="139063"/>
                    <a:pt x="418371" y="133336"/>
                  </a:cubicBezTo>
                  <a:cubicBezTo>
                    <a:pt x="424677" y="127159"/>
                    <a:pt x="431048" y="121110"/>
                    <a:pt x="437225" y="114869"/>
                  </a:cubicBezTo>
                  <a:cubicBezTo>
                    <a:pt x="446361" y="105603"/>
                    <a:pt x="442179" y="92219"/>
                    <a:pt x="433556" y="85462"/>
                  </a:cubicBezTo>
                  <a:cubicBezTo>
                    <a:pt x="448421" y="68346"/>
                    <a:pt x="462899" y="50779"/>
                    <a:pt x="476798" y="32698"/>
                  </a:cubicBezTo>
                  <a:cubicBezTo>
                    <a:pt x="489410" y="16225"/>
                    <a:pt x="470942" y="-9449"/>
                    <a:pt x="452088" y="3549"/>
                  </a:cubicBezTo>
                  <a:cubicBezTo>
                    <a:pt x="373071" y="57986"/>
                    <a:pt x="304220" y="124585"/>
                    <a:pt x="238780" y="194530"/>
                  </a:cubicBezTo>
                  <a:cubicBezTo>
                    <a:pt x="204032" y="231658"/>
                    <a:pt x="170186" y="269751"/>
                    <a:pt x="135889" y="307330"/>
                  </a:cubicBezTo>
                  <a:cubicBezTo>
                    <a:pt x="119030" y="325733"/>
                    <a:pt x="101979" y="343943"/>
                    <a:pt x="84733" y="362024"/>
                  </a:cubicBezTo>
                  <a:cubicBezTo>
                    <a:pt x="65751" y="378497"/>
                    <a:pt x="46898" y="395034"/>
                    <a:pt x="28237" y="411700"/>
                  </a:cubicBezTo>
                  <a:cubicBezTo>
                    <a:pt x="25856" y="412794"/>
                    <a:pt x="23540" y="413952"/>
                    <a:pt x="21030" y="414853"/>
                  </a:cubicBezTo>
                  <a:cubicBezTo>
                    <a:pt x="13823" y="417427"/>
                    <a:pt x="10220" y="422832"/>
                    <a:pt x="9384" y="428687"/>
                  </a:cubicBezTo>
                  <a:cubicBezTo>
                    <a:pt x="6874" y="430940"/>
                    <a:pt x="4364" y="433192"/>
                    <a:pt x="1855" y="435444"/>
                  </a:cubicBezTo>
                  <a:cubicBezTo>
                    <a:pt x="-3679" y="440463"/>
                    <a:pt x="4364" y="449922"/>
                    <a:pt x="10349" y="445482"/>
                  </a:cubicBezTo>
                  <a:cubicBezTo>
                    <a:pt x="11314" y="444774"/>
                    <a:pt x="12279" y="444066"/>
                    <a:pt x="13244" y="443358"/>
                  </a:cubicBezTo>
                  <a:cubicBezTo>
                    <a:pt x="17169" y="448442"/>
                    <a:pt x="23733" y="451402"/>
                    <a:pt x="31841" y="448828"/>
                  </a:cubicBezTo>
                  <a:cubicBezTo>
                    <a:pt x="62984" y="438854"/>
                    <a:pt x="94450" y="430296"/>
                    <a:pt x="126173" y="422768"/>
                  </a:cubicBezTo>
                  <a:cubicBezTo>
                    <a:pt x="216966" y="430425"/>
                    <a:pt x="306150" y="414531"/>
                    <a:pt x="394756" y="396192"/>
                  </a:cubicBezTo>
                  <a:cubicBezTo>
                    <a:pt x="404279" y="394198"/>
                    <a:pt x="407947" y="386219"/>
                    <a:pt x="407174" y="378304"/>
                  </a:cubicBezTo>
                  <a:cubicBezTo>
                    <a:pt x="449386" y="373800"/>
                    <a:pt x="491662" y="369810"/>
                    <a:pt x="533745" y="365756"/>
                  </a:cubicBezTo>
                  <a:cubicBezTo>
                    <a:pt x="558582" y="363376"/>
                    <a:pt x="556395" y="327856"/>
                    <a:pt x="531750" y="327406"/>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82" name="Freeform: Shape 1481">
              <a:extLst>
                <a:ext uri="{FF2B5EF4-FFF2-40B4-BE49-F238E27FC236}">
                  <a16:creationId xmlns:a16="http://schemas.microsoft.com/office/drawing/2014/main" id="{87BCE1EE-251D-2EF9-B122-D3736FEA1134}"/>
                </a:ext>
              </a:extLst>
            </p:cNvPr>
            <p:cNvSpPr/>
            <p:nvPr/>
          </p:nvSpPr>
          <p:spPr>
            <a:xfrm>
              <a:off x="10353202" y="3453008"/>
              <a:ext cx="141688" cy="215144"/>
            </a:xfrm>
            <a:custGeom>
              <a:avLst/>
              <a:gdLst>
                <a:gd name="connsiteX0" fmla="*/ 141544 w 141688"/>
                <a:gd name="connsiteY0" fmla="*/ 201150 h 215144"/>
                <a:gd name="connsiteX1" fmla="*/ 16712 w 141688"/>
                <a:gd name="connsiteY1" fmla="*/ 8496 h 215144"/>
                <a:gd name="connsiteX2" fmla="*/ 15489 w 141688"/>
                <a:gd name="connsiteY2" fmla="*/ 3734 h 215144"/>
                <a:gd name="connsiteX3" fmla="*/ 9891 w 141688"/>
                <a:gd name="connsiteY3" fmla="*/ 710 h 215144"/>
                <a:gd name="connsiteX4" fmla="*/ 46 w 141688"/>
                <a:gd name="connsiteY4" fmla="*/ 7145 h 215144"/>
                <a:gd name="connsiteX5" fmla="*/ 58022 w 141688"/>
                <a:gd name="connsiteY5" fmla="*/ 99096 h 215144"/>
                <a:gd name="connsiteX6" fmla="*/ 116835 w 141688"/>
                <a:gd name="connsiteY6" fmla="*/ 209065 h 215144"/>
                <a:gd name="connsiteX7" fmla="*/ 141544 w 141688"/>
                <a:gd name="connsiteY7" fmla="*/ 201150 h 2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88" h="215144">
                  <a:moveTo>
                    <a:pt x="141544" y="201150"/>
                  </a:moveTo>
                  <a:cubicBezTo>
                    <a:pt x="129061" y="120652"/>
                    <a:pt x="63878" y="68982"/>
                    <a:pt x="16712" y="8496"/>
                  </a:cubicBezTo>
                  <a:cubicBezTo>
                    <a:pt x="17741" y="6952"/>
                    <a:pt x="17162" y="4635"/>
                    <a:pt x="15489" y="3734"/>
                  </a:cubicBezTo>
                  <a:cubicBezTo>
                    <a:pt x="13623" y="2705"/>
                    <a:pt x="11757" y="1739"/>
                    <a:pt x="9891" y="710"/>
                  </a:cubicBezTo>
                  <a:cubicBezTo>
                    <a:pt x="5644" y="-1606"/>
                    <a:pt x="-597" y="2061"/>
                    <a:pt x="46" y="7145"/>
                  </a:cubicBezTo>
                  <a:cubicBezTo>
                    <a:pt x="4679" y="41892"/>
                    <a:pt x="38268" y="71170"/>
                    <a:pt x="58022" y="99096"/>
                  </a:cubicBezTo>
                  <a:cubicBezTo>
                    <a:pt x="82474" y="133586"/>
                    <a:pt x="97403" y="171936"/>
                    <a:pt x="116835" y="209065"/>
                  </a:cubicBezTo>
                  <a:cubicBezTo>
                    <a:pt x="122948" y="220711"/>
                    <a:pt x="143604" y="214277"/>
                    <a:pt x="141544" y="201150"/>
                  </a:cubicBezTo>
                  <a:close/>
                </a:path>
              </a:pathLst>
            </a:custGeom>
            <a:solidFill>
              <a:srgbClr val="FFCC80"/>
            </a:solidFill>
            <a:ln w="6433" cap="flat">
              <a:noFill/>
              <a:prstDash val="solid"/>
              <a:miter/>
            </a:ln>
          </p:spPr>
          <p:txBody>
            <a:bodyPr rtlCol="0" anchor="ctr"/>
            <a:lstStyle/>
            <a:p>
              <a:endParaRPr lang="en-AU"/>
            </a:p>
          </p:txBody>
        </p:sp>
        <p:sp>
          <p:nvSpPr>
            <p:cNvPr id="1483" name="Freeform: Shape 1482">
              <a:extLst>
                <a:ext uri="{FF2B5EF4-FFF2-40B4-BE49-F238E27FC236}">
                  <a16:creationId xmlns:a16="http://schemas.microsoft.com/office/drawing/2014/main" id="{7325E32D-F828-29FE-2DF1-D8CD708F5F7C}"/>
                </a:ext>
              </a:extLst>
            </p:cNvPr>
            <p:cNvSpPr/>
            <p:nvPr/>
          </p:nvSpPr>
          <p:spPr>
            <a:xfrm>
              <a:off x="10356457" y="3472754"/>
              <a:ext cx="187345" cy="293322"/>
            </a:xfrm>
            <a:custGeom>
              <a:avLst/>
              <a:gdLst>
                <a:gd name="connsiteX0" fmla="*/ 187257 w 187345"/>
                <a:gd name="connsiteY0" fmla="*/ 279790 h 293322"/>
                <a:gd name="connsiteX1" fmla="*/ 7794 w 187345"/>
                <a:gd name="connsiteY1" fmla="*/ 847 h 293322"/>
                <a:gd name="connsiteX2" fmla="*/ 1553 w 187345"/>
                <a:gd name="connsiteY2" fmla="*/ 9984 h 293322"/>
                <a:gd name="connsiteX3" fmla="*/ 100518 w 187345"/>
                <a:gd name="connsiteY3" fmla="*/ 130891 h 293322"/>
                <a:gd name="connsiteX4" fmla="*/ 161390 w 187345"/>
                <a:gd name="connsiteY4" fmla="*/ 284487 h 293322"/>
                <a:gd name="connsiteX5" fmla="*/ 187257 w 187345"/>
                <a:gd name="connsiteY5" fmla="*/ 279790 h 29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45" h="293322">
                  <a:moveTo>
                    <a:pt x="187257" y="279790"/>
                  </a:moveTo>
                  <a:cubicBezTo>
                    <a:pt x="176190" y="174454"/>
                    <a:pt x="96271" y="57086"/>
                    <a:pt x="7794" y="847"/>
                  </a:cubicBezTo>
                  <a:cubicBezTo>
                    <a:pt x="2196" y="-2692"/>
                    <a:pt x="-2565" y="5737"/>
                    <a:pt x="1553" y="9984"/>
                  </a:cubicBezTo>
                  <a:cubicBezTo>
                    <a:pt x="38424" y="48270"/>
                    <a:pt x="72463" y="85398"/>
                    <a:pt x="100518" y="130891"/>
                  </a:cubicBezTo>
                  <a:cubicBezTo>
                    <a:pt x="130440" y="179409"/>
                    <a:pt x="143373" y="231337"/>
                    <a:pt x="161390" y="284487"/>
                  </a:cubicBezTo>
                  <a:cubicBezTo>
                    <a:pt x="166152" y="298450"/>
                    <a:pt x="188930" y="295104"/>
                    <a:pt x="187257" y="279790"/>
                  </a:cubicBezTo>
                  <a:close/>
                </a:path>
              </a:pathLst>
            </a:custGeom>
            <a:solidFill>
              <a:srgbClr val="FFCC80"/>
            </a:solidFill>
            <a:ln w="6433" cap="flat">
              <a:noFill/>
              <a:prstDash val="solid"/>
              <a:miter/>
            </a:ln>
          </p:spPr>
          <p:txBody>
            <a:bodyPr rtlCol="0" anchor="ctr"/>
            <a:lstStyle/>
            <a:p>
              <a:endParaRPr lang="en-AU"/>
            </a:p>
          </p:txBody>
        </p:sp>
        <p:sp>
          <p:nvSpPr>
            <p:cNvPr id="1484" name="Freeform: Shape 1483">
              <a:extLst>
                <a:ext uri="{FF2B5EF4-FFF2-40B4-BE49-F238E27FC236}">
                  <a16:creationId xmlns:a16="http://schemas.microsoft.com/office/drawing/2014/main" id="{59D99496-5DEF-891B-81BB-2CE3D16BF789}"/>
                </a:ext>
              </a:extLst>
            </p:cNvPr>
            <p:cNvSpPr/>
            <p:nvPr/>
          </p:nvSpPr>
          <p:spPr>
            <a:xfrm>
              <a:off x="10393852" y="3500213"/>
              <a:ext cx="146939" cy="258461"/>
            </a:xfrm>
            <a:custGeom>
              <a:avLst/>
              <a:gdLst>
                <a:gd name="connsiteX0" fmla="*/ 146066 w 146939"/>
                <a:gd name="connsiteY0" fmla="*/ 241585 h 258461"/>
                <a:gd name="connsiteX1" fmla="*/ 10424 w 146939"/>
                <a:gd name="connsiteY1" fmla="*/ 1894 h 258461"/>
                <a:gd name="connsiteX2" fmla="*/ 836 w 146939"/>
                <a:gd name="connsiteY2" fmla="*/ 10001 h 258461"/>
                <a:gd name="connsiteX3" fmla="*/ 120778 w 146939"/>
                <a:gd name="connsiteY3" fmla="*/ 249693 h 258461"/>
                <a:gd name="connsiteX4" fmla="*/ 146066 w 146939"/>
                <a:gd name="connsiteY4" fmla="*/ 241649 h 25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39" h="258461">
                  <a:moveTo>
                    <a:pt x="146066" y="241585"/>
                  </a:moveTo>
                  <a:cubicBezTo>
                    <a:pt x="115308" y="156905"/>
                    <a:pt x="70394" y="69779"/>
                    <a:pt x="10424" y="1894"/>
                  </a:cubicBezTo>
                  <a:cubicBezTo>
                    <a:pt x="5533" y="-3640"/>
                    <a:pt x="-2639" y="4146"/>
                    <a:pt x="836" y="10001"/>
                  </a:cubicBezTo>
                  <a:cubicBezTo>
                    <a:pt x="47230" y="88247"/>
                    <a:pt x="89505" y="163725"/>
                    <a:pt x="120778" y="249693"/>
                  </a:cubicBezTo>
                  <a:cubicBezTo>
                    <a:pt x="126633" y="265779"/>
                    <a:pt x="151922" y="257736"/>
                    <a:pt x="146066" y="241649"/>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85" name="Freeform: Shape 1484">
              <a:extLst>
                <a:ext uri="{FF2B5EF4-FFF2-40B4-BE49-F238E27FC236}">
                  <a16:creationId xmlns:a16="http://schemas.microsoft.com/office/drawing/2014/main" id="{E4ACF82A-1C68-CCF5-681E-6658B4D5B7C6}"/>
                </a:ext>
              </a:extLst>
            </p:cNvPr>
            <p:cNvSpPr/>
            <p:nvPr/>
          </p:nvSpPr>
          <p:spPr>
            <a:xfrm>
              <a:off x="10217847" y="3451018"/>
              <a:ext cx="305967" cy="300991"/>
            </a:xfrm>
            <a:custGeom>
              <a:avLst/>
              <a:gdLst>
                <a:gd name="connsiteX0" fmla="*/ 305598 w 305967"/>
                <a:gd name="connsiteY0" fmla="*/ 286534 h 300991"/>
                <a:gd name="connsiteX1" fmla="*/ 234881 w 305967"/>
                <a:gd name="connsiteY1" fmla="*/ 120069 h 300991"/>
                <a:gd name="connsiteX2" fmla="*/ 177098 w 305967"/>
                <a:gd name="connsiteY2" fmla="*/ 41566 h 300991"/>
                <a:gd name="connsiteX3" fmla="*/ 126007 w 305967"/>
                <a:gd name="connsiteY3" fmla="*/ 191 h 300991"/>
                <a:gd name="connsiteX4" fmla="*/ 104643 w 305967"/>
                <a:gd name="connsiteY4" fmla="*/ 14219 h 300991"/>
                <a:gd name="connsiteX5" fmla="*/ 46989 w 305967"/>
                <a:gd name="connsiteY5" fmla="*/ 145614 h 300991"/>
                <a:gd name="connsiteX6" fmla="*/ 50656 w 305967"/>
                <a:gd name="connsiteY6" fmla="*/ 166205 h 300991"/>
                <a:gd name="connsiteX7" fmla="*/ 14237 w 305967"/>
                <a:gd name="connsiteY7" fmla="*/ 229973 h 300991"/>
                <a:gd name="connsiteX8" fmla="*/ 15201 w 305967"/>
                <a:gd name="connsiteY8" fmla="*/ 246188 h 300991"/>
                <a:gd name="connsiteX9" fmla="*/ 1624 w 305967"/>
                <a:gd name="connsiteY9" fmla="*/ 268259 h 300991"/>
                <a:gd name="connsiteX10" fmla="*/ 22795 w 305967"/>
                <a:gd name="connsiteY10" fmla="*/ 282673 h 300991"/>
                <a:gd name="connsiteX11" fmla="*/ 38624 w 305967"/>
                <a:gd name="connsiteY11" fmla="*/ 261245 h 300991"/>
                <a:gd name="connsiteX12" fmla="*/ 142608 w 305967"/>
                <a:gd name="connsiteY12" fmla="*/ 138987 h 300991"/>
                <a:gd name="connsiteX13" fmla="*/ 131862 w 305967"/>
                <a:gd name="connsiteY13" fmla="*/ 129270 h 300991"/>
                <a:gd name="connsiteX14" fmla="*/ 120988 w 305967"/>
                <a:gd name="connsiteY14" fmla="*/ 141239 h 300991"/>
                <a:gd name="connsiteX15" fmla="*/ 144217 w 305967"/>
                <a:gd name="connsiteY15" fmla="*/ 106813 h 300991"/>
                <a:gd name="connsiteX16" fmla="*/ 132763 w 305967"/>
                <a:gd name="connsiteY16" fmla="*/ 85322 h 300991"/>
                <a:gd name="connsiteX17" fmla="*/ 142994 w 305967"/>
                <a:gd name="connsiteY17" fmla="*/ 64602 h 300991"/>
                <a:gd name="connsiteX18" fmla="*/ 144603 w 305967"/>
                <a:gd name="connsiteY18" fmla="*/ 55143 h 300991"/>
                <a:gd name="connsiteX19" fmla="*/ 167317 w 305967"/>
                <a:gd name="connsiteY19" fmla="*/ 86158 h 300991"/>
                <a:gd name="connsiteX20" fmla="*/ 210108 w 305967"/>
                <a:gd name="connsiteY20" fmla="*/ 148768 h 300991"/>
                <a:gd name="connsiteX21" fmla="*/ 277157 w 305967"/>
                <a:gd name="connsiteY21" fmla="*/ 291681 h 300991"/>
                <a:gd name="connsiteX22" fmla="*/ 305727 w 305967"/>
                <a:gd name="connsiteY22" fmla="*/ 286469 h 30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5967" h="300991">
                  <a:moveTo>
                    <a:pt x="305598" y="286534"/>
                  </a:moveTo>
                  <a:cubicBezTo>
                    <a:pt x="295560" y="226756"/>
                    <a:pt x="266475" y="171225"/>
                    <a:pt x="234881" y="120069"/>
                  </a:cubicBezTo>
                  <a:cubicBezTo>
                    <a:pt x="217830" y="92400"/>
                    <a:pt x="198075" y="66404"/>
                    <a:pt x="177098" y="41566"/>
                  </a:cubicBezTo>
                  <a:cubicBezTo>
                    <a:pt x="163327" y="25286"/>
                    <a:pt x="148721" y="2894"/>
                    <a:pt x="126007" y="191"/>
                  </a:cubicBezTo>
                  <a:cubicBezTo>
                    <a:pt x="115389" y="-1096"/>
                    <a:pt x="107861" y="4181"/>
                    <a:pt x="104643" y="14219"/>
                  </a:cubicBezTo>
                  <a:cubicBezTo>
                    <a:pt x="89908" y="60033"/>
                    <a:pt x="70089" y="103467"/>
                    <a:pt x="46989" y="145614"/>
                  </a:cubicBezTo>
                  <a:cubicBezTo>
                    <a:pt x="42549" y="154108"/>
                    <a:pt x="45251" y="161573"/>
                    <a:pt x="50656" y="166205"/>
                  </a:cubicBezTo>
                  <a:cubicBezTo>
                    <a:pt x="38817" y="187568"/>
                    <a:pt x="26720" y="208867"/>
                    <a:pt x="14237" y="229973"/>
                  </a:cubicBezTo>
                  <a:cubicBezTo>
                    <a:pt x="10891" y="235635"/>
                    <a:pt x="11984" y="241555"/>
                    <a:pt x="15201" y="246188"/>
                  </a:cubicBezTo>
                  <a:cubicBezTo>
                    <a:pt x="10633" y="253524"/>
                    <a:pt x="6065" y="260859"/>
                    <a:pt x="1624" y="268259"/>
                  </a:cubicBezTo>
                  <a:cubicBezTo>
                    <a:pt x="-5839" y="280678"/>
                    <a:pt x="14366" y="294577"/>
                    <a:pt x="22795" y="282673"/>
                  </a:cubicBezTo>
                  <a:cubicBezTo>
                    <a:pt x="28135" y="275595"/>
                    <a:pt x="33412" y="268452"/>
                    <a:pt x="38624" y="261245"/>
                  </a:cubicBezTo>
                  <a:cubicBezTo>
                    <a:pt x="71055" y="218970"/>
                    <a:pt x="108247" y="179396"/>
                    <a:pt x="142608" y="138987"/>
                  </a:cubicBezTo>
                  <a:cubicBezTo>
                    <a:pt x="148657" y="131909"/>
                    <a:pt x="138168" y="122450"/>
                    <a:pt x="131862" y="129270"/>
                  </a:cubicBezTo>
                  <a:cubicBezTo>
                    <a:pt x="128194" y="133196"/>
                    <a:pt x="124591" y="137249"/>
                    <a:pt x="120988" y="141239"/>
                  </a:cubicBezTo>
                  <a:cubicBezTo>
                    <a:pt x="128709" y="129721"/>
                    <a:pt x="136431" y="118267"/>
                    <a:pt x="144217" y="106813"/>
                  </a:cubicBezTo>
                  <a:cubicBezTo>
                    <a:pt x="150523" y="97548"/>
                    <a:pt x="142094" y="87316"/>
                    <a:pt x="132763" y="85322"/>
                  </a:cubicBezTo>
                  <a:cubicBezTo>
                    <a:pt x="136173" y="78437"/>
                    <a:pt x="139648" y="71552"/>
                    <a:pt x="142994" y="64602"/>
                  </a:cubicBezTo>
                  <a:cubicBezTo>
                    <a:pt x="144539" y="61385"/>
                    <a:pt x="144989" y="58167"/>
                    <a:pt x="144603" y="55143"/>
                  </a:cubicBezTo>
                  <a:cubicBezTo>
                    <a:pt x="153740" y="66339"/>
                    <a:pt x="161976" y="79337"/>
                    <a:pt x="167317" y="86158"/>
                  </a:cubicBezTo>
                  <a:cubicBezTo>
                    <a:pt x="182953" y="106041"/>
                    <a:pt x="196917" y="127147"/>
                    <a:pt x="210108" y="148768"/>
                  </a:cubicBezTo>
                  <a:cubicBezTo>
                    <a:pt x="237841" y="194132"/>
                    <a:pt x="255086" y="243679"/>
                    <a:pt x="277157" y="291681"/>
                  </a:cubicBezTo>
                  <a:cubicBezTo>
                    <a:pt x="283463" y="305323"/>
                    <a:pt x="308687" y="304293"/>
                    <a:pt x="305727" y="286469"/>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86" name="Freeform: Shape 1485">
              <a:extLst>
                <a:ext uri="{FF2B5EF4-FFF2-40B4-BE49-F238E27FC236}">
                  <a16:creationId xmlns:a16="http://schemas.microsoft.com/office/drawing/2014/main" id="{F2D062E4-C77B-2C73-B11C-7F145ABD4158}"/>
                </a:ext>
              </a:extLst>
            </p:cNvPr>
            <p:cNvSpPr/>
            <p:nvPr/>
          </p:nvSpPr>
          <p:spPr>
            <a:xfrm>
              <a:off x="10360765" y="3453334"/>
              <a:ext cx="206953" cy="340716"/>
            </a:xfrm>
            <a:custGeom>
              <a:avLst/>
              <a:gdLst>
                <a:gd name="connsiteX0" fmla="*/ 206822 w 206953"/>
                <a:gd name="connsiteY0" fmla="*/ 329003 h 340716"/>
                <a:gd name="connsiteX1" fmla="*/ 6897 w 206953"/>
                <a:gd name="connsiteY1" fmla="*/ 1092 h 340716"/>
                <a:gd name="connsiteX2" fmla="*/ 1234 w 206953"/>
                <a:gd name="connsiteY2" fmla="*/ 7398 h 340716"/>
                <a:gd name="connsiteX3" fmla="*/ 110688 w 206953"/>
                <a:gd name="connsiteY3" fmla="*/ 155009 h 340716"/>
                <a:gd name="connsiteX4" fmla="*/ 184429 w 206953"/>
                <a:gd name="connsiteY4" fmla="*/ 333185 h 340716"/>
                <a:gd name="connsiteX5" fmla="*/ 206822 w 206953"/>
                <a:gd name="connsiteY5" fmla="*/ 329131 h 34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3" h="340716">
                  <a:moveTo>
                    <a:pt x="206822" y="329003"/>
                  </a:moveTo>
                  <a:cubicBezTo>
                    <a:pt x="188612" y="204299"/>
                    <a:pt x="102387" y="79659"/>
                    <a:pt x="6897" y="1092"/>
                  </a:cubicBezTo>
                  <a:cubicBezTo>
                    <a:pt x="2650" y="-2447"/>
                    <a:pt x="-2369" y="3408"/>
                    <a:pt x="1234" y="7398"/>
                  </a:cubicBezTo>
                  <a:cubicBezTo>
                    <a:pt x="42609" y="52827"/>
                    <a:pt x="79994" y="101730"/>
                    <a:pt x="110688" y="155009"/>
                  </a:cubicBezTo>
                  <a:cubicBezTo>
                    <a:pt x="143569" y="211956"/>
                    <a:pt x="161458" y="272249"/>
                    <a:pt x="184429" y="333185"/>
                  </a:cubicBezTo>
                  <a:cubicBezTo>
                    <a:pt x="188805" y="344832"/>
                    <a:pt x="208752" y="342580"/>
                    <a:pt x="206822" y="329131"/>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87" name="Freeform: Shape 1486">
              <a:extLst>
                <a:ext uri="{FF2B5EF4-FFF2-40B4-BE49-F238E27FC236}">
                  <a16:creationId xmlns:a16="http://schemas.microsoft.com/office/drawing/2014/main" id="{A9D4CD2A-1CFD-644E-1FE1-E10B6A2EA657}"/>
                </a:ext>
              </a:extLst>
            </p:cNvPr>
            <p:cNvSpPr/>
            <p:nvPr/>
          </p:nvSpPr>
          <p:spPr>
            <a:xfrm>
              <a:off x="10457461" y="3585395"/>
              <a:ext cx="105563" cy="219025"/>
            </a:xfrm>
            <a:custGeom>
              <a:avLst/>
              <a:gdLst>
                <a:gd name="connsiteX0" fmla="*/ 104979 w 105563"/>
                <a:gd name="connsiteY0" fmla="*/ 200674 h 219025"/>
                <a:gd name="connsiteX1" fmla="*/ 9810 w 105563"/>
                <a:gd name="connsiteY1" fmla="*/ 2615 h 219025"/>
                <a:gd name="connsiteX2" fmla="*/ 673 w 105563"/>
                <a:gd name="connsiteY2" fmla="*/ 8470 h 219025"/>
                <a:gd name="connsiteX3" fmla="*/ 81750 w 105563"/>
                <a:gd name="connsiteY3" fmla="*/ 199709 h 219025"/>
                <a:gd name="connsiteX4" fmla="*/ 80849 w 105563"/>
                <a:gd name="connsiteY4" fmla="*/ 200288 h 219025"/>
                <a:gd name="connsiteX5" fmla="*/ 89214 w 105563"/>
                <a:gd name="connsiteY5" fmla="*/ 218176 h 219025"/>
                <a:gd name="connsiteX6" fmla="*/ 97901 w 105563"/>
                <a:gd name="connsiteY6" fmla="*/ 214251 h 219025"/>
                <a:gd name="connsiteX7" fmla="*/ 104914 w 105563"/>
                <a:gd name="connsiteY7" fmla="*/ 200674 h 21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63" h="219025">
                  <a:moveTo>
                    <a:pt x="104979" y="200674"/>
                  </a:moveTo>
                  <a:cubicBezTo>
                    <a:pt x="78082" y="132338"/>
                    <a:pt x="46424" y="66318"/>
                    <a:pt x="9810" y="2615"/>
                  </a:cubicBezTo>
                  <a:cubicBezTo>
                    <a:pt x="6271" y="-3563"/>
                    <a:pt x="-2480" y="2357"/>
                    <a:pt x="673" y="8470"/>
                  </a:cubicBezTo>
                  <a:cubicBezTo>
                    <a:pt x="32267" y="70307"/>
                    <a:pt x="59293" y="134011"/>
                    <a:pt x="81750" y="199709"/>
                  </a:cubicBezTo>
                  <a:cubicBezTo>
                    <a:pt x="81428" y="199902"/>
                    <a:pt x="81171" y="200095"/>
                    <a:pt x="80849" y="200288"/>
                  </a:cubicBezTo>
                  <a:cubicBezTo>
                    <a:pt x="71905" y="206401"/>
                    <a:pt x="78597" y="222938"/>
                    <a:pt x="89214" y="218176"/>
                  </a:cubicBezTo>
                  <a:cubicBezTo>
                    <a:pt x="92110" y="216889"/>
                    <a:pt x="95005" y="215602"/>
                    <a:pt x="97901" y="214251"/>
                  </a:cubicBezTo>
                  <a:cubicBezTo>
                    <a:pt x="102984" y="211999"/>
                    <a:pt x="107231" y="206594"/>
                    <a:pt x="104914" y="200674"/>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88" name="Freeform: Shape 1487">
              <a:extLst>
                <a:ext uri="{FF2B5EF4-FFF2-40B4-BE49-F238E27FC236}">
                  <a16:creationId xmlns:a16="http://schemas.microsoft.com/office/drawing/2014/main" id="{A4B8AB9F-0247-1837-5393-58B243EC157D}"/>
                </a:ext>
              </a:extLst>
            </p:cNvPr>
            <p:cNvSpPr/>
            <p:nvPr/>
          </p:nvSpPr>
          <p:spPr>
            <a:xfrm>
              <a:off x="10242531" y="3805241"/>
              <a:ext cx="266974" cy="46398"/>
            </a:xfrm>
            <a:custGeom>
              <a:avLst/>
              <a:gdLst>
                <a:gd name="connsiteX0" fmla="*/ 257106 w 266974"/>
                <a:gd name="connsiteY0" fmla="*/ 3 h 46398"/>
                <a:gd name="connsiteX1" fmla="*/ 137550 w 266974"/>
                <a:gd name="connsiteY1" fmla="*/ 18535 h 46398"/>
                <a:gd name="connsiteX2" fmla="*/ 5124 w 266974"/>
                <a:gd name="connsiteY2" fmla="*/ 35265 h 46398"/>
                <a:gd name="connsiteX3" fmla="*/ 5704 w 266974"/>
                <a:gd name="connsiteY3" fmla="*/ 46397 h 46398"/>
                <a:gd name="connsiteX4" fmla="*/ 138643 w 266974"/>
                <a:gd name="connsiteY4" fmla="*/ 39834 h 46398"/>
                <a:gd name="connsiteX5" fmla="*/ 260516 w 266974"/>
                <a:gd name="connsiteY5" fmla="*/ 18857 h 46398"/>
                <a:gd name="connsiteX6" fmla="*/ 257106 w 266974"/>
                <a:gd name="connsiteY6" fmla="*/ 3 h 4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974" h="46398">
                  <a:moveTo>
                    <a:pt x="257106" y="3"/>
                  </a:moveTo>
                  <a:cubicBezTo>
                    <a:pt x="217339" y="1097"/>
                    <a:pt x="176801" y="12100"/>
                    <a:pt x="137550" y="18535"/>
                  </a:cubicBezTo>
                  <a:cubicBezTo>
                    <a:pt x="93601" y="25806"/>
                    <a:pt x="49459" y="31276"/>
                    <a:pt x="5124" y="35265"/>
                  </a:cubicBezTo>
                  <a:cubicBezTo>
                    <a:pt x="-2083" y="35909"/>
                    <a:pt x="-1503" y="46526"/>
                    <a:pt x="5704" y="46397"/>
                  </a:cubicBezTo>
                  <a:cubicBezTo>
                    <a:pt x="50102" y="45754"/>
                    <a:pt x="94373" y="43566"/>
                    <a:pt x="138643" y="39834"/>
                  </a:cubicBezTo>
                  <a:cubicBezTo>
                    <a:pt x="178539" y="36423"/>
                    <a:pt x="222809" y="33077"/>
                    <a:pt x="260516" y="18857"/>
                  </a:cubicBezTo>
                  <a:cubicBezTo>
                    <a:pt x="270747" y="14996"/>
                    <a:pt x="268238" y="-254"/>
                    <a:pt x="257106" y="3"/>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89" name="Freeform: Shape 1488">
              <a:extLst>
                <a:ext uri="{FF2B5EF4-FFF2-40B4-BE49-F238E27FC236}">
                  <a16:creationId xmlns:a16="http://schemas.microsoft.com/office/drawing/2014/main" id="{78F6FE04-817B-FCC5-9265-63A896228EF5}"/>
                </a:ext>
              </a:extLst>
            </p:cNvPr>
            <p:cNvSpPr/>
            <p:nvPr/>
          </p:nvSpPr>
          <p:spPr>
            <a:xfrm>
              <a:off x="10302323" y="3659032"/>
              <a:ext cx="280160" cy="182439"/>
            </a:xfrm>
            <a:custGeom>
              <a:avLst/>
              <a:gdLst>
                <a:gd name="connsiteX0" fmla="*/ 212500 w 280160"/>
                <a:gd name="connsiteY0" fmla="*/ 5357 h 182439"/>
                <a:gd name="connsiteX1" fmla="*/ 192424 w 280160"/>
                <a:gd name="connsiteY1" fmla="*/ 18226 h 182439"/>
                <a:gd name="connsiteX2" fmla="*/ 250207 w 280160"/>
                <a:gd name="connsiteY2" fmla="*/ 137911 h 182439"/>
                <a:gd name="connsiteX3" fmla="*/ 139209 w 280160"/>
                <a:gd name="connsiteY3" fmla="*/ 158438 h 182439"/>
                <a:gd name="connsiteX4" fmla="*/ 4982 w 280160"/>
                <a:gd name="connsiteY4" fmla="*/ 171178 h 182439"/>
                <a:gd name="connsiteX5" fmla="*/ 5561 w 280160"/>
                <a:gd name="connsiteY5" fmla="*/ 182053 h 182439"/>
                <a:gd name="connsiteX6" fmla="*/ 128013 w 280160"/>
                <a:gd name="connsiteY6" fmla="*/ 179028 h 182439"/>
                <a:gd name="connsiteX7" fmla="*/ 262947 w 280160"/>
                <a:gd name="connsiteY7" fmla="*/ 166224 h 182439"/>
                <a:gd name="connsiteX8" fmla="*/ 280128 w 280160"/>
                <a:gd name="connsiteY8" fmla="*/ 151488 h 182439"/>
                <a:gd name="connsiteX9" fmla="*/ 212500 w 280160"/>
                <a:gd name="connsiteY9" fmla="*/ 5486 h 18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160" h="182439">
                  <a:moveTo>
                    <a:pt x="212500" y="5357"/>
                  </a:moveTo>
                  <a:cubicBezTo>
                    <a:pt x="203749" y="-7384"/>
                    <a:pt x="184831" y="4906"/>
                    <a:pt x="192424" y="18226"/>
                  </a:cubicBezTo>
                  <a:cubicBezTo>
                    <a:pt x="211792" y="52266"/>
                    <a:pt x="243322" y="96858"/>
                    <a:pt x="250207" y="137911"/>
                  </a:cubicBezTo>
                  <a:cubicBezTo>
                    <a:pt x="213143" y="139584"/>
                    <a:pt x="175307" y="152582"/>
                    <a:pt x="139209" y="158438"/>
                  </a:cubicBezTo>
                  <a:cubicBezTo>
                    <a:pt x="94809" y="165644"/>
                    <a:pt x="49896" y="169441"/>
                    <a:pt x="4982" y="171178"/>
                  </a:cubicBezTo>
                  <a:cubicBezTo>
                    <a:pt x="-2096" y="171436"/>
                    <a:pt x="-1388" y="181860"/>
                    <a:pt x="5561" y="182053"/>
                  </a:cubicBezTo>
                  <a:cubicBezTo>
                    <a:pt x="46486" y="183082"/>
                    <a:pt x="87217" y="182053"/>
                    <a:pt x="128013" y="179028"/>
                  </a:cubicBezTo>
                  <a:cubicBezTo>
                    <a:pt x="171833" y="175747"/>
                    <a:pt x="219192" y="161012"/>
                    <a:pt x="262947" y="166224"/>
                  </a:cubicBezTo>
                  <a:cubicBezTo>
                    <a:pt x="272536" y="167382"/>
                    <a:pt x="279871" y="161205"/>
                    <a:pt x="280128" y="151488"/>
                  </a:cubicBezTo>
                  <a:cubicBezTo>
                    <a:pt x="281479" y="101233"/>
                    <a:pt x="239589" y="45123"/>
                    <a:pt x="212500" y="5486"/>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490" name="Freeform: Shape 1489">
              <a:extLst>
                <a:ext uri="{FF2B5EF4-FFF2-40B4-BE49-F238E27FC236}">
                  <a16:creationId xmlns:a16="http://schemas.microsoft.com/office/drawing/2014/main" id="{4ECC934F-BDF8-1C67-4FC7-A2FFB97C80BC}"/>
                </a:ext>
              </a:extLst>
            </p:cNvPr>
            <p:cNvSpPr/>
            <p:nvPr/>
          </p:nvSpPr>
          <p:spPr>
            <a:xfrm>
              <a:off x="10146543" y="3518167"/>
              <a:ext cx="404473" cy="332635"/>
            </a:xfrm>
            <a:custGeom>
              <a:avLst/>
              <a:gdLst>
                <a:gd name="connsiteX0" fmla="*/ 403413 w 404473"/>
                <a:gd name="connsiteY0" fmla="*/ 265263 h 332635"/>
                <a:gd name="connsiteX1" fmla="*/ 399167 w 404473"/>
                <a:gd name="connsiteY1" fmla="*/ 255032 h 332635"/>
                <a:gd name="connsiteX2" fmla="*/ 376002 w 404473"/>
                <a:gd name="connsiteY2" fmla="*/ 242484 h 332635"/>
                <a:gd name="connsiteX3" fmla="*/ 357277 w 404473"/>
                <a:gd name="connsiteY3" fmla="*/ 227749 h 332635"/>
                <a:gd name="connsiteX4" fmla="*/ 330315 w 404473"/>
                <a:gd name="connsiteY4" fmla="*/ 203362 h 332635"/>
                <a:gd name="connsiteX5" fmla="*/ 328835 w 404473"/>
                <a:gd name="connsiteY5" fmla="*/ 204520 h 332635"/>
                <a:gd name="connsiteX6" fmla="*/ 330895 w 404473"/>
                <a:gd name="connsiteY6" fmla="*/ 201689 h 332635"/>
                <a:gd name="connsiteX7" fmla="*/ 325232 w 404473"/>
                <a:gd name="connsiteY7" fmla="*/ 172347 h 332635"/>
                <a:gd name="connsiteX8" fmla="*/ 344150 w 404473"/>
                <a:gd name="connsiteY8" fmla="*/ 144871 h 332635"/>
                <a:gd name="connsiteX9" fmla="*/ 286173 w 404473"/>
                <a:gd name="connsiteY9" fmla="*/ 68877 h 332635"/>
                <a:gd name="connsiteX10" fmla="*/ 274398 w 404473"/>
                <a:gd name="connsiteY10" fmla="*/ 61542 h 332635"/>
                <a:gd name="connsiteX11" fmla="*/ 244348 w 404473"/>
                <a:gd name="connsiteY11" fmla="*/ 29626 h 332635"/>
                <a:gd name="connsiteX12" fmla="*/ 234503 w 404473"/>
                <a:gd name="connsiteY12" fmla="*/ 26280 h 332635"/>
                <a:gd name="connsiteX13" fmla="*/ 211596 w 404473"/>
                <a:gd name="connsiteY13" fmla="*/ 18108 h 332635"/>
                <a:gd name="connsiteX14" fmla="*/ 210824 w 404473"/>
                <a:gd name="connsiteY14" fmla="*/ 18944 h 332635"/>
                <a:gd name="connsiteX15" fmla="*/ 202652 w 404473"/>
                <a:gd name="connsiteY15" fmla="*/ 8134 h 332635"/>
                <a:gd name="connsiteX16" fmla="*/ 168805 w 404473"/>
                <a:gd name="connsiteY16" fmla="*/ 24028 h 332635"/>
                <a:gd name="connsiteX17" fmla="*/ 177427 w 404473"/>
                <a:gd name="connsiteY17" fmla="*/ 58260 h 332635"/>
                <a:gd name="connsiteX18" fmla="*/ 112695 w 404473"/>
                <a:gd name="connsiteY18" fmla="*/ 143584 h 332635"/>
                <a:gd name="connsiteX19" fmla="*/ 90238 w 404473"/>
                <a:gd name="connsiteY19" fmla="*/ 175757 h 332635"/>
                <a:gd name="connsiteX20" fmla="*/ 89916 w 404473"/>
                <a:gd name="connsiteY20" fmla="*/ 190299 h 332635"/>
                <a:gd name="connsiteX21" fmla="*/ 51308 w 404473"/>
                <a:gd name="connsiteY21" fmla="*/ 256448 h 332635"/>
                <a:gd name="connsiteX22" fmla="*/ 50600 w 404473"/>
                <a:gd name="connsiteY22" fmla="*/ 258249 h 332635"/>
                <a:gd name="connsiteX23" fmla="*/ 9483 w 404473"/>
                <a:gd name="connsiteY23" fmla="*/ 276073 h 332635"/>
                <a:gd name="connsiteX24" fmla="*/ 21130 w 404473"/>
                <a:gd name="connsiteY24" fmla="*/ 312365 h 332635"/>
                <a:gd name="connsiteX25" fmla="*/ 141200 w 404473"/>
                <a:gd name="connsiteY25" fmla="*/ 308376 h 332635"/>
                <a:gd name="connsiteX26" fmla="*/ 162371 w 404473"/>
                <a:gd name="connsiteY26" fmla="*/ 332634 h 332635"/>
                <a:gd name="connsiteX27" fmla="*/ 231350 w 404473"/>
                <a:gd name="connsiteY27" fmla="*/ 302327 h 332635"/>
                <a:gd name="connsiteX28" fmla="*/ 242611 w 404473"/>
                <a:gd name="connsiteY28" fmla="*/ 301490 h 332635"/>
                <a:gd name="connsiteX29" fmla="*/ 264746 w 404473"/>
                <a:gd name="connsiteY29" fmla="*/ 302906 h 332635"/>
                <a:gd name="connsiteX30" fmla="*/ 269379 w 404473"/>
                <a:gd name="connsiteY30" fmla="*/ 299303 h 332635"/>
                <a:gd name="connsiteX31" fmla="*/ 280897 w 404473"/>
                <a:gd name="connsiteY31" fmla="*/ 298337 h 332635"/>
                <a:gd name="connsiteX32" fmla="*/ 309725 w 404473"/>
                <a:gd name="connsiteY32" fmla="*/ 314424 h 332635"/>
                <a:gd name="connsiteX33" fmla="*/ 325618 w 404473"/>
                <a:gd name="connsiteY33" fmla="*/ 302391 h 332635"/>
                <a:gd name="connsiteX34" fmla="*/ 351357 w 404473"/>
                <a:gd name="connsiteY34" fmla="*/ 308890 h 332635"/>
                <a:gd name="connsiteX35" fmla="*/ 374007 w 404473"/>
                <a:gd name="connsiteY35" fmla="*/ 290423 h 332635"/>
                <a:gd name="connsiteX36" fmla="*/ 386618 w 404473"/>
                <a:gd name="connsiteY36" fmla="*/ 289329 h 332635"/>
                <a:gd name="connsiteX37" fmla="*/ 403285 w 404473"/>
                <a:gd name="connsiteY37" fmla="*/ 265199 h 33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473" h="332635">
                  <a:moveTo>
                    <a:pt x="403413" y="265263"/>
                  </a:moveTo>
                  <a:cubicBezTo>
                    <a:pt x="401997" y="261853"/>
                    <a:pt x="400582" y="258442"/>
                    <a:pt x="399167" y="255032"/>
                  </a:cubicBezTo>
                  <a:cubicBezTo>
                    <a:pt x="395627" y="246603"/>
                    <a:pt x="385203" y="239331"/>
                    <a:pt x="376002" y="242484"/>
                  </a:cubicBezTo>
                  <a:cubicBezTo>
                    <a:pt x="374007" y="234055"/>
                    <a:pt x="365899" y="227813"/>
                    <a:pt x="357277" y="227749"/>
                  </a:cubicBezTo>
                  <a:cubicBezTo>
                    <a:pt x="367314" y="212113"/>
                    <a:pt x="344729" y="192294"/>
                    <a:pt x="330315" y="203362"/>
                  </a:cubicBezTo>
                  <a:cubicBezTo>
                    <a:pt x="329801" y="203748"/>
                    <a:pt x="329351" y="204134"/>
                    <a:pt x="328835" y="204520"/>
                  </a:cubicBezTo>
                  <a:cubicBezTo>
                    <a:pt x="329543" y="203555"/>
                    <a:pt x="330187" y="202654"/>
                    <a:pt x="330895" y="201689"/>
                  </a:cubicBezTo>
                  <a:cubicBezTo>
                    <a:pt x="339839" y="189849"/>
                    <a:pt x="334691" y="177366"/>
                    <a:pt x="325232" y="172347"/>
                  </a:cubicBezTo>
                  <a:cubicBezTo>
                    <a:pt x="339839" y="174341"/>
                    <a:pt x="355346" y="159606"/>
                    <a:pt x="344150" y="144871"/>
                  </a:cubicBezTo>
                  <a:cubicBezTo>
                    <a:pt x="324846" y="119518"/>
                    <a:pt x="305542" y="94230"/>
                    <a:pt x="286173" y="68877"/>
                  </a:cubicBezTo>
                  <a:cubicBezTo>
                    <a:pt x="283278" y="65081"/>
                    <a:pt x="279031" y="62700"/>
                    <a:pt x="274398" y="61542"/>
                  </a:cubicBezTo>
                  <a:cubicBezTo>
                    <a:pt x="266676" y="47257"/>
                    <a:pt x="256639" y="35224"/>
                    <a:pt x="244348" y="29626"/>
                  </a:cubicBezTo>
                  <a:cubicBezTo>
                    <a:pt x="240938" y="28081"/>
                    <a:pt x="237657" y="27052"/>
                    <a:pt x="234503" y="26280"/>
                  </a:cubicBezTo>
                  <a:cubicBezTo>
                    <a:pt x="233474" y="15984"/>
                    <a:pt x="220476" y="8070"/>
                    <a:pt x="211596" y="18108"/>
                  </a:cubicBezTo>
                  <a:cubicBezTo>
                    <a:pt x="211338" y="18365"/>
                    <a:pt x="211081" y="18687"/>
                    <a:pt x="210824" y="18944"/>
                  </a:cubicBezTo>
                  <a:cubicBezTo>
                    <a:pt x="208121" y="15341"/>
                    <a:pt x="205419" y="11737"/>
                    <a:pt x="202652" y="8134"/>
                  </a:cubicBezTo>
                  <a:cubicBezTo>
                    <a:pt x="189589" y="-8789"/>
                    <a:pt x="163465" y="2729"/>
                    <a:pt x="168805" y="24028"/>
                  </a:cubicBezTo>
                  <a:cubicBezTo>
                    <a:pt x="171701" y="35417"/>
                    <a:pt x="174532" y="46806"/>
                    <a:pt x="177427" y="58260"/>
                  </a:cubicBezTo>
                  <a:cubicBezTo>
                    <a:pt x="154842" y="85929"/>
                    <a:pt x="133350" y="114435"/>
                    <a:pt x="112695" y="143584"/>
                  </a:cubicBezTo>
                  <a:cubicBezTo>
                    <a:pt x="104909" y="154072"/>
                    <a:pt x="97381" y="164689"/>
                    <a:pt x="90238" y="175757"/>
                  </a:cubicBezTo>
                  <a:cubicBezTo>
                    <a:pt x="86506" y="181226"/>
                    <a:pt x="87085" y="186374"/>
                    <a:pt x="89916" y="190299"/>
                  </a:cubicBezTo>
                  <a:cubicBezTo>
                    <a:pt x="76339" y="211920"/>
                    <a:pt x="63405" y="233862"/>
                    <a:pt x="51308" y="256448"/>
                  </a:cubicBezTo>
                  <a:cubicBezTo>
                    <a:pt x="50987" y="257027"/>
                    <a:pt x="50794" y="257670"/>
                    <a:pt x="50600" y="258249"/>
                  </a:cubicBezTo>
                  <a:cubicBezTo>
                    <a:pt x="36766" y="263719"/>
                    <a:pt x="23060" y="269575"/>
                    <a:pt x="9483" y="276073"/>
                  </a:cubicBezTo>
                  <a:cubicBezTo>
                    <a:pt x="-9692" y="285275"/>
                    <a:pt x="3306" y="312494"/>
                    <a:pt x="21130" y="312365"/>
                  </a:cubicBezTo>
                  <a:cubicBezTo>
                    <a:pt x="61218" y="312108"/>
                    <a:pt x="101241" y="310628"/>
                    <a:pt x="141200" y="308376"/>
                  </a:cubicBezTo>
                  <a:cubicBezTo>
                    <a:pt x="138563" y="320794"/>
                    <a:pt x="149437" y="332763"/>
                    <a:pt x="162371" y="332634"/>
                  </a:cubicBezTo>
                  <a:cubicBezTo>
                    <a:pt x="189911" y="332441"/>
                    <a:pt x="212690" y="322146"/>
                    <a:pt x="231350" y="302327"/>
                  </a:cubicBezTo>
                  <a:cubicBezTo>
                    <a:pt x="235083" y="302069"/>
                    <a:pt x="238814" y="301748"/>
                    <a:pt x="242611" y="301490"/>
                  </a:cubicBezTo>
                  <a:cubicBezTo>
                    <a:pt x="248724" y="306638"/>
                    <a:pt x="257475" y="308440"/>
                    <a:pt x="264746" y="302906"/>
                  </a:cubicBezTo>
                  <a:cubicBezTo>
                    <a:pt x="266291" y="301748"/>
                    <a:pt x="267835" y="300525"/>
                    <a:pt x="269379" y="299303"/>
                  </a:cubicBezTo>
                  <a:cubicBezTo>
                    <a:pt x="273240" y="298981"/>
                    <a:pt x="277037" y="298659"/>
                    <a:pt x="280897" y="298337"/>
                  </a:cubicBezTo>
                  <a:cubicBezTo>
                    <a:pt x="281476" y="311979"/>
                    <a:pt x="296341" y="323947"/>
                    <a:pt x="309725" y="314424"/>
                  </a:cubicBezTo>
                  <a:cubicBezTo>
                    <a:pt x="315194" y="310563"/>
                    <a:pt x="320471" y="306509"/>
                    <a:pt x="325618" y="302391"/>
                  </a:cubicBezTo>
                  <a:cubicBezTo>
                    <a:pt x="330895" y="311014"/>
                    <a:pt x="342477" y="316097"/>
                    <a:pt x="351357" y="308890"/>
                  </a:cubicBezTo>
                  <a:cubicBezTo>
                    <a:pt x="358885" y="302713"/>
                    <a:pt x="366478" y="296536"/>
                    <a:pt x="374007" y="290423"/>
                  </a:cubicBezTo>
                  <a:cubicBezTo>
                    <a:pt x="378189" y="290037"/>
                    <a:pt x="382437" y="289715"/>
                    <a:pt x="386618" y="289329"/>
                  </a:cubicBezTo>
                  <a:cubicBezTo>
                    <a:pt x="397687" y="288428"/>
                    <a:pt x="408046" y="276652"/>
                    <a:pt x="403285" y="265199"/>
                  </a:cubicBezTo>
                  <a:close/>
                </a:path>
              </a:pathLst>
            </a:custGeom>
            <a:solidFill>
              <a:schemeClr val="tx2">
                <a:lumMod val="40000"/>
                <a:lumOff val="60000"/>
              </a:schemeClr>
            </a:solidFill>
            <a:ln w="6433" cap="flat">
              <a:noFill/>
              <a:prstDash val="solid"/>
              <a:miter/>
            </a:ln>
          </p:spPr>
          <p:txBody>
            <a:bodyPr rtlCol="0" anchor="ctr"/>
            <a:lstStyle/>
            <a:p>
              <a:endParaRPr lang="en-AU"/>
            </a:p>
          </p:txBody>
        </p:sp>
        <p:sp>
          <p:nvSpPr>
            <p:cNvPr id="1524" name="Freeform: Shape 1523">
              <a:extLst>
                <a:ext uri="{FF2B5EF4-FFF2-40B4-BE49-F238E27FC236}">
                  <a16:creationId xmlns:a16="http://schemas.microsoft.com/office/drawing/2014/main" id="{AFD95109-6836-D5A6-1EB1-843B873895EF}"/>
                </a:ext>
              </a:extLst>
            </p:cNvPr>
            <p:cNvSpPr/>
            <p:nvPr/>
          </p:nvSpPr>
          <p:spPr>
            <a:xfrm>
              <a:off x="6975977" y="3734860"/>
              <a:ext cx="127674" cy="43362"/>
            </a:xfrm>
            <a:custGeom>
              <a:avLst/>
              <a:gdLst>
                <a:gd name="connsiteX0" fmla="*/ 116311 w 127674"/>
                <a:gd name="connsiteY0" fmla="*/ 1019 h 43362"/>
                <a:gd name="connsiteX1" fmla="*/ 51128 w 127674"/>
                <a:gd name="connsiteY1" fmla="*/ 12344 h 43362"/>
                <a:gd name="connsiteX2" fmla="*/ 873 w 127674"/>
                <a:gd name="connsiteY2" fmla="*/ 38147 h 43362"/>
                <a:gd name="connsiteX3" fmla="*/ 4219 w 127674"/>
                <a:gd name="connsiteY3" fmla="*/ 43294 h 43362"/>
                <a:gd name="connsiteX4" fmla="*/ 121201 w 127674"/>
                <a:gd name="connsiteY4" fmla="*/ 27401 h 43362"/>
                <a:gd name="connsiteX5" fmla="*/ 116311 w 127674"/>
                <a:gd name="connsiteY5" fmla="*/ 1019 h 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74" h="43362">
                  <a:moveTo>
                    <a:pt x="116311" y="1019"/>
                  </a:moveTo>
                  <a:cubicBezTo>
                    <a:pt x="94497" y="-2971"/>
                    <a:pt x="71783" y="5587"/>
                    <a:pt x="51128" y="12344"/>
                  </a:cubicBezTo>
                  <a:cubicBezTo>
                    <a:pt x="33432" y="18135"/>
                    <a:pt x="13678" y="23990"/>
                    <a:pt x="873" y="38147"/>
                  </a:cubicBezTo>
                  <a:cubicBezTo>
                    <a:pt x="-1444" y="40656"/>
                    <a:pt x="1259" y="43873"/>
                    <a:pt x="4219" y="43294"/>
                  </a:cubicBezTo>
                  <a:cubicBezTo>
                    <a:pt x="42055" y="36023"/>
                    <a:pt x="86647" y="49729"/>
                    <a:pt x="121201" y="27401"/>
                  </a:cubicBezTo>
                  <a:cubicBezTo>
                    <a:pt x="131689" y="20644"/>
                    <a:pt x="128987" y="3335"/>
                    <a:pt x="116311" y="1019"/>
                  </a:cubicBezTo>
                  <a:close/>
                </a:path>
              </a:pathLst>
            </a:custGeom>
            <a:solidFill>
              <a:srgbClr val="E0DFE6"/>
            </a:solidFill>
            <a:ln w="6433" cap="flat">
              <a:noFill/>
              <a:prstDash val="solid"/>
              <a:miter/>
            </a:ln>
          </p:spPr>
          <p:txBody>
            <a:bodyPr rtlCol="0" anchor="ctr"/>
            <a:lstStyle/>
            <a:p>
              <a:endParaRPr lang="en-AU"/>
            </a:p>
          </p:txBody>
        </p:sp>
        <p:sp>
          <p:nvSpPr>
            <p:cNvPr id="1525" name="Freeform: Shape 1524">
              <a:extLst>
                <a:ext uri="{FF2B5EF4-FFF2-40B4-BE49-F238E27FC236}">
                  <a16:creationId xmlns:a16="http://schemas.microsoft.com/office/drawing/2014/main" id="{A185F369-181B-B223-F259-B352E3A371A0}"/>
                </a:ext>
              </a:extLst>
            </p:cNvPr>
            <p:cNvSpPr/>
            <p:nvPr/>
          </p:nvSpPr>
          <p:spPr>
            <a:xfrm>
              <a:off x="6968470" y="3738261"/>
              <a:ext cx="58613" cy="37531"/>
            </a:xfrm>
            <a:custGeom>
              <a:avLst/>
              <a:gdLst>
                <a:gd name="connsiteX0" fmla="*/ 46473 w 58613"/>
                <a:gd name="connsiteY0" fmla="*/ 6368 h 37531"/>
                <a:gd name="connsiteX1" fmla="*/ 36049 w 58613"/>
                <a:gd name="connsiteY1" fmla="*/ 7269 h 37531"/>
                <a:gd name="connsiteX2" fmla="*/ 29357 w 58613"/>
                <a:gd name="connsiteY2" fmla="*/ 5596 h 37531"/>
                <a:gd name="connsiteX3" fmla="*/ 21442 w 58613"/>
                <a:gd name="connsiteY3" fmla="*/ 6368 h 37531"/>
                <a:gd name="connsiteX4" fmla="*/ 9860 w 58613"/>
                <a:gd name="connsiteY4" fmla="*/ 1220 h 37531"/>
                <a:gd name="connsiteX5" fmla="*/ 79 w 58613"/>
                <a:gd name="connsiteY5" fmla="*/ 5917 h 37531"/>
                <a:gd name="connsiteX6" fmla="*/ 3168 w 58613"/>
                <a:gd name="connsiteY6" fmla="*/ 15248 h 37531"/>
                <a:gd name="connsiteX7" fmla="*/ 13592 w 58613"/>
                <a:gd name="connsiteY7" fmla="*/ 37319 h 37531"/>
                <a:gd name="connsiteX8" fmla="*/ 50656 w 58613"/>
                <a:gd name="connsiteY8" fmla="*/ 29340 h 37531"/>
                <a:gd name="connsiteX9" fmla="*/ 46473 w 58613"/>
                <a:gd name="connsiteY9" fmla="*/ 6368 h 3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13" h="37531">
                  <a:moveTo>
                    <a:pt x="46473" y="6368"/>
                  </a:moveTo>
                  <a:cubicBezTo>
                    <a:pt x="42999" y="6561"/>
                    <a:pt x="39524" y="6883"/>
                    <a:pt x="36049" y="7269"/>
                  </a:cubicBezTo>
                  <a:cubicBezTo>
                    <a:pt x="34183" y="6303"/>
                    <a:pt x="31995" y="5660"/>
                    <a:pt x="29357" y="5596"/>
                  </a:cubicBezTo>
                  <a:cubicBezTo>
                    <a:pt x="26654" y="5531"/>
                    <a:pt x="24016" y="5853"/>
                    <a:pt x="21442" y="6368"/>
                  </a:cubicBezTo>
                  <a:cubicBezTo>
                    <a:pt x="17260" y="5789"/>
                    <a:pt x="13077" y="3537"/>
                    <a:pt x="9860" y="1220"/>
                  </a:cubicBezTo>
                  <a:cubicBezTo>
                    <a:pt x="6192" y="-1418"/>
                    <a:pt x="-822" y="255"/>
                    <a:pt x="79" y="5917"/>
                  </a:cubicBezTo>
                  <a:cubicBezTo>
                    <a:pt x="594" y="9328"/>
                    <a:pt x="1688" y="12481"/>
                    <a:pt x="3168" y="15248"/>
                  </a:cubicBezTo>
                  <a:cubicBezTo>
                    <a:pt x="-3460" y="23420"/>
                    <a:pt x="1173" y="39571"/>
                    <a:pt x="13592" y="37319"/>
                  </a:cubicBezTo>
                  <a:cubicBezTo>
                    <a:pt x="26075" y="35066"/>
                    <a:pt x="38430" y="32943"/>
                    <a:pt x="50656" y="29340"/>
                  </a:cubicBezTo>
                  <a:cubicBezTo>
                    <a:pt x="63589" y="25479"/>
                    <a:pt x="59729" y="5660"/>
                    <a:pt x="46473" y="6368"/>
                  </a:cubicBezTo>
                  <a:close/>
                </a:path>
              </a:pathLst>
            </a:custGeom>
            <a:solidFill>
              <a:srgbClr val="E0DFE6"/>
            </a:solidFill>
            <a:ln w="6433" cap="flat">
              <a:noFill/>
              <a:prstDash val="solid"/>
              <a:miter/>
            </a:ln>
          </p:spPr>
          <p:txBody>
            <a:bodyPr rtlCol="0" anchor="ctr"/>
            <a:lstStyle/>
            <a:p>
              <a:endParaRPr lang="en-AU"/>
            </a:p>
          </p:txBody>
        </p:sp>
        <p:sp>
          <p:nvSpPr>
            <p:cNvPr id="1526" name="Freeform: Shape 1525">
              <a:extLst>
                <a:ext uri="{FF2B5EF4-FFF2-40B4-BE49-F238E27FC236}">
                  <a16:creationId xmlns:a16="http://schemas.microsoft.com/office/drawing/2014/main" id="{A4BD98D2-1B58-8EE0-A90A-9979429B1355}"/>
                </a:ext>
              </a:extLst>
            </p:cNvPr>
            <p:cNvSpPr/>
            <p:nvPr/>
          </p:nvSpPr>
          <p:spPr>
            <a:xfrm>
              <a:off x="6988101" y="3739248"/>
              <a:ext cx="120332" cy="33952"/>
            </a:xfrm>
            <a:custGeom>
              <a:avLst/>
              <a:gdLst>
                <a:gd name="connsiteX0" fmla="*/ 109271 w 120332"/>
                <a:gd name="connsiteY0" fmla="*/ 40 h 33952"/>
                <a:gd name="connsiteX1" fmla="*/ 3678 w 120332"/>
                <a:gd name="connsiteY1" fmla="*/ 23334 h 33952"/>
                <a:gd name="connsiteX2" fmla="*/ 5608 w 120332"/>
                <a:gd name="connsiteY2" fmla="*/ 33951 h 33952"/>
                <a:gd name="connsiteX3" fmla="*/ 113067 w 120332"/>
                <a:gd name="connsiteY3" fmla="*/ 20953 h 33952"/>
                <a:gd name="connsiteX4" fmla="*/ 109271 w 120332"/>
                <a:gd name="connsiteY4" fmla="*/ 40 h 3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32" h="33952">
                  <a:moveTo>
                    <a:pt x="109271" y="40"/>
                  </a:moveTo>
                  <a:cubicBezTo>
                    <a:pt x="74459" y="3129"/>
                    <a:pt x="36881" y="12588"/>
                    <a:pt x="3678" y="23334"/>
                  </a:cubicBezTo>
                  <a:cubicBezTo>
                    <a:pt x="-2307" y="25264"/>
                    <a:pt x="-505" y="34080"/>
                    <a:pt x="5608" y="33951"/>
                  </a:cubicBezTo>
                  <a:cubicBezTo>
                    <a:pt x="40548" y="33115"/>
                    <a:pt x="79156" y="29576"/>
                    <a:pt x="113067" y="20953"/>
                  </a:cubicBezTo>
                  <a:cubicBezTo>
                    <a:pt x="124907" y="17929"/>
                    <a:pt x="121303" y="-989"/>
                    <a:pt x="109271" y="40"/>
                  </a:cubicBezTo>
                  <a:close/>
                </a:path>
              </a:pathLst>
            </a:custGeom>
            <a:solidFill>
              <a:srgbClr val="E0DFE6"/>
            </a:solidFill>
            <a:ln w="6433" cap="flat">
              <a:noFill/>
              <a:prstDash val="solid"/>
              <a:miter/>
            </a:ln>
          </p:spPr>
          <p:txBody>
            <a:bodyPr rtlCol="0" anchor="ctr"/>
            <a:lstStyle/>
            <a:p>
              <a:endParaRPr lang="en-AU"/>
            </a:p>
          </p:txBody>
        </p:sp>
        <p:sp>
          <p:nvSpPr>
            <p:cNvPr id="1527" name="Freeform: Shape 1526">
              <a:extLst>
                <a:ext uri="{FF2B5EF4-FFF2-40B4-BE49-F238E27FC236}">
                  <a16:creationId xmlns:a16="http://schemas.microsoft.com/office/drawing/2014/main" id="{03140019-7334-F492-A411-153693429F09}"/>
                </a:ext>
              </a:extLst>
            </p:cNvPr>
            <p:cNvSpPr/>
            <p:nvPr/>
          </p:nvSpPr>
          <p:spPr>
            <a:xfrm>
              <a:off x="6852939" y="3312865"/>
              <a:ext cx="144198" cy="140428"/>
            </a:xfrm>
            <a:custGeom>
              <a:avLst/>
              <a:gdLst>
                <a:gd name="connsiteX0" fmla="*/ 116704 w 144198"/>
                <a:gd name="connsiteY0" fmla="*/ 24321 h 140428"/>
                <a:gd name="connsiteX1" fmla="*/ 97657 w 144198"/>
                <a:gd name="connsiteY1" fmla="*/ 29598 h 140428"/>
                <a:gd name="connsiteX2" fmla="*/ 75200 w 144198"/>
                <a:gd name="connsiteY2" fmla="*/ 65053 h 140428"/>
                <a:gd name="connsiteX3" fmla="*/ 98687 w 144198"/>
                <a:gd name="connsiteY3" fmla="*/ 24579 h 140428"/>
                <a:gd name="connsiteX4" fmla="*/ 73656 w 144198"/>
                <a:gd name="connsiteY4" fmla="*/ 2057 h 140428"/>
                <a:gd name="connsiteX5" fmla="*/ 61816 w 144198"/>
                <a:gd name="connsiteY5" fmla="*/ 10165 h 140428"/>
                <a:gd name="connsiteX6" fmla="*/ 57698 w 144198"/>
                <a:gd name="connsiteY6" fmla="*/ 8685 h 140428"/>
                <a:gd name="connsiteX7" fmla="*/ 15358 w 144198"/>
                <a:gd name="connsiteY7" fmla="*/ 37319 h 140428"/>
                <a:gd name="connsiteX8" fmla="*/ 4226 w 144198"/>
                <a:gd name="connsiteY8" fmla="*/ 105012 h 140428"/>
                <a:gd name="connsiteX9" fmla="*/ 30672 w 144198"/>
                <a:gd name="connsiteY9" fmla="*/ 113956 h 140428"/>
                <a:gd name="connsiteX10" fmla="*/ 45858 w 144198"/>
                <a:gd name="connsiteY10" fmla="*/ 135448 h 140428"/>
                <a:gd name="connsiteX11" fmla="*/ 68186 w 144198"/>
                <a:gd name="connsiteY11" fmla="*/ 137314 h 140428"/>
                <a:gd name="connsiteX12" fmla="*/ 77066 w 144198"/>
                <a:gd name="connsiteY12" fmla="*/ 129078 h 140428"/>
                <a:gd name="connsiteX13" fmla="*/ 82407 w 144198"/>
                <a:gd name="connsiteY13" fmla="*/ 135448 h 140428"/>
                <a:gd name="connsiteX14" fmla="*/ 110076 w 144198"/>
                <a:gd name="connsiteY14" fmla="*/ 133968 h 140428"/>
                <a:gd name="connsiteX15" fmla="*/ 144115 w 144198"/>
                <a:gd name="connsiteY15" fmla="*/ 39700 h 140428"/>
                <a:gd name="connsiteX16" fmla="*/ 116640 w 144198"/>
                <a:gd name="connsiteY16" fmla="*/ 24321 h 14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198" h="140428">
                  <a:moveTo>
                    <a:pt x="116704" y="24321"/>
                  </a:moveTo>
                  <a:cubicBezTo>
                    <a:pt x="110591" y="22069"/>
                    <a:pt x="103448" y="23099"/>
                    <a:pt x="97657" y="29598"/>
                  </a:cubicBezTo>
                  <a:cubicBezTo>
                    <a:pt x="88327" y="40086"/>
                    <a:pt x="81700" y="52569"/>
                    <a:pt x="75200" y="65053"/>
                  </a:cubicBezTo>
                  <a:cubicBezTo>
                    <a:pt x="81249" y="50703"/>
                    <a:pt x="90193" y="37512"/>
                    <a:pt x="98687" y="24579"/>
                  </a:cubicBezTo>
                  <a:cubicBezTo>
                    <a:pt x="108982" y="8942"/>
                    <a:pt x="87233" y="-5471"/>
                    <a:pt x="73656" y="2057"/>
                  </a:cubicBezTo>
                  <a:cubicBezTo>
                    <a:pt x="69345" y="4438"/>
                    <a:pt x="65420" y="7205"/>
                    <a:pt x="61816" y="10165"/>
                  </a:cubicBezTo>
                  <a:cubicBezTo>
                    <a:pt x="60722" y="9264"/>
                    <a:pt x="59307" y="8685"/>
                    <a:pt x="57698" y="8685"/>
                  </a:cubicBezTo>
                  <a:cubicBezTo>
                    <a:pt x="37815" y="8685"/>
                    <a:pt x="25846" y="21747"/>
                    <a:pt x="15358" y="37319"/>
                  </a:cubicBezTo>
                  <a:cubicBezTo>
                    <a:pt x="4805" y="53020"/>
                    <a:pt x="-6263" y="87059"/>
                    <a:pt x="4226" y="105012"/>
                  </a:cubicBezTo>
                  <a:cubicBezTo>
                    <a:pt x="10596" y="116015"/>
                    <a:pt x="21278" y="117817"/>
                    <a:pt x="30672" y="113956"/>
                  </a:cubicBezTo>
                  <a:cubicBezTo>
                    <a:pt x="32860" y="122385"/>
                    <a:pt x="37622" y="129785"/>
                    <a:pt x="45858" y="135448"/>
                  </a:cubicBezTo>
                  <a:cubicBezTo>
                    <a:pt x="52164" y="139823"/>
                    <a:pt x="61301" y="142783"/>
                    <a:pt x="68186" y="137314"/>
                  </a:cubicBezTo>
                  <a:cubicBezTo>
                    <a:pt x="71404" y="134740"/>
                    <a:pt x="74364" y="131973"/>
                    <a:pt x="77066" y="129078"/>
                  </a:cubicBezTo>
                  <a:cubicBezTo>
                    <a:pt x="78546" y="131330"/>
                    <a:pt x="80219" y="133453"/>
                    <a:pt x="82407" y="135448"/>
                  </a:cubicBezTo>
                  <a:cubicBezTo>
                    <a:pt x="90257" y="142590"/>
                    <a:pt x="103062" y="142011"/>
                    <a:pt x="110076" y="133968"/>
                  </a:cubicBezTo>
                  <a:cubicBezTo>
                    <a:pt x="132984" y="107972"/>
                    <a:pt x="145338" y="74318"/>
                    <a:pt x="144115" y="39700"/>
                  </a:cubicBezTo>
                  <a:cubicBezTo>
                    <a:pt x="143537" y="23420"/>
                    <a:pt x="127772" y="18852"/>
                    <a:pt x="116640" y="24321"/>
                  </a:cubicBezTo>
                  <a:close/>
                </a:path>
              </a:pathLst>
            </a:custGeom>
            <a:solidFill>
              <a:srgbClr val="E0DFE6"/>
            </a:solidFill>
            <a:ln w="6433" cap="flat">
              <a:noFill/>
              <a:prstDash val="solid"/>
              <a:miter/>
            </a:ln>
          </p:spPr>
          <p:txBody>
            <a:bodyPr rtlCol="0" anchor="ctr"/>
            <a:lstStyle/>
            <a:p>
              <a:endParaRPr lang="en-AU"/>
            </a:p>
          </p:txBody>
        </p:sp>
        <p:sp>
          <p:nvSpPr>
            <p:cNvPr id="1528" name="Freeform: Shape 1527">
              <a:extLst>
                <a:ext uri="{FF2B5EF4-FFF2-40B4-BE49-F238E27FC236}">
                  <a16:creationId xmlns:a16="http://schemas.microsoft.com/office/drawing/2014/main" id="{2B575114-6E60-28A8-86D4-AB6006C423B2}"/>
                </a:ext>
              </a:extLst>
            </p:cNvPr>
            <p:cNvSpPr/>
            <p:nvPr/>
          </p:nvSpPr>
          <p:spPr>
            <a:xfrm>
              <a:off x="7693240" y="3703348"/>
              <a:ext cx="231366" cy="112874"/>
            </a:xfrm>
            <a:custGeom>
              <a:avLst/>
              <a:gdLst>
                <a:gd name="connsiteX0" fmla="*/ 197525 w 231366"/>
                <a:gd name="connsiteY0" fmla="*/ 6020 h 112874"/>
                <a:gd name="connsiteX1" fmla="*/ 126551 w 231366"/>
                <a:gd name="connsiteY1" fmla="*/ 71139 h 112874"/>
                <a:gd name="connsiteX2" fmla="*/ 2748 w 231366"/>
                <a:gd name="connsiteY2" fmla="*/ 69916 h 112874"/>
                <a:gd name="connsiteX3" fmla="*/ 625 w 231366"/>
                <a:gd name="connsiteY3" fmla="*/ 74098 h 112874"/>
                <a:gd name="connsiteX4" fmla="*/ 230729 w 231366"/>
                <a:gd name="connsiteY4" fmla="*/ 22879 h 112874"/>
                <a:gd name="connsiteX5" fmla="*/ 197461 w 231366"/>
                <a:gd name="connsiteY5" fmla="*/ 6020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66" h="112874">
                  <a:moveTo>
                    <a:pt x="197525" y="6020"/>
                  </a:moveTo>
                  <a:cubicBezTo>
                    <a:pt x="174747" y="31372"/>
                    <a:pt x="157309" y="54280"/>
                    <a:pt x="126551" y="71139"/>
                  </a:cubicBezTo>
                  <a:cubicBezTo>
                    <a:pt x="82602" y="95140"/>
                    <a:pt x="47341" y="82978"/>
                    <a:pt x="2748" y="69916"/>
                  </a:cubicBezTo>
                  <a:cubicBezTo>
                    <a:pt x="174" y="69144"/>
                    <a:pt x="-727" y="72490"/>
                    <a:pt x="625" y="74098"/>
                  </a:cubicBezTo>
                  <a:cubicBezTo>
                    <a:pt x="61561" y="145008"/>
                    <a:pt x="206727" y="113221"/>
                    <a:pt x="230729" y="22879"/>
                  </a:cubicBezTo>
                  <a:cubicBezTo>
                    <a:pt x="235747" y="3896"/>
                    <a:pt x="209880" y="-7751"/>
                    <a:pt x="197461" y="6020"/>
                  </a:cubicBezTo>
                  <a:close/>
                </a:path>
              </a:pathLst>
            </a:custGeom>
            <a:solidFill>
              <a:srgbClr val="E0DFE6"/>
            </a:solidFill>
            <a:ln w="6433" cap="flat">
              <a:noFill/>
              <a:prstDash val="solid"/>
              <a:miter/>
            </a:ln>
          </p:spPr>
          <p:txBody>
            <a:bodyPr rtlCol="0" anchor="ctr"/>
            <a:lstStyle/>
            <a:p>
              <a:endParaRPr lang="en-AU"/>
            </a:p>
          </p:txBody>
        </p:sp>
        <p:sp>
          <p:nvSpPr>
            <p:cNvPr id="1529" name="Freeform: Shape 1528">
              <a:extLst>
                <a:ext uri="{FF2B5EF4-FFF2-40B4-BE49-F238E27FC236}">
                  <a16:creationId xmlns:a16="http://schemas.microsoft.com/office/drawing/2014/main" id="{FD3630F1-6AC7-7AB4-1A70-FF8484D72267}"/>
                </a:ext>
              </a:extLst>
            </p:cNvPr>
            <p:cNvSpPr/>
            <p:nvPr/>
          </p:nvSpPr>
          <p:spPr>
            <a:xfrm>
              <a:off x="7695632" y="3777760"/>
              <a:ext cx="227612" cy="127911"/>
            </a:xfrm>
            <a:custGeom>
              <a:avLst/>
              <a:gdLst>
                <a:gd name="connsiteX0" fmla="*/ 226149 w 227612"/>
                <a:gd name="connsiteY0" fmla="*/ 11011 h 127911"/>
                <a:gd name="connsiteX1" fmla="*/ 202533 w 227612"/>
                <a:gd name="connsiteY1" fmla="*/ 2453 h 127911"/>
                <a:gd name="connsiteX2" fmla="*/ 136321 w 227612"/>
                <a:gd name="connsiteY2" fmla="*/ 66542 h 127911"/>
                <a:gd name="connsiteX3" fmla="*/ 3509 w 227612"/>
                <a:gd name="connsiteY3" fmla="*/ 82436 h 127911"/>
                <a:gd name="connsiteX4" fmla="*/ 420 w 227612"/>
                <a:gd name="connsiteY4" fmla="*/ 85910 h 127911"/>
                <a:gd name="connsiteX5" fmla="*/ 135870 w 227612"/>
                <a:gd name="connsiteY5" fmla="*/ 118212 h 127911"/>
                <a:gd name="connsiteX6" fmla="*/ 226213 w 227612"/>
                <a:gd name="connsiteY6" fmla="*/ 10947 h 12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12" h="127911">
                  <a:moveTo>
                    <a:pt x="226149" y="11011"/>
                  </a:moveTo>
                  <a:cubicBezTo>
                    <a:pt x="223961" y="1166"/>
                    <a:pt x="210384" y="-3081"/>
                    <a:pt x="202533" y="2453"/>
                  </a:cubicBezTo>
                  <a:cubicBezTo>
                    <a:pt x="177116" y="20277"/>
                    <a:pt x="162767" y="48718"/>
                    <a:pt x="136321" y="66542"/>
                  </a:cubicBezTo>
                  <a:cubicBezTo>
                    <a:pt x="97455" y="92731"/>
                    <a:pt x="46943" y="101418"/>
                    <a:pt x="3509" y="82436"/>
                  </a:cubicBezTo>
                  <a:cubicBezTo>
                    <a:pt x="1450" y="81535"/>
                    <a:pt x="-995" y="83851"/>
                    <a:pt x="420" y="85910"/>
                  </a:cubicBezTo>
                  <a:cubicBezTo>
                    <a:pt x="31436" y="131146"/>
                    <a:pt x="87417" y="136229"/>
                    <a:pt x="135870" y="118212"/>
                  </a:cubicBezTo>
                  <a:cubicBezTo>
                    <a:pt x="177631" y="102769"/>
                    <a:pt x="237538" y="62295"/>
                    <a:pt x="226213" y="10947"/>
                  </a:cubicBezTo>
                  <a:close/>
                </a:path>
              </a:pathLst>
            </a:custGeom>
            <a:solidFill>
              <a:srgbClr val="E0DFE6"/>
            </a:solidFill>
            <a:ln w="6433" cap="flat">
              <a:noFill/>
              <a:prstDash val="solid"/>
              <a:miter/>
            </a:ln>
          </p:spPr>
          <p:txBody>
            <a:bodyPr rtlCol="0" anchor="ctr"/>
            <a:lstStyle/>
            <a:p>
              <a:endParaRPr lang="en-AU"/>
            </a:p>
          </p:txBody>
        </p:sp>
        <p:sp>
          <p:nvSpPr>
            <p:cNvPr id="1530" name="Freeform: Shape 1529">
              <a:extLst>
                <a:ext uri="{FF2B5EF4-FFF2-40B4-BE49-F238E27FC236}">
                  <a16:creationId xmlns:a16="http://schemas.microsoft.com/office/drawing/2014/main" id="{F96D4939-BD8E-077B-D2A5-6B77971DA4ED}"/>
                </a:ext>
              </a:extLst>
            </p:cNvPr>
            <p:cNvSpPr/>
            <p:nvPr/>
          </p:nvSpPr>
          <p:spPr>
            <a:xfrm>
              <a:off x="7892388" y="3756023"/>
              <a:ext cx="34189" cy="61929"/>
            </a:xfrm>
            <a:custGeom>
              <a:avLst/>
              <a:gdLst>
                <a:gd name="connsiteX0" fmla="*/ 32610 w 34189"/>
                <a:gd name="connsiteY0" fmla="*/ 5980 h 61929"/>
                <a:gd name="connsiteX1" fmla="*/ 16459 w 34189"/>
                <a:gd name="connsiteY1" fmla="*/ 4693 h 61929"/>
                <a:gd name="connsiteX2" fmla="*/ 10668 w 34189"/>
                <a:gd name="connsiteY2" fmla="*/ 23096 h 61929"/>
                <a:gd name="connsiteX3" fmla="*/ 1466 w 34189"/>
                <a:gd name="connsiteY3" fmla="*/ 43816 h 61929"/>
                <a:gd name="connsiteX4" fmla="*/ 24116 w 34189"/>
                <a:gd name="connsiteY4" fmla="*/ 55141 h 61929"/>
                <a:gd name="connsiteX5" fmla="*/ 32674 w 34189"/>
                <a:gd name="connsiteY5" fmla="*/ 5980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89" h="61929">
                  <a:moveTo>
                    <a:pt x="32610" y="5980"/>
                  </a:moveTo>
                  <a:cubicBezTo>
                    <a:pt x="30551" y="-1355"/>
                    <a:pt x="19612" y="-2128"/>
                    <a:pt x="16459" y="4693"/>
                  </a:cubicBezTo>
                  <a:cubicBezTo>
                    <a:pt x="13756" y="10549"/>
                    <a:pt x="12920" y="17048"/>
                    <a:pt x="10668" y="23096"/>
                  </a:cubicBezTo>
                  <a:cubicBezTo>
                    <a:pt x="8029" y="30110"/>
                    <a:pt x="4812" y="37124"/>
                    <a:pt x="1466" y="43816"/>
                  </a:cubicBezTo>
                  <a:cubicBezTo>
                    <a:pt x="-5934" y="58358"/>
                    <a:pt x="16716" y="69748"/>
                    <a:pt x="24116" y="55141"/>
                  </a:cubicBezTo>
                  <a:cubicBezTo>
                    <a:pt x="31258" y="41113"/>
                    <a:pt x="37050" y="21681"/>
                    <a:pt x="32674" y="5980"/>
                  </a:cubicBezTo>
                  <a:close/>
                </a:path>
              </a:pathLst>
            </a:custGeom>
            <a:solidFill>
              <a:srgbClr val="E0DFE6"/>
            </a:solidFill>
            <a:ln w="6433" cap="flat">
              <a:noFill/>
              <a:prstDash val="solid"/>
              <a:miter/>
            </a:ln>
          </p:spPr>
          <p:txBody>
            <a:bodyPr rtlCol="0" anchor="ctr"/>
            <a:lstStyle/>
            <a:p>
              <a:endParaRPr lang="en-AU"/>
            </a:p>
          </p:txBody>
        </p:sp>
        <p:sp>
          <p:nvSpPr>
            <p:cNvPr id="1531" name="Freeform: Shape 1530">
              <a:extLst>
                <a:ext uri="{FF2B5EF4-FFF2-40B4-BE49-F238E27FC236}">
                  <a16:creationId xmlns:a16="http://schemas.microsoft.com/office/drawing/2014/main" id="{9A7D08A6-0DA5-9800-F12D-1675128DDB2A}"/>
                </a:ext>
              </a:extLst>
            </p:cNvPr>
            <p:cNvSpPr/>
            <p:nvPr/>
          </p:nvSpPr>
          <p:spPr>
            <a:xfrm>
              <a:off x="7697865" y="3852648"/>
              <a:ext cx="234731" cy="120084"/>
            </a:xfrm>
            <a:custGeom>
              <a:avLst/>
              <a:gdLst>
                <a:gd name="connsiteX0" fmla="*/ 204483 w 234731"/>
                <a:gd name="connsiteY0" fmla="*/ 5038 h 120084"/>
                <a:gd name="connsiteX1" fmla="*/ 137562 w 234731"/>
                <a:gd name="connsiteY1" fmla="*/ 66039 h 120084"/>
                <a:gd name="connsiteX2" fmla="*/ 2820 w 234731"/>
                <a:gd name="connsiteY2" fmla="*/ 83734 h 120084"/>
                <a:gd name="connsiteX3" fmla="*/ 1276 w 234731"/>
                <a:gd name="connsiteY3" fmla="*/ 88238 h 120084"/>
                <a:gd name="connsiteX4" fmla="*/ 149209 w 234731"/>
                <a:gd name="connsiteY4" fmla="*/ 111854 h 120084"/>
                <a:gd name="connsiteX5" fmla="*/ 234726 w 234731"/>
                <a:gd name="connsiteY5" fmla="*/ 15720 h 120084"/>
                <a:gd name="connsiteX6" fmla="*/ 204547 w 234731"/>
                <a:gd name="connsiteY6" fmla="*/ 5038 h 12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731" h="120084">
                  <a:moveTo>
                    <a:pt x="204483" y="5038"/>
                  </a:moveTo>
                  <a:cubicBezTo>
                    <a:pt x="180868" y="26208"/>
                    <a:pt x="166776" y="50338"/>
                    <a:pt x="137562" y="66039"/>
                  </a:cubicBezTo>
                  <a:cubicBezTo>
                    <a:pt x="98761" y="86823"/>
                    <a:pt x="45611" y="91777"/>
                    <a:pt x="2820" y="83734"/>
                  </a:cubicBezTo>
                  <a:cubicBezTo>
                    <a:pt x="-11" y="83219"/>
                    <a:pt x="-1041" y="86823"/>
                    <a:pt x="1276" y="88238"/>
                  </a:cubicBezTo>
                  <a:cubicBezTo>
                    <a:pt x="48957" y="117902"/>
                    <a:pt x="94064" y="129292"/>
                    <a:pt x="149209" y="111854"/>
                  </a:cubicBezTo>
                  <a:cubicBezTo>
                    <a:pt x="188846" y="99306"/>
                    <a:pt x="233696" y="59411"/>
                    <a:pt x="234726" y="15720"/>
                  </a:cubicBezTo>
                  <a:cubicBezTo>
                    <a:pt x="235112" y="-1075"/>
                    <a:pt x="214585" y="-4035"/>
                    <a:pt x="204547" y="5038"/>
                  </a:cubicBezTo>
                  <a:close/>
                </a:path>
              </a:pathLst>
            </a:custGeom>
            <a:solidFill>
              <a:srgbClr val="E0DFE6"/>
            </a:solidFill>
            <a:ln w="6433" cap="flat">
              <a:noFill/>
              <a:prstDash val="solid"/>
              <a:miter/>
            </a:ln>
          </p:spPr>
          <p:txBody>
            <a:bodyPr rtlCol="0" anchor="ctr"/>
            <a:lstStyle/>
            <a:p>
              <a:endParaRPr lang="en-AU"/>
            </a:p>
          </p:txBody>
        </p:sp>
        <p:sp>
          <p:nvSpPr>
            <p:cNvPr id="1532" name="Freeform: Shape 1531">
              <a:extLst>
                <a:ext uri="{FF2B5EF4-FFF2-40B4-BE49-F238E27FC236}">
                  <a16:creationId xmlns:a16="http://schemas.microsoft.com/office/drawing/2014/main" id="{CD7DFD33-961E-C862-CC96-AFC4B4F460DD}"/>
                </a:ext>
              </a:extLst>
            </p:cNvPr>
            <p:cNvSpPr/>
            <p:nvPr/>
          </p:nvSpPr>
          <p:spPr>
            <a:xfrm>
              <a:off x="7697827" y="3930969"/>
              <a:ext cx="232556" cy="125343"/>
            </a:xfrm>
            <a:custGeom>
              <a:avLst/>
              <a:gdLst>
                <a:gd name="connsiteX0" fmla="*/ 203813 w 232556"/>
                <a:gd name="connsiteY0" fmla="*/ 2968 h 125343"/>
                <a:gd name="connsiteX1" fmla="*/ 127498 w 232556"/>
                <a:gd name="connsiteY1" fmla="*/ 71948 h 125343"/>
                <a:gd name="connsiteX2" fmla="*/ 3245 w 232556"/>
                <a:gd name="connsiteY2" fmla="*/ 90415 h 125343"/>
                <a:gd name="connsiteX3" fmla="*/ 864 w 232556"/>
                <a:gd name="connsiteY3" fmla="*/ 95112 h 125343"/>
                <a:gd name="connsiteX4" fmla="*/ 128335 w 232556"/>
                <a:gd name="connsiteY4" fmla="*/ 118149 h 125343"/>
                <a:gd name="connsiteX5" fmla="*/ 232190 w 232556"/>
                <a:gd name="connsiteY5" fmla="*/ 22529 h 125343"/>
                <a:gd name="connsiteX6" fmla="*/ 203813 w 232556"/>
                <a:gd name="connsiteY6" fmla="*/ 2968 h 12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556" h="125343">
                  <a:moveTo>
                    <a:pt x="203813" y="2968"/>
                  </a:moveTo>
                  <a:cubicBezTo>
                    <a:pt x="175179" y="21950"/>
                    <a:pt x="158192" y="53480"/>
                    <a:pt x="127498" y="71948"/>
                  </a:cubicBezTo>
                  <a:cubicBezTo>
                    <a:pt x="90241" y="94405"/>
                    <a:pt x="45199" y="98201"/>
                    <a:pt x="3245" y="90415"/>
                  </a:cubicBezTo>
                  <a:cubicBezTo>
                    <a:pt x="606" y="89900"/>
                    <a:pt x="-1131" y="93246"/>
                    <a:pt x="864" y="95112"/>
                  </a:cubicBezTo>
                  <a:cubicBezTo>
                    <a:pt x="36319" y="128380"/>
                    <a:pt x="83357" y="131082"/>
                    <a:pt x="128335" y="118149"/>
                  </a:cubicBezTo>
                  <a:cubicBezTo>
                    <a:pt x="168037" y="106695"/>
                    <a:pt x="223697" y="64741"/>
                    <a:pt x="232190" y="22529"/>
                  </a:cubicBezTo>
                  <a:cubicBezTo>
                    <a:pt x="235343" y="6893"/>
                    <a:pt x="217455" y="-6041"/>
                    <a:pt x="203813" y="2968"/>
                  </a:cubicBezTo>
                  <a:close/>
                </a:path>
              </a:pathLst>
            </a:custGeom>
            <a:solidFill>
              <a:srgbClr val="E0DFE6"/>
            </a:solidFill>
            <a:ln w="6433" cap="flat">
              <a:noFill/>
              <a:prstDash val="solid"/>
              <a:miter/>
            </a:ln>
          </p:spPr>
          <p:txBody>
            <a:bodyPr rtlCol="0" anchor="ctr"/>
            <a:lstStyle/>
            <a:p>
              <a:endParaRPr lang="en-AU"/>
            </a:p>
          </p:txBody>
        </p:sp>
        <p:sp>
          <p:nvSpPr>
            <p:cNvPr id="1533" name="Freeform: Shape 1532">
              <a:extLst>
                <a:ext uri="{FF2B5EF4-FFF2-40B4-BE49-F238E27FC236}">
                  <a16:creationId xmlns:a16="http://schemas.microsoft.com/office/drawing/2014/main" id="{72B51D1B-AC6B-F238-F739-C0C9DBE94BD6}"/>
                </a:ext>
              </a:extLst>
            </p:cNvPr>
            <p:cNvSpPr/>
            <p:nvPr/>
          </p:nvSpPr>
          <p:spPr>
            <a:xfrm>
              <a:off x="7877824" y="3944650"/>
              <a:ext cx="47064" cy="74240"/>
            </a:xfrm>
            <a:custGeom>
              <a:avLst/>
              <a:gdLst>
                <a:gd name="connsiteX0" fmla="*/ 33083 w 47064"/>
                <a:gd name="connsiteY0" fmla="*/ 5374 h 74240"/>
                <a:gd name="connsiteX1" fmla="*/ 3033 w 47064"/>
                <a:gd name="connsiteY1" fmla="*/ 56658 h 74240"/>
                <a:gd name="connsiteX2" fmla="*/ 18926 w 47064"/>
                <a:gd name="connsiteY2" fmla="*/ 71007 h 74240"/>
                <a:gd name="connsiteX3" fmla="*/ 47046 w 47064"/>
                <a:gd name="connsiteY3" fmla="*/ 6468 h 74240"/>
                <a:gd name="connsiteX4" fmla="*/ 33018 w 47064"/>
                <a:gd name="connsiteY4" fmla="*/ 5374 h 74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4" h="74240">
                  <a:moveTo>
                    <a:pt x="33083" y="5374"/>
                  </a:moveTo>
                  <a:cubicBezTo>
                    <a:pt x="28128" y="24871"/>
                    <a:pt x="17060" y="42373"/>
                    <a:pt x="3033" y="56658"/>
                  </a:cubicBezTo>
                  <a:cubicBezTo>
                    <a:pt x="-6684" y="66567"/>
                    <a:pt x="9210" y="80659"/>
                    <a:pt x="18926" y="71007"/>
                  </a:cubicBezTo>
                  <a:cubicBezTo>
                    <a:pt x="36879" y="53312"/>
                    <a:pt x="45309" y="31370"/>
                    <a:pt x="47046" y="6468"/>
                  </a:cubicBezTo>
                  <a:cubicBezTo>
                    <a:pt x="47625" y="-1897"/>
                    <a:pt x="34884" y="-2026"/>
                    <a:pt x="33018" y="5374"/>
                  </a:cubicBezTo>
                  <a:close/>
                </a:path>
              </a:pathLst>
            </a:custGeom>
            <a:solidFill>
              <a:srgbClr val="E0DFE6"/>
            </a:solidFill>
            <a:ln w="6433" cap="flat">
              <a:noFill/>
              <a:prstDash val="solid"/>
              <a:miter/>
            </a:ln>
          </p:spPr>
          <p:txBody>
            <a:bodyPr rtlCol="0" anchor="ctr"/>
            <a:lstStyle/>
            <a:p>
              <a:endParaRPr lang="en-AU"/>
            </a:p>
          </p:txBody>
        </p:sp>
        <p:sp>
          <p:nvSpPr>
            <p:cNvPr id="1534" name="Freeform: Shape 1533">
              <a:extLst>
                <a:ext uri="{FF2B5EF4-FFF2-40B4-BE49-F238E27FC236}">
                  <a16:creationId xmlns:a16="http://schemas.microsoft.com/office/drawing/2014/main" id="{8C44D874-999E-F3AD-6BA0-6ABFDACB0426}"/>
                </a:ext>
              </a:extLst>
            </p:cNvPr>
            <p:cNvSpPr/>
            <p:nvPr/>
          </p:nvSpPr>
          <p:spPr>
            <a:xfrm>
              <a:off x="7690801" y="4012928"/>
              <a:ext cx="234520" cy="126408"/>
            </a:xfrm>
            <a:custGeom>
              <a:avLst/>
              <a:gdLst>
                <a:gd name="connsiteX0" fmla="*/ 206464 w 234520"/>
                <a:gd name="connsiteY0" fmla="*/ 4724 h 126408"/>
                <a:gd name="connsiteX1" fmla="*/ 120818 w 234520"/>
                <a:gd name="connsiteY1" fmla="*/ 81361 h 126408"/>
                <a:gd name="connsiteX2" fmla="*/ 2806 w 234520"/>
                <a:gd name="connsiteY2" fmla="*/ 82133 h 126408"/>
                <a:gd name="connsiteX3" fmla="*/ 425 w 234520"/>
                <a:gd name="connsiteY3" fmla="*/ 86766 h 126408"/>
                <a:gd name="connsiteX4" fmla="*/ 133623 w 234520"/>
                <a:gd name="connsiteY4" fmla="*/ 121642 h 126408"/>
                <a:gd name="connsiteX5" fmla="*/ 234519 w 234520"/>
                <a:gd name="connsiteY5" fmla="*/ 14762 h 126408"/>
                <a:gd name="connsiteX6" fmla="*/ 206399 w 234520"/>
                <a:gd name="connsiteY6" fmla="*/ 4788 h 12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20" h="126408">
                  <a:moveTo>
                    <a:pt x="206464" y="4724"/>
                  </a:moveTo>
                  <a:cubicBezTo>
                    <a:pt x="176993" y="32393"/>
                    <a:pt x="160520" y="65339"/>
                    <a:pt x="120818" y="81361"/>
                  </a:cubicBezTo>
                  <a:cubicBezTo>
                    <a:pt x="79636" y="97962"/>
                    <a:pt x="44181" y="84578"/>
                    <a:pt x="2806" y="82133"/>
                  </a:cubicBezTo>
                  <a:cubicBezTo>
                    <a:pt x="425" y="82004"/>
                    <a:pt x="-668" y="85029"/>
                    <a:pt x="425" y="86766"/>
                  </a:cubicBezTo>
                  <a:cubicBezTo>
                    <a:pt x="26164" y="128720"/>
                    <a:pt x="90897" y="131551"/>
                    <a:pt x="133623" y="121642"/>
                  </a:cubicBezTo>
                  <a:cubicBezTo>
                    <a:pt x="180918" y="110639"/>
                    <a:pt x="234905" y="66497"/>
                    <a:pt x="234519" y="14762"/>
                  </a:cubicBezTo>
                  <a:cubicBezTo>
                    <a:pt x="234390" y="-424"/>
                    <a:pt x="215922" y="-4156"/>
                    <a:pt x="206399" y="4788"/>
                  </a:cubicBezTo>
                  <a:close/>
                </a:path>
              </a:pathLst>
            </a:custGeom>
            <a:solidFill>
              <a:srgbClr val="E0DFE6"/>
            </a:solidFill>
            <a:ln w="6433" cap="flat">
              <a:noFill/>
              <a:prstDash val="solid"/>
              <a:miter/>
            </a:ln>
          </p:spPr>
          <p:txBody>
            <a:bodyPr rtlCol="0" anchor="ctr"/>
            <a:lstStyle/>
            <a:p>
              <a:endParaRPr lang="en-AU"/>
            </a:p>
          </p:txBody>
        </p:sp>
        <p:sp>
          <p:nvSpPr>
            <p:cNvPr id="1535" name="Freeform: Shape 1534">
              <a:extLst>
                <a:ext uri="{FF2B5EF4-FFF2-40B4-BE49-F238E27FC236}">
                  <a16:creationId xmlns:a16="http://schemas.microsoft.com/office/drawing/2014/main" id="{EFD86E8D-7BFE-4AAA-E6F4-94D33F9462A9}"/>
                </a:ext>
              </a:extLst>
            </p:cNvPr>
            <p:cNvSpPr/>
            <p:nvPr/>
          </p:nvSpPr>
          <p:spPr>
            <a:xfrm>
              <a:off x="7709479" y="4074025"/>
              <a:ext cx="223893" cy="138701"/>
            </a:xfrm>
            <a:custGeom>
              <a:avLst/>
              <a:gdLst>
                <a:gd name="connsiteX0" fmla="*/ 223755 w 223893"/>
                <a:gd name="connsiteY0" fmla="*/ 17240 h 138701"/>
                <a:gd name="connsiteX1" fmla="*/ 196408 w 223893"/>
                <a:gd name="connsiteY1" fmla="*/ 3148 h 138701"/>
                <a:gd name="connsiteX2" fmla="*/ 165779 w 223893"/>
                <a:gd name="connsiteY2" fmla="*/ 42013 h 138701"/>
                <a:gd name="connsiteX3" fmla="*/ 122924 w 223893"/>
                <a:gd name="connsiteY3" fmla="*/ 80878 h 138701"/>
                <a:gd name="connsiteX4" fmla="*/ 2853 w 223893"/>
                <a:gd name="connsiteY4" fmla="*/ 101855 h 138701"/>
                <a:gd name="connsiteX5" fmla="*/ 343 w 223893"/>
                <a:gd name="connsiteY5" fmla="*/ 105523 h 138701"/>
                <a:gd name="connsiteX6" fmla="*/ 223755 w 223893"/>
                <a:gd name="connsiteY6" fmla="*/ 17240 h 13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93" h="138701">
                  <a:moveTo>
                    <a:pt x="223755" y="17240"/>
                  </a:moveTo>
                  <a:cubicBezTo>
                    <a:pt x="222919" y="4885"/>
                    <a:pt x="207411" y="-5410"/>
                    <a:pt x="196408" y="3148"/>
                  </a:cubicBezTo>
                  <a:cubicBezTo>
                    <a:pt x="182638" y="13894"/>
                    <a:pt x="176203" y="28114"/>
                    <a:pt x="165779" y="42013"/>
                  </a:cubicBezTo>
                  <a:cubicBezTo>
                    <a:pt x="154132" y="57521"/>
                    <a:pt x="138946" y="70197"/>
                    <a:pt x="122924" y="80878"/>
                  </a:cubicBezTo>
                  <a:cubicBezTo>
                    <a:pt x="87984" y="104172"/>
                    <a:pt x="43327" y="110542"/>
                    <a:pt x="2853" y="101855"/>
                  </a:cubicBezTo>
                  <a:cubicBezTo>
                    <a:pt x="729" y="101405"/>
                    <a:pt x="-686" y="103721"/>
                    <a:pt x="343" y="105523"/>
                  </a:cubicBezTo>
                  <a:cubicBezTo>
                    <a:pt x="48217" y="188080"/>
                    <a:pt x="229611" y="100569"/>
                    <a:pt x="223755" y="17240"/>
                  </a:cubicBezTo>
                  <a:close/>
                </a:path>
              </a:pathLst>
            </a:custGeom>
            <a:solidFill>
              <a:srgbClr val="E0DFE6"/>
            </a:solidFill>
            <a:ln w="6433" cap="flat">
              <a:noFill/>
              <a:prstDash val="solid"/>
              <a:miter/>
            </a:ln>
          </p:spPr>
          <p:txBody>
            <a:bodyPr rtlCol="0" anchor="ctr"/>
            <a:lstStyle/>
            <a:p>
              <a:endParaRPr lang="en-AU"/>
            </a:p>
          </p:txBody>
        </p:sp>
        <p:sp>
          <p:nvSpPr>
            <p:cNvPr id="1536" name="Freeform: Shape 1535">
              <a:extLst>
                <a:ext uri="{FF2B5EF4-FFF2-40B4-BE49-F238E27FC236}">
                  <a16:creationId xmlns:a16="http://schemas.microsoft.com/office/drawing/2014/main" id="{9ABA6B26-B6A8-2966-74FD-B7A83A462BEA}"/>
                </a:ext>
              </a:extLst>
            </p:cNvPr>
            <p:cNvSpPr/>
            <p:nvPr/>
          </p:nvSpPr>
          <p:spPr>
            <a:xfrm>
              <a:off x="7708759" y="4145418"/>
              <a:ext cx="230689" cy="131379"/>
            </a:xfrm>
            <a:custGeom>
              <a:avLst/>
              <a:gdLst>
                <a:gd name="connsiteX0" fmla="*/ 196356 w 230689"/>
                <a:gd name="connsiteY0" fmla="*/ 6332 h 131379"/>
                <a:gd name="connsiteX1" fmla="*/ 120234 w 230689"/>
                <a:gd name="connsiteY1" fmla="*/ 79688 h 131379"/>
                <a:gd name="connsiteX2" fmla="*/ 3316 w 230689"/>
                <a:gd name="connsiteY2" fmla="*/ 99056 h 131379"/>
                <a:gd name="connsiteX3" fmla="*/ 484 w 230689"/>
                <a:gd name="connsiteY3" fmla="*/ 103174 h 131379"/>
                <a:gd name="connsiteX4" fmla="*/ 121134 w 230689"/>
                <a:gd name="connsiteY4" fmla="*/ 125631 h 131379"/>
                <a:gd name="connsiteX5" fmla="*/ 230202 w 230689"/>
                <a:gd name="connsiteY5" fmla="*/ 23449 h 131379"/>
                <a:gd name="connsiteX6" fmla="*/ 196420 w 230689"/>
                <a:gd name="connsiteY6" fmla="*/ 6332 h 13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89" h="131379">
                  <a:moveTo>
                    <a:pt x="196356" y="6332"/>
                  </a:moveTo>
                  <a:cubicBezTo>
                    <a:pt x="172162" y="34130"/>
                    <a:pt x="151957" y="59611"/>
                    <a:pt x="120234" y="79688"/>
                  </a:cubicBezTo>
                  <a:cubicBezTo>
                    <a:pt x="84457" y="102273"/>
                    <a:pt x="44112" y="107099"/>
                    <a:pt x="3316" y="99056"/>
                  </a:cubicBezTo>
                  <a:cubicBezTo>
                    <a:pt x="1193" y="98606"/>
                    <a:pt x="-995" y="101244"/>
                    <a:pt x="484" y="103174"/>
                  </a:cubicBezTo>
                  <a:cubicBezTo>
                    <a:pt x="27768" y="138179"/>
                    <a:pt x="82334" y="133868"/>
                    <a:pt x="121134" y="125631"/>
                  </a:cubicBezTo>
                  <a:cubicBezTo>
                    <a:pt x="169845" y="115336"/>
                    <a:pt x="219006" y="72288"/>
                    <a:pt x="230202" y="23449"/>
                  </a:cubicBezTo>
                  <a:cubicBezTo>
                    <a:pt x="234514" y="4466"/>
                    <a:pt x="209161" y="-8274"/>
                    <a:pt x="196420" y="6332"/>
                  </a:cubicBezTo>
                  <a:close/>
                </a:path>
              </a:pathLst>
            </a:custGeom>
            <a:solidFill>
              <a:srgbClr val="E0DFE6"/>
            </a:solidFill>
            <a:ln w="6433" cap="flat">
              <a:noFill/>
              <a:prstDash val="solid"/>
              <a:miter/>
            </a:ln>
          </p:spPr>
          <p:txBody>
            <a:bodyPr rtlCol="0" anchor="ctr"/>
            <a:lstStyle/>
            <a:p>
              <a:endParaRPr lang="en-AU"/>
            </a:p>
          </p:txBody>
        </p:sp>
        <p:sp>
          <p:nvSpPr>
            <p:cNvPr id="1537" name="Freeform: Shape 1536">
              <a:extLst>
                <a:ext uri="{FF2B5EF4-FFF2-40B4-BE49-F238E27FC236}">
                  <a16:creationId xmlns:a16="http://schemas.microsoft.com/office/drawing/2014/main" id="{EB5C92A6-C6CB-0432-63A6-E824E498577F}"/>
                </a:ext>
              </a:extLst>
            </p:cNvPr>
            <p:cNvSpPr/>
            <p:nvPr/>
          </p:nvSpPr>
          <p:spPr>
            <a:xfrm>
              <a:off x="7814604" y="4793019"/>
              <a:ext cx="87674" cy="168573"/>
            </a:xfrm>
            <a:custGeom>
              <a:avLst/>
              <a:gdLst>
                <a:gd name="connsiteX0" fmla="*/ 82661 w 87674"/>
                <a:gd name="connsiteY0" fmla="*/ 461 h 168573"/>
                <a:gd name="connsiteX1" fmla="*/ 3772 w 87674"/>
                <a:gd name="connsiteY1" fmla="*/ 156309 h 168573"/>
                <a:gd name="connsiteX2" fmla="*/ 38712 w 87674"/>
                <a:gd name="connsiteY2" fmla="*/ 154507 h 168573"/>
                <a:gd name="connsiteX3" fmla="*/ 44053 w 87674"/>
                <a:gd name="connsiteY3" fmla="*/ 84433 h 168573"/>
                <a:gd name="connsiteX4" fmla="*/ 86844 w 87674"/>
                <a:gd name="connsiteY4" fmla="*/ 5480 h 168573"/>
                <a:gd name="connsiteX5" fmla="*/ 82597 w 87674"/>
                <a:gd name="connsiteY5" fmla="*/ 461 h 16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74" h="168573">
                  <a:moveTo>
                    <a:pt x="82661" y="461"/>
                  </a:moveTo>
                  <a:cubicBezTo>
                    <a:pt x="34851" y="26328"/>
                    <a:pt x="-14116" y="100520"/>
                    <a:pt x="3772" y="156309"/>
                  </a:cubicBezTo>
                  <a:cubicBezTo>
                    <a:pt x="9177" y="173232"/>
                    <a:pt x="35624" y="172653"/>
                    <a:pt x="38712" y="154507"/>
                  </a:cubicBezTo>
                  <a:cubicBezTo>
                    <a:pt x="42701" y="131342"/>
                    <a:pt x="39549" y="107984"/>
                    <a:pt x="44053" y="84433"/>
                  </a:cubicBezTo>
                  <a:cubicBezTo>
                    <a:pt x="50102" y="53032"/>
                    <a:pt x="67089" y="29546"/>
                    <a:pt x="86844" y="5480"/>
                  </a:cubicBezTo>
                  <a:cubicBezTo>
                    <a:pt x="89288" y="2520"/>
                    <a:pt x="85878" y="-1341"/>
                    <a:pt x="82597" y="461"/>
                  </a:cubicBezTo>
                  <a:close/>
                </a:path>
              </a:pathLst>
            </a:custGeom>
            <a:solidFill>
              <a:srgbClr val="E0DFE6"/>
            </a:solidFill>
            <a:ln w="6433" cap="flat">
              <a:noFill/>
              <a:prstDash val="solid"/>
              <a:miter/>
            </a:ln>
          </p:spPr>
          <p:txBody>
            <a:bodyPr rtlCol="0" anchor="ctr"/>
            <a:lstStyle/>
            <a:p>
              <a:endParaRPr lang="en-AU"/>
            </a:p>
          </p:txBody>
        </p:sp>
        <p:sp>
          <p:nvSpPr>
            <p:cNvPr id="1538" name="Freeform: Shape 1537">
              <a:extLst>
                <a:ext uri="{FF2B5EF4-FFF2-40B4-BE49-F238E27FC236}">
                  <a16:creationId xmlns:a16="http://schemas.microsoft.com/office/drawing/2014/main" id="{AD42C788-4375-2938-BE01-D2F5624F11A9}"/>
                </a:ext>
              </a:extLst>
            </p:cNvPr>
            <p:cNvSpPr/>
            <p:nvPr/>
          </p:nvSpPr>
          <p:spPr>
            <a:xfrm>
              <a:off x="8536655" y="4676929"/>
              <a:ext cx="147988" cy="53689"/>
            </a:xfrm>
            <a:custGeom>
              <a:avLst/>
              <a:gdLst>
                <a:gd name="connsiteX0" fmla="*/ 131869 w 147988"/>
                <a:gd name="connsiteY0" fmla="*/ 148 h 53689"/>
                <a:gd name="connsiteX1" fmla="*/ 57034 w 147988"/>
                <a:gd name="connsiteY1" fmla="*/ 15527 h 53689"/>
                <a:gd name="connsiteX2" fmla="*/ 602 w 147988"/>
                <a:gd name="connsiteY2" fmla="*/ 49438 h 53689"/>
                <a:gd name="connsiteX3" fmla="*/ 2660 w 147988"/>
                <a:gd name="connsiteY3" fmla="*/ 53685 h 53689"/>
                <a:gd name="connsiteX4" fmla="*/ 70932 w 147988"/>
                <a:gd name="connsiteY4" fmla="*/ 41523 h 53689"/>
                <a:gd name="connsiteX5" fmla="*/ 137467 w 147988"/>
                <a:gd name="connsiteY5" fmla="*/ 30391 h 53689"/>
                <a:gd name="connsiteX6" fmla="*/ 131933 w 147988"/>
                <a:gd name="connsiteY6" fmla="*/ 84 h 5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88" h="53689">
                  <a:moveTo>
                    <a:pt x="131869" y="148"/>
                  </a:moveTo>
                  <a:cubicBezTo>
                    <a:pt x="107030" y="-1268"/>
                    <a:pt x="80392" y="7741"/>
                    <a:pt x="57034" y="15527"/>
                  </a:cubicBezTo>
                  <a:cubicBezTo>
                    <a:pt x="36313" y="22412"/>
                    <a:pt x="14114" y="31742"/>
                    <a:pt x="602" y="49438"/>
                  </a:cubicBezTo>
                  <a:cubicBezTo>
                    <a:pt x="-750" y="51175"/>
                    <a:pt x="279" y="53813"/>
                    <a:pt x="2660" y="53685"/>
                  </a:cubicBezTo>
                  <a:cubicBezTo>
                    <a:pt x="25568" y="52912"/>
                    <a:pt x="48283" y="45062"/>
                    <a:pt x="70932" y="41523"/>
                  </a:cubicBezTo>
                  <a:cubicBezTo>
                    <a:pt x="92874" y="38113"/>
                    <a:pt x="116554" y="38241"/>
                    <a:pt x="137467" y="30391"/>
                  </a:cubicBezTo>
                  <a:cubicBezTo>
                    <a:pt x="154776" y="23892"/>
                    <a:pt x="149178" y="1049"/>
                    <a:pt x="131933" y="84"/>
                  </a:cubicBezTo>
                  <a:close/>
                </a:path>
              </a:pathLst>
            </a:custGeom>
            <a:solidFill>
              <a:srgbClr val="E0DFE6"/>
            </a:solidFill>
            <a:ln w="6433" cap="flat">
              <a:noFill/>
              <a:prstDash val="solid"/>
              <a:miter/>
            </a:ln>
          </p:spPr>
          <p:txBody>
            <a:bodyPr rtlCol="0" anchor="ctr"/>
            <a:lstStyle/>
            <a:p>
              <a:endParaRPr lang="en-AU"/>
            </a:p>
          </p:txBody>
        </p:sp>
        <p:sp>
          <p:nvSpPr>
            <p:cNvPr id="1539" name="Freeform: Shape 1538">
              <a:extLst>
                <a:ext uri="{FF2B5EF4-FFF2-40B4-BE49-F238E27FC236}">
                  <a16:creationId xmlns:a16="http://schemas.microsoft.com/office/drawing/2014/main" id="{4BFBF9EA-70B2-7B73-9557-1F44430A11C4}"/>
                </a:ext>
              </a:extLst>
            </p:cNvPr>
            <p:cNvSpPr/>
            <p:nvPr/>
          </p:nvSpPr>
          <p:spPr>
            <a:xfrm>
              <a:off x="8515020" y="4686986"/>
              <a:ext cx="76221" cy="50092"/>
            </a:xfrm>
            <a:custGeom>
              <a:avLst/>
              <a:gdLst>
                <a:gd name="connsiteX0" fmla="*/ 62389 w 76221"/>
                <a:gd name="connsiteY0" fmla="*/ 64 h 50092"/>
                <a:gd name="connsiteX1" fmla="*/ 12842 w 76221"/>
                <a:gd name="connsiteY1" fmla="*/ 1416 h 50092"/>
                <a:gd name="connsiteX2" fmla="*/ 2225 w 76221"/>
                <a:gd name="connsiteY2" fmla="*/ 22006 h 50092"/>
                <a:gd name="connsiteX3" fmla="*/ 14579 w 76221"/>
                <a:gd name="connsiteY3" fmla="*/ 44592 h 50092"/>
                <a:gd name="connsiteX4" fmla="*/ 37680 w 76221"/>
                <a:gd name="connsiteY4" fmla="*/ 40345 h 50092"/>
                <a:gd name="connsiteX5" fmla="*/ 37358 w 76221"/>
                <a:gd name="connsiteY5" fmla="*/ 31079 h 50092"/>
                <a:gd name="connsiteX6" fmla="*/ 63804 w 76221"/>
                <a:gd name="connsiteY6" fmla="*/ 27090 h 50092"/>
                <a:gd name="connsiteX7" fmla="*/ 62389 w 76221"/>
                <a:gd name="connsiteY7" fmla="*/ 0 h 5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21" h="50092">
                  <a:moveTo>
                    <a:pt x="62389" y="64"/>
                  </a:moveTo>
                  <a:cubicBezTo>
                    <a:pt x="45851" y="64"/>
                    <a:pt x="29379" y="1158"/>
                    <a:pt x="12842" y="1416"/>
                  </a:cubicBezTo>
                  <a:cubicBezTo>
                    <a:pt x="3190" y="1544"/>
                    <a:pt x="-3760" y="13963"/>
                    <a:pt x="2225" y="22006"/>
                  </a:cubicBezTo>
                  <a:cubicBezTo>
                    <a:pt x="7501" y="29085"/>
                    <a:pt x="9367" y="37707"/>
                    <a:pt x="14579" y="44592"/>
                  </a:cubicBezTo>
                  <a:cubicBezTo>
                    <a:pt x="20628" y="52636"/>
                    <a:pt x="36136" y="52378"/>
                    <a:pt x="37680" y="40345"/>
                  </a:cubicBezTo>
                  <a:cubicBezTo>
                    <a:pt x="38066" y="37128"/>
                    <a:pt x="37937" y="34039"/>
                    <a:pt x="37358" y="31079"/>
                  </a:cubicBezTo>
                  <a:cubicBezTo>
                    <a:pt x="46174" y="29792"/>
                    <a:pt x="55118" y="27926"/>
                    <a:pt x="63804" y="27090"/>
                  </a:cubicBezTo>
                  <a:cubicBezTo>
                    <a:pt x="81307" y="25481"/>
                    <a:pt x="79827" y="0"/>
                    <a:pt x="62389" y="0"/>
                  </a:cubicBezTo>
                  <a:close/>
                </a:path>
              </a:pathLst>
            </a:custGeom>
            <a:solidFill>
              <a:srgbClr val="E0DFE6"/>
            </a:solidFill>
            <a:ln w="6433" cap="flat">
              <a:noFill/>
              <a:prstDash val="solid"/>
              <a:miter/>
            </a:ln>
          </p:spPr>
          <p:txBody>
            <a:bodyPr rtlCol="0" anchor="ctr"/>
            <a:lstStyle/>
            <a:p>
              <a:endParaRPr lang="en-AU"/>
            </a:p>
          </p:txBody>
        </p:sp>
        <p:sp>
          <p:nvSpPr>
            <p:cNvPr id="1540" name="Freeform: Shape 1539">
              <a:extLst>
                <a:ext uri="{FF2B5EF4-FFF2-40B4-BE49-F238E27FC236}">
                  <a16:creationId xmlns:a16="http://schemas.microsoft.com/office/drawing/2014/main" id="{B532DDD4-DC60-40D5-7EDD-AE4E29175544}"/>
                </a:ext>
              </a:extLst>
            </p:cNvPr>
            <p:cNvSpPr/>
            <p:nvPr/>
          </p:nvSpPr>
          <p:spPr>
            <a:xfrm>
              <a:off x="8405282" y="4239071"/>
              <a:ext cx="144259" cy="142483"/>
            </a:xfrm>
            <a:custGeom>
              <a:avLst/>
              <a:gdLst>
                <a:gd name="connsiteX0" fmla="*/ 143429 w 144259"/>
                <a:gd name="connsiteY0" fmla="*/ 64538 h 142483"/>
                <a:gd name="connsiteX1" fmla="*/ 128500 w 144259"/>
                <a:gd name="connsiteY1" fmla="*/ 50510 h 142483"/>
                <a:gd name="connsiteX2" fmla="*/ 107073 w 144259"/>
                <a:gd name="connsiteY2" fmla="*/ 34295 h 142483"/>
                <a:gd name="connsiteX3" fmla="*/ 77731 w 144259"/>
                <a:gd name="connsiteY3" fmla="*/ 49931 h 142483"/>
                <a:gd name="connsiteX4" fmla="*/ 101796 w 144259"/>
                <a:gd name="connsiteY4" fmla="*/ 25930 h 142483"/>
                <a:gd name="connsiteX5" fmla="*/ 87769 w 144259"/>
                <a:gd name="connsiteY5" fmla="*/ 4180 h 142483"/>
                <a:gd name="connsiteX6" fmla="*/ 23872 w 144259"/>
                <a:gd name="connsiteY6" fmla="*/ 51861 h 142483"/>
                <a:gd name="connsiteX7" fmla="*/ 57398 w 144259"/>
                <a:gd name="connsiteY7" fmla="*/ 9135 h 142483"/>
                <a:gd name="connsiteX8" fmla="*/ 52056 w 144259"/>
                <a:gd name="connsiteY8" fmla="*/ 770 h 142483"/>
                <a:gd name="connsiteX9" fmla="*/ 2703 w 144259"/>
                <a:gd name="connsiteY9" fmla="*/ 82812 h 142483"/>
                <a:gd name="connsiteX10" fmla="*/ 19497 w 144259"/>
                <a:gd name="connsiteY10" fmla="*/ 90148 h 142483"/>
                <a:gd name="connsiteX11" fmla="*/ 21749 w 144259"/>
                <a:gd name="connsiteY11" fmla="*/ 110674 h 142483"/>
                <a:gd name="connsiteX12" fmla="*/ 40346 w 144259"/>
                <a:gd name="connsiteY12" fmla="*/ 122192 h 142483"/>
                <a:gd name="connsiteX13" fmla="*/ 43949 w 144259"/>
                <a:gd name="connsiteY13" fmla="*/ 130943 h 142483"/>
                <a:gd name="connsiteX14" fmla="*/ 91180 w 144259"/>
                <a:gd name="connsiteY14" fmla="*/ 129206 h 142483"/>
                <a:gd name="connsiteX15" fmla="*/ 113701 w 144259"/>
                <a:gd name="connsiteY15" fmla="*/ 132423 h 142483"/>
                <a:gd name="connsiteX16" fmla="*/ 143493 w 144259"/>
                <a:gd name="connsiteY16" fmla="*/ 64473 h 14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259" h="142483">
                  <a:moveTo>
                    <a:pt x="143429" y="64538"/>
                  </a:moveTo>
                  <a:cubicBezTo>
                    <a:pt x="142335" y="57202"/>
                    <a:pt x="135386" y="51411"/>
                    <a:pt x="128500" y="50510"/>
                  </a:cubicBezTo>
                  <a:cubicBezTo>
                    <a:pt x="128565" y="40729"/>
                    <a:pt x="117690" y="31271"/>
                    <a:pt x="107073" y="34295"/>
                  </a:cubicBezTo>
                  <a:cubicBezTo>
                    <a:pt x="95684" y="37512"/>
                    <a:pt x="86482" y="42917"/>
                    <a:pt x="77731" y="49931"/>
                  </a:cubicBezTo>
                  <a:cubicBezTo>
                    <a:pt x="88090" y="38928"/>
                    <a:pt x="98258" y="29469"/>
                    <a:pt x="101796" y="25930"/>
                  </a:cubicBezTo>
                  <a:cubicBezTo>
                    <a:pt x="111706" y="15956"/>
                    <a:pt x="99931" y="1028"/>
                    <a:pt x="87769" y="4180"/>
                  </a:cubicBezTo>
                  <a:cubicBezTo>
                    <a:pt x="60615" y="11259"/>
                    <a:pt x="42340" y="31850"/>
                    <a:pt x="23872" y="51861"/>
                  </a:cubicBezTo>
                  <a:cubicBezTo>
                    <a:pt x="29664" y="34938"/>
                    <a:pt x="47424" y="17114"/>
                    <a:pt x="57398" y="9135"/>
                  </a:cubicBezTo>
                  <a:cubicBezTo>
                    <a:pt x="62352" y="5210"/>
                    <a:pt x="57719" y="-2447"/>
                    <a:pt x="52056" y="770"/>
                  </a:cubicBezTo>
                  <a:cubicBezTo>
                    <a:pt x="26060" y="15441"/>
                    <a:pt x="-10231" y="49609"/>
                    <a:pt x="2703" y="82812"/>
                  </a:cubicBezTo>
                  <a:cubicBezTo>
                    <a:pt x="5341" y="89504"/>
                    <a:pt x="12869" y="93365"/>
                    <a:pt x="19497" y="90148"/>
                  </a:cubicBezTo>
                  <a:cubicBezTo>
                    <a:pt x="17824" y="97676"/>
                    <a:pt x="18017" y="105012"/>
                    <a:pt x="21749" y="110674"/>
                  </a:cubicBezTo>
                  <a:cubicBezTo>
                    <a:pt x="27090" y="118718"/>
                    <a:pt x="33524" y="122064"/>
                    <a:pt x="40346" y="122192"/>
                  </a:cubicBezTo>
                  <a:cubicBezTo>
                    <a:pt x="40860" y="125281"/>
                    <a:pt x="42019" y="128241"/>
                    <a:pt x="43949" y="130943"/>
                  </a:cubicBezTo>
                  <a:cubicBezTo>
                    <a:pt x="57590" y="150119"/>
                    <a:pt x="74771" y="142462"/>
                    <a:pt x="91180" y="129206"/>
                  </a:cubicBezTo>
                  <a:cubicBezTo>
                    <a:pt x="96906" y="134675"/>
                    <a:pt x="106751" y="136606"/>
                    <a:pt x="113701" y="132423"/>
                  </a:cubicBezTo>
                  <a:cubicBezTo>
                    <a:pt x="136930" y="118396"/>
                    <a:pt x="147290" y="90920"/>
                    <a:pt x="143493" y="64473"/>
                  </a:cubicBezTo>
                  <a:close/>
                </a:path>
              </a:pathLst>
            </a:custGeom>
            <a:solidFill>
              <a:srgbClr val="E0DFE6"/>
            </a:solidFill>
            <a:ln w="6433" cap="flat">
              <a:noFill/>
              <a:prstDash val="solid"/>
              <a:miter/>
            </a:ln>
          </p:spPr>
          <p:txBody>
            <a:bodyPr rtlCol="0" anchor="ctr"/>
            <a:lstStyle/>
            <a:p>
              <a:endParaRPr lang="en-AU"/>
            </a:p>
          </p:txBody>
        </p:sp>
        <p:sp>
          <p:nvSpPr>
            <p:cNvPr id="1541" name="Freeform: Shape 1540">
              <a:extLst>
                <a:ext uri="{FF2B5EF4-FFF2-40B4-BE49-F238E27FC236}">
                  <a16:creationId xmlns:a16="http://schemas.microsoft.com/office/drawing/2014/main" id="{1E1AB25E-0169-956D-5A40-DC620D2D3F4E}"/>
                </a:ext>
              </a:extLst>
            </p:cNvPr>
            <p:cNvSpPr/>
            <p:nvPr/>
          </p:nvSpPr>
          <p:spPr>
            <a:xfrm>
              <a:off x="9599749" y="4120225"/>
              <a:ext cx="72978" cy="365042"/>
            </a:xfrm>
            <a:custGeom>
              <a:avLst/>
              <a:gdLst>
                <a:gd name="connsiteX0" fmla="*/ 22006 w 72978"/>
                <a:gd name="connsiteY0" fmla="*/ 897 h 365042"/>
                <a:gd name="connsiteX1" fmla="*/ 18467 w 72978"/>
                <a:gd name="connsiteY1" fmla="*/ 2569 h 365042"/>
                <a:gd name="connsiteX2" fmla="*/ 41503 w 72978"/>
                <a:gd name="connsiteY2" fmla="*/ 162664 h 365042"/>
                <a:gd name="connsiteX3" fmla="*/ 32945 w 72978"/>
                <a:gd name="connsiteY3" fmla="*/ 245864 h 365042"/>
                <a:gd name="connsiteX4" fmla="*/ 23165 w 72978"/>
                <a:gd name="connsiteY4" fmla="*/ 288719 h 365042"/>
                <a:gd name="connsiteX5" fmla="*/ 10360 w 72978"/>
                <a:gd name="connsiteY5" fmla="*/ 330802 h 365042"/>
                <a:gd name="connsiteX6" fmla="*/ 0 w 72978"/>
                <a:gd name="connsiteY6" fmla="*/ 346760 h 365042"/>
                <a:gd name="connsiteX7" fmla="*/ 0 w 72978"/>
                <a:gd name="connsiteY7" fmla="*/ 348690 h 365042"/>
                <a:gd name="connsiteX8" fmla="*/ 13835 w 72978"/>
                <a:gd name="connsiteY8" fmla="*/ 364777 h 365042"/>
                <a:gd name="connsiteX9" fmla="*/ 49869 w 72978"/>
                <a:gd name="connsiteY9" fmla="*/ 327713 h 365042"/>
                <a:gd name="connsiteX10" fmla="*/ 72261 w 72978"/>
                <a:gd name="connsiteY10" fmla="*/ 215879 h 365042"/>
                <a:gd name="connsiteX11" fmla="*/ 21942 w 72978"/>
                <a:gd name="connsiteY11" fmla="*/ 897 h 36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78" h="365042">
                  <a:moveTo>
                    <a:pt x="22006" y="897"/>
                  </a:moveTo>
                  <a:cubicBezTo>
                    <a:pt x="20655" y="-1034"/>
                    <a:pt x="18081" y="446"/>
                    <a:pt x="18467" y="2569"/>
                  </a:cubicBezTo>
                  <a:cubicBezTo>
                    <a:pt x="28570" y="56170"/>
                    <a:pt x="41503" y="107712"/>
                    <a:pt x="41503" y="162664"/>
                  </a:cubicBezTo>
                  <a:cubicBezTo>
                    <a:pt x="41503" y="190590"/>
                    <a:pt x="37385" y="218324"/>
                    <a:pt x="32945" y="245864"/>
                  </a:cubicBezTo>
                  <a:cubicBezTo>
                    <a:pt x="30565" y="260342"/>
                    <a:pt x="26961" y="274563"/>
                    <a:pt x="23165" y="288719"/>
                  </a:cubicBezTo>
                  <a:cubicBezTo>
                    <a:pt x="21234" y="295926"/>
                    <a:pt x="16730" y="322179"/>
                    <a:pt x="10360" y="330802"/>
                  </a:cubicBezTo>
                  <a:cubicBezTo>
                    <a:pt x="4504" y="333183"/>
                    <a:pt x="0" y="338717"/>
                    <a:pt x="0" y="346760"/>
                  </a:cubicBezTo>
                  <a:cubicBezTo>
                    <a:pt x="0" y="347403"/>
                    <a:pt x="0" y="348047"/>
                    <a:pt x="0" y="348690"/>
                  </a:cubicBezTo>
                  <a:cubicBezTo>
                    <a:pt x="0" y="355961"/>
                    <a:pt x="6435" y="363940"/>
                    <a:pt x="13835" y="364777"/>
                  </a:cubicBezTo>
                  <a:cubicBezTo>
                    <a:pt x="37965" y="367608"/>
                    <a:pt x="43370" y="347339"/>
                    <a:pt x="49869" y="327713"/>
                  </a:cubicBezTo>
                  <a:cubicBezTo>
                    <a:pt x="61966" y="291357"/>
                    <a:pt x="70138" y="254165"/>
                    <a:pt x="72261" y="215879"/>
                  </a:cubicBezTo>
                  <a:cubicBezTo>
                    <a:pt x="76251" y="144454"/>
                    <a:pt x="64153" y="60160"/>
                    <a:pt x="21942" y="897"/>
                  </a:cubicBezTo>
                  <a:close/>
                </a:path>
              </a:pathLst>
            </a:custGeom>
            <a:solidFill>
              <a:srgbClr val="E0DFE6"/>
            </a:solidFill>
            <a:ln w="6433" cap="flat">
              <a:noFill/>
              <a:prstDash val="solid"/>
              <a:miter/>
            </a:ln>
          </p:spPr>
          <p:txBody>
            <a:bodyPr rtlCol="0" anchor="ctr"/>
            <a:lstStyle/>
            <a:p>
              <a:endParaRPr lang="en-AU"/>
            </a:p>
          </p:txBody>
        </p:sp>
        <p:sp>
          <p:nvSpPr>
            <p:cNvPr id="1542" name="Freeform: Shape 1541">
              <a:extLst>
                <a:ext uri="{FF2B5EF4-FFF2-40B4-BE49-F238E27FC236}">
                  <a16:creationId xmlns:a16="http://schemas.microsoft.com/office/drawing/2014/main" id="{4821C83B-32CD-94F1-CCA7-4CF5367D81A0}"/>
                </a:ext>
              </a:extLst>
            </p:cNvPr>
            <p:cNvSpPr/>
            <p:nvPr/>
          </p:nvSpPr>
          <p:spPr>
            <a:xfrm>
              <a:off x="9538427" y="4260522"/>
              <a:ext cx="119518" cy="207407"/>
            </a:xfrm>
            <a:custGeom>
              <a:avLst/>
              <a:gdLst>
                <a:gd name="connsiteX0" fmla="*/ 93173 w 119518"/>
                <a:gd name="connsiteY0" fmla="*/ 7568 h 207407"/>
                <a:gd name="connsiteX1" fmla="*/ 85580 w 119518"/>
                <a:gd name="connsiteY1" fmla="*/ 27386 h 207407"/>
                <a:gd name="connsiteX2" fmla="*/ 72518 w 119518"/>
                <a:gd name="connsiteY2" fmla="*/ 39998 h 207407"/>
                <a:gd name="connsiteX3" fmla="*/ 69172 w 119518"/>
                <a:gd name="connsiteY3" fmla="*/ 58273 h 207407"/>
                <a:gd name="connsiteX4" fmla="*/ 64281 w 119518"/>
                <a:gd name="connsiteY4" fmla="*/ 62906 h 207407"/>
                <a:gd name="connsiteX5" fmla="*/ 15249 w 119518"/>
                <a:gd name="connsiteY5" fmla="*/ 138963 h 207407"/>
                <a:gd name="connsiteX6" fmla="*/ 3474 w 119518"/>
                <a:gd name="connsiteY6" fmla="*/ 163415 h 207407"/>
                <a:gd name="connsiteX7" fmla="*/ 27861 w 119518"/>
                <a:gd name="connsiteY7" fmla="*/ 185486 h 207407"/>
                <a:gd name="connsiteX8" fmla="*/ 33202 w 119518"/>
                <a:gd name="connsiteY8" fmla="*/ 192886 h 207407"/>
                <a:gd name="connsiteX9" fmla="*/ 49031 w 119518"/>
                <a:gd name="connsiteY9" fmla="*/ 199128 h 207407"/>
                <a:gd name="connsiteX10" fmla="*/ 60485 w 119518"/>
                <a:gd name="connsiteY10" fmla="*/ 205627 h 207407"/>
                <a:gd name="connsiteX11" fmla="*/ 79854 w 119518"/>
                <a:gd name="connsiteY11" fmla="*/ 201959 h 207407"/>
                <a:gd name="connsiteX12" fmla="*/ 90921 w 119518"/>
                <a:gd name="connsiteY12" fmla="*/ 140701 h 207407"/>
                <a:gd name="connsiteX13" fmla="*/ 97291 w 119518"/>
                <a:gd name="connsiteY13" fmla="*/ 97460 h 207407"/>
                <a:gd name="connsiteX14" fmla="*/ 119169 w 119518"/>
                <a:gd name="connsiteY14" fmla="*/ 16641 h 207407"/>
                <a:gd name="connsiteX15" fmla="*/ 93173 w 119518"/>
                <a:gd name="connsiteY15" fmla="*/ 7632 h 20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518" h="207407">
                  <a:moveTo>
                    <a:pt x="93173" y="7568"/>
                  </a:moveTo>
                  <a:cubicBezTo>
                    <a:pt x="90535" y="14131"/>
                    <a:pt x="88026" y="20759"/>
                    <a:pt x="85580" y="27386"/>
                  </a:cubicBezTo>
                  <a:cubicBezTo>
                    <a:pt x="79467" y="27901"/>
                    <a:pt x="73869" y="31762"/>
                    <a:pt x="72518" y="39998"/>
                  </a:cubicBezTo>
                  <a:cubicBezTo>
                    <a:pt x="71553" y="46111"/>
                    <a:pt x="70330" y="52160"/>
                    <a:pt x="69172" y="58273"/>
                  </a:cubicBezTo>
                  <a:cubicBezTo>
                    <a:pt x="67113" y="59109"/>
                    <a:pt x="65311" y="60654"/>
                    <a:pt x="64281" y="62906"/>
                  </a:cubicBezTo>
                  <a:cubicBezTo>
                    <a:pt x="53536" y="85298"/>
                    <a:pt x="36613" y="120432"/>
                    <a:pt x="15249" y="138963"/>
                  </a:cubicBezTo>
                  <a:cubicBezTo>
                    <a:pt x="2959" y="135167"/>
                    <a:pt x="-4891" y="153699"/>
                    <a:pt x="3474" y="163415"/>
                  </a:cubicBezTo>
                  <a:cubicBezTo>
                    <a:pt x="10874" y="171973"/>
                    <a:pt x="19110" y="179116"/>
                    <a:pt x="27861" y="185486"/>
                  </a:cubicBezTo>
                  <a:cubicBezTo>
                    <a:pt x="29663" y="187803"/>
                    <a:pt x="31400" y="190248"/>
                    <a:pt x="33202" y="192886"/>
                  </a:cubicBezTo>
                  <a:cubicBezTo>
                    <a:pt x="37256" y="198870"/>
                    <a:pt x="43497" y="200608"/>
                    <a:pt x="49031" y="199128"/>
                  </a:cubicBezTo>
                  <a:cubicBezTo>
                    <a:pt x="52827" y="201315"/>
                    <a:pt x="56624" y="203503"/>
                    <a:pt x="60485" y="205627"/>
                  </a:cubicBezTo>
                  <a:cubicBezTo>
                    <a:pt x="66984" y="209230"/>
                    <a:pt x="74963" y="207042"/>
                    <a:pt x="79854" y="201959"/>
                  </a:cubicBezTo>
                  <a:cubicBezTo>
                    <a:pt x="94267" y="187159"/>
                    <a:pt x="88476" y="159490"/>
                    <a:pt x="90921" y="140701"/>
                  </a:cubicBezTo>
                  <a:cubicBezTo>
                    <a:pt x="92787" y="126223"/>
                    <a:pt x="95039" y="111874"/>
                    <a:pt x="97291" y="97460"/>
                  </a:cubicBezTo>
                  <a:cubicBezTo>
                    <a:pt x="105270" y="70692"/>
                    <a:pt x="112863" y="43795"/>
                    <a:pt x="119169" y="16641"/>
                  </a:cubicBezTo>
                  <a:cubicBezTo>
                    <a:pt x="122644" y="1583"/>
                    <a:pt x="99158" y="-7168"/>
                    <a:pt x="93173" y="7632"/>
                  </a:cubicBezTo>
                  <a:close/>
                </a:path>
              </a:pathLst>
            </a:custGeom>
            <a:solidFill>
              <a:srgbClr val="E0DFE6"/>
            </a:solidFill>
            <a:ln w="6433" cap="flat">
              <a:noFill/>
              <a:prstDash val="solid"/>
              <a:miter/>
            </a:ln>
          </p:spPr>
          <p:txBody>
            <a:bodyPr rtlCol="0" anchor="ctr"/>
            <a:lstStyle/>
            <a:p>
              <a:endParaRPr lang="en-AU"/>
            </a:p>
          </p:txBody>
        </p:sp>
        <p:sp>
          <p:nvSpPr>
            <p:cNvPr id="1543" name="Freeform: Shape 1542">
              <a:extLst>
                <a:ext uri="{FF2B5EF4-FFF2-40B4-BE49-F238E27FC236}">
                  <a16:creationId xmlns:a16="http://schemas.microsoft.com/office/drawing/2014/main" id="{0620E0E1-3020-3078-2698-A1E522300FE4}"/>
                </a:ext>
              </a:extLst>
            </p:cNvPr>
            <p:cNvSpPr/>
            <p:nvPr/>
          </p:nvSpPr>
          <p:spPr>
            <a:xfrm>
              <a:off x="9616010" y="4220848"/>
              <a:ext cx="32474" cy="119616"/>
            </a:xfrm>
            <a:custGeom>
              <a:avLst/>
              <a:gdLst>
                <a:gd name="connsiteX0" fmla="*/ 30197 w 32474"/>
                <a:gd name="connsiteY0" fmla="*/ 5931 h 119616"/>
                <a:gd name="connsiteX1" fmla="*/ 17263 w 32474"/>
                <a:gd name="connsiteY1" fmla="*/ 6639 h 119616"/>
                <a:gd name="connsiteX2" fmla="*/ 533 w 32474"/>
                <a:gd name="connsiteY2" fmla="*/ 107084 h 119616"/>
                <a:gd name="connsiteX3" fmla="*/ 21831 w 32474"/>
                <a:gd name="connsiteY3" fmla="*/ 111460 h 119616"/>
                <a:gd name="connsiteX4" fmla="*/ 30261 w 32474"/>
                <a:gd name="connsiteY4" fmla="*/ 5931 h 11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4" h="119616">
                  <a:moveTo>
                    <a:pt x="30197" y="5931"/>
                  </a:moveTo>
                  <a:cubicBezTo>
                    <a:pt x="29039" y="-2434"/>
                    <a:pt x="17650" y="-1726"/>
                    <a:pt x="17263" y="6639"/>
                  </a:cubicBezTo>
                  <a:cubicBezTo>
                    <a:pt x="15719" y="40743"/>
                    <a:pt x="10764" y="74525"/>
                    <a:pt x="533" y="107084"/>
                  </a:cubicBezTo>
                  <a:cubicBezTo>
                    <a:pt x="-3650" y="120339"/>
                    <a:pt x="18035" y="125037"/>
                    <a:pt x="21831" y="111460"/>
                  </a:cubicBezTo>
                  <a:cubicBezTo>
                    <a:pt x="31612" y="76584"/>
                    <a:pt x="35216" y="41901"/>
                    <a:pt x="30261" y="5931"/>
                  </a:cubicBezTo>
                  <a:close/>
                </a:path>
              </a:pathLst>
            </a:custGeom>
            <a:solidFill>
              <a:srgbClr val="E0DFE6"/>
            </a:solidFill>
            <a:ln w="6433" cap="flat">
              <a:noFill/>
              <a:prstDash val="solid"/>
              <a:miter/>
            </a:ln>
          </p:spPr>
          <p:txBody>
            <a:bodyPr rtlCol="0" anchor="ctr"/>
            <a:lstStyle/>
            <a:p>
              <a:endParaRPr lang="en-AU"/>
            </a:p>
          </p:txBody>
        </p:sp>
        <p:sp>
          <p:nvSpPr>
            <p:cNvPr id="1544" name="Freeform: Shape 1543">
              <a:extLst>
                <a:ext uri="{FF2B5EF4-FFF2-40B4-BE49-F238E27FC236}">
                  <a16:creationId xmlns:a16="http://schemas.microsoft.com/office/drawing/2014/main" id="{DBFAE73A-138C-F0AC-3FA6-898DDAA9947D}"/>
                </a:ext>
              </a:extLst>
            </p:cNvPr>
            <p:cNvSpPr/>
            <p:nvPr/>
          </p:nvSpPr>
          <p:spPr>
            <a:xfrm>
              <a:off x="8821294" y="3492083"/>
              <a:ext cx="82953" cy="162029"/>
            </a:xfrm>
            <a:custGeom>
              <a:avLst/>
              <a:gdLst>
                <a:gd name="connsiteX0" fmla="*/ 82932 w 82953"/>
                <a:gd name="connsiteY0" fmla="*/ 5519 h 162029"/>
                <a:gd name="connsiteX1" fmla="*/ 74438 w 82953"/>
                <a:gd name="connsiteY1" fmla="*/ 2559 h 162029"/>
                <a:gd name="connsiteX2" fmla="*/ 57579 w 82953"/>
                <a:gd name="connsiteY2" fmla="*/ 75721 h 162029"/>
                <a:gd name="connsiteX3" fmla="*/ 54233 w 82953"/>
                <a:gd name="connsiteY3" fmla="*/ 109503 h 162029"/>
                <a:gd name="connsiteX4" fmla="*/ 11121 w 82953"/>
                <a:gd name="connsiteY4" fmla="*/ 134213 h 162029"/>
                <a:gd name="connsiteX5" fmla="*/ 6359 w 82953"/>
                <a:gd name="connsiteY5" fmla="*/ 157056 h 162029"/>
                <a:gd name="connsiteX6" fmla="*/ 73472 w 82953"/>
                <a:gd name="connsiteY6" fmla="*/ 133891 h 162029"/>
                <a:gd name="connsiteX7" fmla="*/ 80487 w 82953"/>
                <a:gd name="connsiteY7" fmla="*/ 86017 h 162029"/>
                <a:gd name="connsiteX8" fmla="*/ 82932 w 82953"/>
                <a:gd name="connsiteY8" fmla="*/ 5519 h 16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53" h="162029">
                  <a:moveTo>
                    <a:pt x="82932" y="5519"/>
                  </a:moveTo>
                  <a:cubicBezTo>
                    <a:pt x="83382" y="758"/>
                    <a:pt x="76625" y="-2524"/>
                    <a:pt x="74438" y="2559"/>
                  </a:cubicBezTo>
                  <a:cubicBezTo>
                    <a:pt x="64528" y="26046"/>
                    <a:pt x="59510" y="50369"/>
                    <a:pt x="57579" y="75721"/>
                  </a:cubicBezTo>
                  <a:cubicBezTo>
                    <a:pt x="56678" y="87046"/>
                    <a:pt x="56228" y="98243"/>
                    <a:pt x="54233" y="109503"/>
                  </a:cubicBezTo>
                  <a:cubicBezTo>
                    <a:pt x="49793" y="133955"/>
                    <a:pt x="30167" y="133633"/>
                    <a:pt x="11121" y="134213"/>
                  </a:cubicBezTo>
                  <a:cubicBezTo>
                    <a:pt x="-1555" y="134599"/>
                    <a:pt x="-3744" y="151329"/>
                    <a:pt x="6359" y="157056"/>
                  </a:cubicBezTo>
                  <a:cubicBezTo>
                    <a:pt x="28173" y="169539"/>
                    <a:pt x="63113" y="157313"/>
                    <a:pt x="73472" y="133891"/>
                  </a:cubicBezTo>
                  <a:cubicBezTo>
                    <a:pt x="80487" y="117933"/>
                    <a:pt x="81451" y="103262"/>
                    <a:pt x="80487" y="86017"/>
                  </a:cubicBezTo>
                  <a:cubicBezTo>
                    <a:pt x="78943" y="58927"/>
                    <a:pt x="80294" y="32545"/>
                    <a:pt x="82932" y="5519"/>
                  </a:cubicBezTo>
                  <a:close/>
                </a:path>
              </a:pathLst>
            </a:custGeom>
            <a:solidFill>
              <a:srgbClr val="E0DFE6"/>
            </a:solidFill>
            <a:ln w="6433" cap="flat">
              <a:noFill/>
              <a:prstDash val="solid"/>
              <a:miter/>
            </a:ln>
          </p:spPr>
          <p:txBody>
            <a:bodyPr rtlCol="0" anchor="ctr"/>
            <a:lstStyle/>
            <a:p>
              <a:endParaRPr lang="en-AU"/>
            </a:p>
          </p:txBody>
        </p:sp>
        <p:sp>
          <p:nvSpPr>
            <p:cNvPr id="1545" name="Freeform: Shape 1544">
              <a:extLst>
                <a:ext uri="{FF2B5EF4-FFF2-40B4-BE49-F238E27FC236}">
                  <a16:creationId xmlns:a16="http://schemas.microsoft.com/office/drawing/2014/main" id="{B7A22121-64D5-B169-1720-39E0C2898F9F}"/>
                </a:ext>
              </a:extLst>
            </p:cNvPr>
            <p:cNvSpPr/>
            <p:nvPr/>
          </p:nvSpPr>
          <p:spPr>
            <a:xfrm>
              <a:off x="8790589" y="3595073"/>
              <a:ext cx="99256" cy="50603"/>
            </a:xfrm>
            <a:custGeom>
              <a:avLst/>
              <a:gdLst>
                <a:gd name="connsiteX0" fmla="*/ 75479 w 99256"/>
                <a:gd name="connsiteY0" fmla="*/ 6578 h 50603"/>
                <a:gd name="connsiteX1" fmla="*/ 6048 w 99256"/>
                <a:gd name="connsiteY1" fmla="*/ 28456 h 50603"/>
                <a:gd name="connsiteX2" fmla="*/ 2702 w 99256"/>
                <a:gd name="connsiteY2" fmla="*/ 38044 h 50603"/>
                <a:gd name="connsiteX3" fmla="*/ 97871 w 99256"/>
                <a:gd name="connsiteY3" fmla="*/ 17774 h 50603"/>
                <a:gd name="connsiteX4" fmla="*/ 75479 w 99256"/>
                <a:gd name="connsiteY4" fmla="*/ 6578 h 50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6" h="50603">
                  <a:moveTo>
                    <a:pt x="75479" y="6578"/>
                  </a:moveTo>
                  <a:cubicBezTo>
                    <a:pt x="60100" y="33861"/>
                    <a:pt x="33396" y="33089"/>
                    <a:pt x="6048" y="28456"/>
                  </a:cubicBezTo>
                  <a:cubicBezTo>
                    <a:pt x="258" y="27491"/>
                    <a:pt x="-2381" y="35212"/>
                    <a:pt x="2702" y="38044"/>
                  </a:cubicBezTo>
                  <a:cubicBezTo>
                    <a:pt x="37000" y="57090"/>
                    <a:pt x="78760" y="57541"/>
                    <a:pt x="97871" y="17774"/>
                  </a:cubicBezTo>
                  <a:cubicBezTo>
                    <a:pt x="104885" y="3168"/>
                    <a:pt x="83393" y="-7449"/>
                    <a:pt x="75479" y="6578"/>
                  </a:cubicBezTo>
                  <a:close/>
                </a:path>
              </a:pathLst>
            </a:custGeom>
            <a:solidFill>
              <a:srgbClr val="E0DFE6"/>
            </a:solidFill>
            <a:ln w="6433" cap="flat">
              <a:noFill/>
              <a:prstDash val="solid"/>
              <a:miter/>
            </a:ln>
          </p:spPr>
          <p:txBody>
            <a:bodyPr rtlCol="0" anchor="ctr"/>
            <a:lstStyle/>
            <a:p>
              <a:endParaRPr lang="en-AU"/>
            </a:p>
          </p:txBody>
        </p:sp>
        <p:sp>
          <p:nvSpPr>
            <p:cNvPr id="1546" name="Freeform: Shape 1545">
              <a:extLst>
                <a:ext uri="{FF2B5EF4-FFF2-40B4-BE49-F238E27FC236}">
                  <a16:creationId xmlns:a16="http://schemas.microsoft.com/office/drawing/2014/main" id="{88465FB0-AB22-0711-FA0E-B76692FDBD69}"/>
                </a:ext>
              </a:extLst>
            </p:cNvPr>
            <p:cNvSpPr/>
            <p:nvPr/>
          </p:nvSpPr>
          <p:spPr>
            <a:xfrm>
              <a:off x="8826568" y="3510804"/>
              <a:ext cx="85234" cy="84092"/>
            </a:xfrm>
            <a:custGeom>
              <a:avLst/>
              <a:gdLst>
                <a:gd name="connsiteX0" fmla="*/ 84865 w 85234"/>
                <a:gd name="connsiteY0" fmla="*/ 11379 h 84092"/>
                <a:gd name="connsiteX1" fmla="*/ 62022 w 85234"/>
                <a:gd name="connsiteY1" fmla="*/ 6617 h 84092"/>
                <a:gd name="connsiteX2" fmla="*/ 42782 w 85234"/>
                <a:gd name="connsiteY2" fmla="*/ 46126 h 84092"/>
                <a:gd name="connsiteX3" fmla="*/ 4624 w 85234"/>
                <a:gd name="connsiteY3" fmla="*/ 70835 h 84092"/>
                <a:gd name="connsiteX4" fmla="*/ 7070 w 85234"/>
                <a:gd name="connsiteY4" fmla="*/ 84090 h 84092"/>
                <a:gd name="connsiteX5" fmla="*/ 84930 w 85234"/>
                <a:gd name="connsiteY5" fmla="*/ 11443 h 8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34" h="84092">
                  <a:moveTo>
                    <a:pt x="84865" y="11379"/>
                  </a:moveTo>
                  <a:cubicBezTo>
                    <a:pt x="83578" y="54"/>
                    <a:pt x="67298" y="-5030"/>
                    <a:pt x="62022" y="6617"/>
                  </a:cubicBezTo>
                  <a:cubicBezTo>
                    <a:pt x="55845" y="20323"/>
                    <a:pt x="52499" y="34222"/>
                    <a:pt x="42782" y="46126"/>
                  </a:cubicBezTo>
                  <a:cubicBezTo>
                    <a:pt x="32744" y="58352"/>
                    <a:pt x="19875" y="66781"/>
                    <a:pt x="4624" y="70835"/>
                  </a:cubicBezTo>
                  <a:cubicBezTo>
                    <a:pt x="-3032" y="72830"/>
                    <a:pt x="-458" y="84283"/>
                    <a:pt x="7070" y="84090"/>
                  </a:cubicBezTo>
                  <a:cubicBezTo>
                    <a:pt x="43168" y="83061"/>
                    <a:pt x="89434" y="52110"/>
                    <a:pt x="84930" y="11443"/>
                  </a:cubicBezTo>
                  <a:close/>
                </a:path>
              </a:pathLst>
            </a:custGeom>
            <a:solidFill>
              <a:srgbClr val="E0DFE6"/>
            </a:solidFill>
            <a:ln w="6433" cap="flat">
              <a:noFill/>
              <a:prstDash val="solid"/>
              <a:miter/>
            </a:ln>
          </p:spPr>
          <p:txBody>
            <a:bodyPr rtlCol="0" anchor="ctr"/>
            <a:lstStyle/>
            <a:p>
              <a:endParaRPr lang="en-AU"/>
            </a:p>
          </p:txBody>
        </p:sp>
        <p:sp>
          <p:nvSpPr>
            <p:cNvPr id="1547" name="Freeform: Shape 1546">
              <a:extLst>
                <a:ext uri="{FF2B5EF4-FFF2-40B4-BE49-F238E27FC236}">
                  <a16:creationId xmlns:a16="http://schemas.microsoft.com/office/drawing/2014/main" id="{375934FD-3F04-B7BD-FB1A-414123BC2D97}"/>
                </a:ext>
              </a:extLst>
            </p:cNvPr>
            <p:cNvSpPr/>
            <p:nvPr/>
          </p:nvSpPr>
          <p:spPr>
            <a:xfrm>
              <a:off x="8827524" y="3443458"/>
              <a:ext cx="111574" cy="74366"/>
            </a:xfrm>
            <a:custGeom>
              <a:avLst/>
              <a:gdLst>
                <a:gd name="connsiteX0" fmla="*/ 98772 w 111574"/>
                <a:gd name="connsiteY0" fmla="*/ 5112 h 74366"/>
                <a:gd name="connsiteX1" fmla="*/ 76187 w 111574"/>
                <a:gd name="connsiteY1" fmla="*/ 9423 h 74366"/>
                <a:gd name="connsiteX2" fmla="*/ 74257 w 111574"/>
                <a:gd name="connsiteY2" fmla="*/ 15987 h 74366"/>
                <a:gd name="connsiteX3" fmla="*/ 73870 w 111574"/>
                <a:gd name="connsiteY3" fmla="*/ 19075 h 74366"/>
                <a:gd name="connsiteX4" fmla="*/ 2831 w 111574"/>
                <a:gd name="connsiteY4" fmla="*/ 64182 h 74366"/>
                <a:gd name="connsiteX5" fmla="*/ 1609 w 111574"/>
                <a:gd name="connsiteY5" fmla="*/ 69909 h 74366"/>
                <a:gd name="connsiteX6" fmla="*/ 105143 w 111574"/>
                <a:gd name="connsiteY6" fmla="*/ 33360 h 74366"/>
                <a:gd name="connsiteX7" fmla="*/ 98708 w 111574"/>
                <a:gd name="connsiteY7" fmla="*/ 5112 h 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74" h="74366">
                  <a:moveTo>
                    <a:pt x="98772" y="5112"/>
                  </a:moveTo>
                  <a:cubicBezTo>
                    <a:pt x="93625" y="-2996"/>
                    <a:pt x="79340" y="-1387"/>
                    <a:pt x="76187" y="9423"/>
                  </a:cubicBezTo>
                  <a:cubicBezTo>
                    <a:pt x="75543" y="11611"/>
                    <a:pt x="74900" y="13799"/>
                    <a:pt x="74257" y="15987"/>
                  </a:cubicBezTo>
                  <a:cubicBezTo>
                    <a:pt x="73935" y="17081"/>
                    <a:pt x="73870" y="18046"/>
                    <a:pt x="73870" y="19075"/>
                  </a:cubicBezTo>
                  <a:cubicBezTo>
                    <a:pt x="51992" y="38251"/>
                    <a:pt x="35262" y="64440"/>
                    <a:pt x="2831" y="64182"/>
                  </a:cubicBezTo>
                  <a:cubicBezTo>
                    <a:pt x="-193" y="64182"/>
                    <a:pt x="-1094" y="68687"/>
                    <a:pt x="1609" y="69909"/>
                  </a:cubicBezTo>
                  <a:cubicBezTo>
                    <a:pt x="39445" y="86318"/>
                    <a:pt x="76122" y="53629"/>
                    <a:pt x="105143" y="33360"/>
                  </a:cubicBezTo>
                  <a:cubicBezTo>
                    <a:pt x="117755" y="24545"/>
                    <a:pt x="109775" y="6849"/>
                    <a:pt x="98708" y="5112"/>
                  </a:cubicBezTo>
                  <a:close/>
                </a:path>
              </a:pathLst>
            </a:custGeom>
            <a:solidFill>
              <a:srgbClr val="E0DFE6"/>
            </a:solidFill>
            <a:ln w="6433" cap="flat">
              <a:noFill/>
              <a:prstDash val="solid"/>
              <a:miter/>
            </a:ln>
          </p:spPr>
          <p:txBody>
            <a:bodyPr rtlCol="0" anchor="ctr"/>
            <a:lstStyle/>
            <a:p>
              <a:endParaRPr lang="en-AU"/>
            </a:p>
          </p:txBody>
        </p:sp>
        <p:sp>
          <p:nvSpPr>
            <p:cNvPr id="1548" name="Freeform: Shape 1547">
              <a:extLst>
                <a:ext uri="{FF2B5EF4-FFF2-40B4-BE49-F238E27FC236}">
                  <a16:creationId xmlns:a16="http://schemas.microsoft.com/office/drawing/2014/main" id="{405FEB51-2275-93E8-DA8C-5C8864416C4D}"/>
                </a:ext>
              </a:extLst>
            </p:cNvPr>
            <p:cNvSpPr/>
            <p:nvPr/>
          </p:nvSpPr>
          <p:spPr>
            <a:xfrm>
              <a:off x="9613626" y="2707492"/>
              <a:ext cx="158346" cy="51107"/>
            </a:xfrm>
            <a:custGeom>
              <a:avLst/>
              <a:gdLst>
                <a:gd name="connsiteX0" fmla="*/ 140104 w 158346"/>
                <a:gd name="connsiteY0" fmla="*/ 255 h 51107"/>
                <a:gd name="connsiteX1" fmla="*/ 2467 w 158346"/>
                <a:gd name="connsiteY1" fmla="*/ 39635 h 51107"/>
                <a:gd name="connsiteX2" fmla="*/ 4333 w 158346"/>
                <a:gd name="connsiteY2" fmla="*/ 49802 h 51107"/>
                <a:gd name="connsiteX3" fmla="*/ 142035 w 158346"/>
                <a:gd name="connsiteY3" fmla="*/ 36354 h 51107"/>
                <a:gd name="connsiteX4" fmla="*/ 140169 w 158346"/>
                <a:gd name="connsiteY4" fmla="*/ 191 h 51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6" h="51107">
                  <a:moveTo>
                    <a:pt x="140104" y="255"/>
                  </a:moveTo>
                  <a:cubicBezTo>
                    <a:pt x="94161" y="6304"/>
                    <a:pt x="42040" y="14154"/>
                    <a:pt x="2467" y="39635"/>
                  </a:cubicBezTo>
                  <a:cubicBezTo>
                    <a:pt x="-1394" y="42080"/>
                    <a:pt x="-686" y="49223"/>
                    <a:pt x="4333" y="49802"/>
                  </a:cubicBezTo>
                  <a:cubicBezTo>
                    <a:pt x="49440" y="54885"/>
                    <a:pt x="97635" y="44011"/>
                    <a:pt x="142035" y="36354"/>
                  </a:cubicBezTo>
                  <a:cubicBezTo>
                    <a:pt x="164556" y="32493"/>
                    <a:pt x="163591" y="-2898"/>
                    <a:pt x="140169" y="191"/>
                  </a:cubicBezTo>
                  <a:close/>
                </a:path>
              </a:pathLst>
            </a:custGeom>
            <a:solidFill>
              <a:srgbClr val="E0DFE6"/>
            </a:solidFill>
            <a:ln w="6433" cap="flat">
              <a:noFill/>
              <a:prstDash val="solid"/>
              <a:miter/>
            </a:ln>
          </p:spPr>
          <p:txBody>
            <a:bodyPr rtlCol="0" anchor="ctr"/>
            <a:lstStyle/>
            <a:p>
              <a:endParaRPr lang="en-AU"/>
            </a:p>
          </p:txBody>
        </p:sp>
        <p:sp>
          <p:nvSpPr>
            <p:cNvPr id="1549" name="Freeform: Shape 1548">
              <a:extLst>
                <a:ext uri="{FF2B5EF4-FFF2-40B4-BE49-F238E27FC236}">
                  <a16:creationId xmlns:a16="http://schemas.microsoft.com/office/drawing/2014/main" id="{8B735187-A1A4-FA58-4851-9F4B4ED00530}"/>
                </a:ext>
              </a:extLst>
            </p:cNvPr>
            <p:cNvSpPr/>
            <p:nvPr/>
          </p:nvSpPr>
          <p:spPr>
            <a:xfrm>
              <a:off x="9603738" y="2713796"/>
              <a:ext cx="67893" cy="32074"/>
            </a:xfrm>
            <a:custGeom>
              <a:avLst/>
              <a:gdLst>
                <a:gd name="connsiteX0" fmla="*/ 57719 w 67893"/>
                <a:gd name="connsiteY0" fmla="*/ 3217 h 32074"/>
                <a:gd name="connsiteX1" fmla="*/ 36099 w 67893"/>
                <a:gd name="connsiteY1" fmla="*/ 1223 h 32074"/>
                <a:gd name="connsiteX2" fmla="*/ 14864 w 67893"/>
                <a:gd name="connsiteY2" fmla="*/ 0 h 32074"/>
                <a:gd name="connsiteX3" fmla="*/ 12484 w 67893"/>
                <a:gd name="connsiteY3" fmla="*/ 31659 h 32074"/>
                <a:gd name="connsiteX4" fmla="*/ 16602 w 67893"/>
                <a:gd name="connsiteY4" fmla="*/ 31980 h 32074"/>
                <a:gd name="connsiteX5" fmla="*/ 54824 w 67893"/>
                <a:gd name="connsiteY5" fmla="*/ 29792 h 32074"/>
                <a:gd name="connsiteX6" fmla="*/ 57784 w 67893"/>
                <a:gd name="connsiteY6" fmla="*/ 3153 h 3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93" h="32074">
                  <a:moveTo>
                    <a:pt x="57719" y="3217"/>
                  </a:moveTo>
                  <a:cubicBezTo>
                    <a:pt x="50835" y="1416"/>
                    <a:pt x="43177" y="1673"/>
                    <a:pt x="36099" y="1223"/>
                  </a:cubicBezTo>
                  <a:cubicBezTo>
                    <a:pt x="29021" y="772"/>
                    <a:pt x="21943" y="0"/>
                    <a:pt x="14864" y="0"/>
                  </a:cubicBezTo>
                  <a:cubicBezTo>
                    <a:pt x="-3152" y="0"/>
                    <a:pt x="-5791" y="29921"/>
                    <a:pt x="12484" y="31659"/>
                  </a:cubicBezTo>
                  <a:cubicBezTo>
                    <a:pt x="13900" y="31787"/>
                    <a:pt x="15251" y="31916"/>
                    <a:pt x="16602" y="31980"/>
                  </a:cubicBezTo>
                  <a:cubicBezTo>
                    <a:pt x="28763" y="32238"/>
                    <a:pt x="42598" y="32109"/>
                    <a:pt x="54824" y="29792"/>
                  </a:cubicBezTo>
                  <a:cubicBezTo>
                    <a:pt x="69495" y="31144"/>
                    <a:pt x="73613" y="7207"/>
                    <a:pt x="57784" y="3153"/>
                  </a:cubicBezTo>
                  <a:close/>
                </a:path>
              </a:pathLst>
            </a:custGeom>
            <a:solidFill>
              <a:srgbClr val="E0DFE6"/>
            </a:solidFill>
            <a:ln w="6433" cap="flat">
              <a:noFill/>
              <a:prstDash val="solid"/>
              <a:miter/>
            </a:ln>
          </p:spPr>
          <p:txBody>
            <a:bodyPr rtlCol="0" anchor="ctr"/>
            <a:lstStyle/>
            <a:p>
              <a:endParaRPr lang="en-AU"/>
            </a:p>
          </p:txBody>
        </p:sp>
        <p:sp>
          <p:nvSpPr>
            <p:cNvPr id="1550" name="Freeform: Shape 1549">
              <a:extLst>
                <a:ext uri="{FF2B5EF4-FFF2-40B4-BE49-F238E27FC236}">
                  <a16:creationId xmlns:a16="http://schemas.microsoft.com/office/drawing/2014/main" id="{CB8CCD52-4954-56A4-7FAF-1631CEF29CF4}"/>
                </a:ext>
              </a:extLst>
            </p:cNvPr>
            <p:cNvSpPr/>
            <p:nvPr/>
          </p:nvSpPr>
          <p:spPr>
            <a:xfrm>
              <a:off x="9489110" y="2263067"/>
              <a:ext cx="163364" cy="141099"/>
            </a:xfrm>
            <a:custGeom>
              <a:avLst/>
              <a:gdLst>
                <a:gd name="connsiteX0" fmla="*/ 162824 w 163364"/>
                <a:gd name="connsiteY0" fmla="*/ 86527 h 141099"/>
                <a:gd name="connsiteX1" fmla="*/ 144292 w 163364"/>
                <a:gd name="connsiteY1" fmla="*/ 70440 h 141099"/>
                <a:gd name="connsiteX2" fmla="*/ 146544 w 163364"/>
                <a:gd name="connsiteY2" fmla="*/ 66193 h 141099"/>
                <a:gd name="connsiteX3" fmla="*/ 127304 w 163364"/>
                <a:gd name="connsiteY3" fmla="*/ 46117 h 141099"/>
                <a:gd name="connsiteX4" fmla="*/ 131100 w 163364"/>
                <a:gd name="connsiteY4" fmla="*/ 32669 h 141099"/>
                <a:gd name="connsiteX5" fmla="*/ 109480 w 163364"/>
                <a:gd name="connsiteY5" fmla="*/ 17740 h 141099"/>
                <a:gd name="connsiteX6" fmla="*/ 90112 w 163364"/>
                <a:gd name="connsiteY6" fmla="*/ 31318 h 141099"/>
                <a:gd name="connsiteX7" fmla="*/ 94552 w 163364"/>
                <a:gd name="connsiteY7" fmla="*/ 17612 h 141099"/>
                <a:gd name="connsiteX8" fmla="*/ 76470 w 163364"/>
                <a:gd name="connsiteY8" fmla="*/ 5129 h 141099"/>
                <a:gd name="connsiteX9" fmla="*/ 28982 w 163364"/>
                <a:gd name="connsiteY9" fmla="*/ 47083 h 141099"/>
                <a:gd name="connsiteX10" fmla="*/ 33487 w 163364"/>
                <a:gd name="connsiteY10" fmla="*/ 33891 h 141099"/>
                <a:gd name="connsiteX11" fmla="*/ 45133 w 163364"/>
                <a:gd name="connsiteY11" fmla="*/ 16647 h 141099"/>
                <a:gd name="connsiteX12" fmla="*/ 49445 w 163364"/>
                <a:gd name="connsiteY12" fmla="*/ 11821 h 141099"/>
                <a:gd name="connsiteX13" fmla="*/ 53820 w 163364"/>
                <a:gd name="connsiteY13" fmla="*/ 8217 h 141099"/>
                <a:gd name="connsiteX14" fmla="*/ 54207 w 163364"/>
                <a:gd name="connsiteY14" fmla="*/ 6544 h 141099"/>
                <a:gd name="connsiteX15" fmla="*/ 50281 w 163364"/>
                <a:gd name="connsiteY15" fmla="*/ 560 h 141099"/>
                <a:gd name="connsiteX16" fmla="*/ 22548 w 163364"/>
                <a:gd name="connsiteY16" fmla="*/ 17097 h 141099"/>
                <a:gd name="connsiteX17" fmla="*/ 91 w 163364"/>
                <a:gd name="connsiteY17" fmla="*/ 71277 h 141099"/>
                <a:gd name="connsiteX18" fmla="*/ 17078 w 163364"/>
                <a:gd name="connsiteY18" fmla="*/ 86591 h 141099"/>
                <a:gd name="connsiteX19" fmla="*/ 14247 w 163364"/>
                <a:gd name="connsiteY19" fmla="*/ 110593 h 141099"/>
                <a:gd name="connsiteX20" fmla="*/ 30784 w 163364"/>
                <a:gd name="connsiteY20" fmla="*/ 125521 h 141099"/>
                <a:gd name="connsiteX21" fmla="*/ 45841 w 163364"/>
                <a:gd name="connsiteY21" fmla="*/ 121017 h 141099"/>
                <a:gd name="connsiteX22" fmla="*/ 47000 w 163364"/>
                <a:gd name="connsiteY22" fmla="*/ 129704 h 141099"/>
                <a:gd name="connsiteX23" fmla="*/ 67655 w 163364"/>
                <a:gd name="connsiteY23" fmla="*/ 140385 h 141099"/>
                <a:gd name="connsiteX24" fmla="*/ 94230 w 163364"/>
                <a:gd name="connsiteY24" fmla="*/ 124685 h 141099"/>
                <a:gd name="connsiteX25" fmla="*/ 100215 w 163364"/>
                <a:gd name="connsiteY25" fmla="*/ 134465 h 141099"/>
                <a:gd name="connsiteX26" fmla="*/ 119712 w 163364"/>
                <a:gd name="connsiteY26" fmla="*/ 136074 h 141099"/>
                <a:gd name="connsiteX27" fmla="*/ 137278 w 163364"/>
                <a:gd name="connsiteY27" fmla="*/ 122497 h 141099"/>
                <a:gd name="connsiteX28" fmla="*/ 156647 w 163364"/>
                <a:gd name="connsiteY28" fmla="*/ 115933 h 141099"/>
                <a:gd name="connsiteX29" fmla="*/ 162888 w 163364"/>
                <a:gd name="connsiteY29" fmla="*/ 86398 h 14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364" h="141099">
                  <a:moveTo>
                    <a:pt x="162824" y="86527"/>
                  </a:moveTo>
                  <a:cubicBezTo>
                    <a:pt x="161794" y="77712"/>
                    <a:pt x="152785" y="70119"/>
                    <a:pt x="144292" y="70440"/>
                  </a:cubicBezTo>
                  <a:cubicBezTo>
                    <a:pt x="145322" y="68446"/>
                    <a:pt x="146094" y="66966"/>
                    <a:pt x="146544" y="66193"/>
                  </a:cubicBezTo>
                  <a:cubicBezTo>
                    <a:pt x="153751" y="52874"/>
                    <a:pt x="138951" y="41613"/>
                    <a:pt x="127304" y="46117"/>
                  </a:cubicBezTo>
                  <a:cubicBezTo>
                    <a:pt x="129235" y="41999"/>
                    <a:pt x="130586" y="37624"/>
                    <a:pt x="131100" y="32669"/>
                  </a:cubicBezTo>
                  <a:cubicBezTo>
                    <a:pt x="132259" y="20829"/>
                    <a:pt x="120741" y="10727"/>
                    <a:pt x="109480" y="17740"/>
                  </a:cubicBezTo>
                  <a:cubicBezTo>
                    <a:pt x="102724" y="21987"/>
                    <a:pt x="96289" y="26492"/>
                    <a:pt x="90112" y="31318"/>
                  </a:cubicBezTo>
                  <a:cubicBezTo>
                    <a:pt x="92492" y="27521"/>
                    <a:pt x="94166" y="23339"/>
                    <a:pt x="94552" y="17612"/>
                  </a:cubicBezTo>
                  <a:cubicBezTo>
                    <a:pt x="95131" y="8989"/>
                    <a:pt x="84192" y="2040"/>
                    <a:pt x="76470" y="5129"/>
                  </a:cubicBezTo>
                  <a:cubicBezTo>
                    <a:pt x="55429" y="13558"/>
                    <a:pt x="43976" y="32476"/>
                    <a:pt x="28982" y="47083"/>
                  </a:cubicBezTo>
                  <a:cubicBezTo>
                    <a:pt x="30141" y="42707"/>
                    <a:pt x="31556" y="38396"/>
                    <a:pt x="33487" y="33891"/>
                  </a:cubicBezTo>
                  <a:cubicBezTo>
                    <a:pt x="36511" y="27585"/>
                    <a:pt x="40372" y="21859"/>
                    <a:pt x="45133" y="16647"/>
                  </a:cubicBezTo>
                  <a:cubicBezTo>
                    <a:pt x="47385" y="15167"/>
                    <a:pt x="48802" y="13494"/>
                    <a:pt x="49445" y="11821"/>
                  </a:cubicBezTo>
                  <a:cubicBezTo>
                    <a:pt x="51504" y="11692"/>
                    <a:pt x="53241" y="10341"/>
                    <a:pt x="53820" y="8217"/>
                  </a:cubicBezTo>
                  <a:lnTo>
                    <a:pt x="54207" y="6544"/>
                  </a:lnTo>
                  <a:cubicBezTo>
                    <a:pt x="54914" y="3649"/>
                    <a:pt x="52791" y="1396"/>
                    <a:pt x="50281" y="560"/>
                  </a:cubicBezTo>
                  <a:cubicBezTo>
                    <a:pt x="39664" y="-2915"/>
                    <a:pt x="28661" y="10662"/>
                    <a:pt x="22548" y="17097"/>
                  </a:cubicBezTo>
                  <a:cubicBezTo>
                    <a:pt x="8906" y="31639"/>
                    <a:pt x="2150" y="51909"/>
                    <a:pt x="91" y="71277"/>
                  </a:cubicBezTo>
                  <a:cubicBezTo>
                    <a:pt x="-938" y="81122"/>
                    <a:pt x="6912" y="89551"/>
                    <a:pt x="17078" y="86591"/>
                  </a:cubicBezTo>
                  <a:cubicBezTo>
                    <a:pt x="14504" y="93927"/>
                    <a:pt x="13089" y="101713"/>
                    <a:pt x="14247" y="110593"/>
                  </a:cubicBezTo>
                  <a:cubicBezTo>
                    <a:pt x="15276" y="118507"/>
                    <a:pt x="21840" y="126744"/>
                    <a:pt x="30784" y="125521"/>
                  </a:cubicBezTo>
                  <a:cubicBezTo>
                    <a:pt x="36511" y="124685"/>
                    <a:pt x="41402" y="123140"/>
                    <a:pt x="45841" y="121017"/>
                  </a:cubicBezTo>
                  <a:cubicBezTo>
                    <a:pt x="45970" y="123784"/>
                    <a:pt x="46292" y="126615"/>
                    <a:pt x="47000" y="129704"/>
                  </a:cubicBezTo>
                  <a:cubicBezTo>
                    <a:pt x="48994" y="138390"/>
                    <a:pt x="59676" y="142959"/>
                    <a:pt x="67655" y="140385"/>
                  </a:cubicBezTo>
                  <a:cubicBezTo>
                    <a:pt x="77242" y="137232"/>
                    <a:pt x="85993" y="131634"/>
                    <a:pt x="94230" y="124685"/>
                  </a:cubicBezTo>
                  <a:cubicBezTo>
                    <a:pt x="95453" y="128031"/>
                    <a:pt x="97383" y="131312"/>
                    <a:pt x="100215" y="134465"/>
                  </a:cubicBezTo>
                  <a:cubicBezTo>
                    <a:pt x="104912" y="139742"/>
                    <a:pt x="114177" y="139613"/>
                    <a:pt x="119712" y="136074"/>
                  </a:cubicBezTo>
                  <a:cubicBezTo>
                    <a:pt x="126146" y="131956"/>
                    <a:pt x="131873" y="127387"/>
                    <a:pt x="137278" y="122497"/>
                  </a:cubicBezTo>
                  <a:cubicBezTo>
                    <a:pt x="143905" y="124492"/>
                    <a:pt x="152335" y="122625"/>
                    <a:pt x="156647" y="115933"/>
                  </a:cubicBezTo>
                  <a:cubicBezTo>
                    <a:pt x="162888" y="106153"/>
                    <a:pt x="164239" y="97852"/>
                    <a:pt x="162888" y="86398"/>
                  </a:cubicBezTo>
                  <a:close/>
                </a:path>
              </a:pathLst>
            </a:custGeom>
            <a:solidFill>
              <a:srgbClr val="E0DFE6"/>
            </a:solidFill>
            <a:ln w="6433" cap="flat">
              <a:noFill/>
              <a:prstDash val="solid"/>
              <a:miter/>
            </a:ln>
          </p:spPr>
          <p:txBody>
            <a:bodyPr rtlCol="0" anchor="ctr"/>
            <a:lstStyle/>
            <a:p>
              <a:endParaRPr lang="en-AU"/>
            </a:p>
          </p:txBody>
        </p:sp>
        <p:sp>
          <p:nvSpPr>
            <p:cNvPr id="1551" name="Freeform: Shape 1550">
              <a:extLst>
                <a:ext uri="{FF2B5EF4-FFF2-40B4-BE49-F238E27FC236}">
                  <a16:creationId xmlns:a16="http://schemas.microsoft.com/office/drawing/2014/main" id="{9BF11214-380D-C534-FB4B-5B4D7234612F}"/>
                </a:ext>
              </a:extLst>
            </p:cNvPr>
            <p:cNvSpPr/>
            <p:nvPr/>
          </p:nvSpPr>
          <p:spPr>
            <a:xfrm>
              <a:off x="10520991" y="3081065"/>
              <a:ext cx="179476" cy="79522"/>
            </a:xfrm>
            <a:custGeom>
              <a:avLst/>
              <a:gdLst>
                <a:gd name="connsiteX0" fmla="*/ 154248 w 179476"/>
                <a:gd name="connsiteY0" fmla="*/ 4011 h 79522"/>
                <a:gd name="connsiteX1" fmla="*/ 96079 w 179476"/>
                <a:gd name="connsiteY1" fmla="*/ 49247 h 79522"/>
                <a:gd name="connsiteX2" fmla="*/ 2776 w 179476"/>
                <a:gd name="connsiteY2" fmla="*/ 53558 h 79522"/>
                <a:gd name="connsiteX3" fmla="*/ 782 w 179476"/>
                <a:gd name="connsiteY3" fmla="*/ 57483 h 79522"/>
                <a:gd name="connsiteX4" fmla="*/ 177927 w 179476"/>
                <a:gd name="connsiteY4" fmla="*/ 20227 h 79522"/>
                <a:gd name="connsiteX5" fmla="*/ 154248 w 179476"/>
                <a:gd name="connsiteY5" fmla="*/ 4076 h 7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76" h="79522">
                  <a:moveTo>
                    <a:pt x="154248" y="4011"/>
                  </a:moveTo>
                  <a:cubicBezTo>
                    <a:pt x="134687" y="20742"/>
                    <a:pt x="120337" y="38115"/>
                    <a:pt x="96079" y="49247"/>
                  </a:cubicBezTo>
                  <a:cubicBezTo>
                    <a:pt x="66929" y="62567"/>
                    <a:pt x="33276" y="59350"/>
                    <a:pt x="2776" y="53558"/>
                  </a:cubicBezTo>
                  <a:cubicBezTo>
                    <a:pt x="717" y="53172"/>
                    <a:pt x="-1085" y="56068"/>
                    <a:pt x="782" y="57483"/>
                  </a:cubicBezTo>
                  <a:cubicBezTo>
                    <a:pt x="52451" y="96349"/>
                    <a:pt x="149422" y="83737"/>
                    <a:pt x="177927" y="20227"/>
                  </a:cubicBezTo>
                  <a:cubicBezTo>
                    <a:pt x="185005" y="4397"/>
                    <a:pt x="166217" y="-6220"/>
                    <a:pt x="154248" y="4076"/>
                  </a:cubicBezTo>
                  <a:close/>
                </a:path>
              </a:pathLst>
            </a:custGeom>
            <a:solidFill>
              <a:srgbClr val="E0DFE6"/>
            </a:solidFill>
            <a:ln w="6433" cap="flat">
              <a:noFill/>
              <a:prstDash val="solid"/>
              <a:miter/>
            </a:ln>
          </p:spPr>
          <p:txBody>
            <a:bodyPr rtlCol="0" anchor="ctr"/>
            <a:lstStyle/>
            <a:p>
              <a:endParaRPr lang="en-AU"/>
            </a:p>
          </p:txBody>
        </p:sp>
        <p:sp>
          <p:nvSpPr>
            <p:cNvPr id="1552" name="Freeform: Shape 1551">
              <a:extLst>
                <a:ext uri="{FF2B5EF4-FFF2-40B4-BE49-F238E27FC236}">
                  <a16:creationId xmlns:a16="http://schemas.microsoft.com/office/drawing/2014/main" id="{14F9D447-8C0B-E876-C3DE-88819A48F5EC}"/>
                </a:ext>
              </a:extLst>
            </p:cNvPr>
            <p:cNvSpPr/>
            <p:nvPr/>
          </p:nvSpPr>
          <p:spPr>
            <a:xfrm>
              <a:off x="10533735" y="3010638"/>
              <a:ext cx="174306" cy="99696"/>
            </a:xfrm>
            <a:custGeom>
              <a:avLst/>
              <a:gdLst>
                <a:gd name="connsiteX0" fmla="*/ 151156 w 174306"/>
                <a:gd name="connsiteY0" fmla="*/ 2177 h 99696"/>
                <a:gd name="connsiteX1" fmla="*/ 103989 w 174306"/>
                <a:gd name="connsiteY1" fmla="*/ 52432 h 99696"/>
                <a:gd name="connsiteX2" fmla="*/ 2322 w 174306"/>
                <a:gd name="connsiteY2" fmla="*/ 78042 h 99696"/>
                <a:gd name="connsiteX3" fmla="*/ 1035 w 174306"/>
                <a:gd name="connsiteY3" fmla="*/ 81709 h 99696"/>
                <a:gd name="connsiteX4" fmla="*/ 106821 w 174306"/>
                <a:gd name="connsiteY4" fmla="*/ 89881 h 99696"/>
                <a:gd name="connsiteX5" fmla="*/ 173870 w 174306"/>
                <a:gd name="connsiteY5" fmla="*/ 17749 h 99696"/>
                <a:gd name="connsiteX6" fmla="*/ 151220 w 174306"/>
                <a:gd name="connsiteY6" fmla="*/ 2113 h 9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06" h="99696">
                  <a:moveTo>
                    <a:pt x="151156" y="2177"/>
                  </a:moveTo>
                  <a:cubicBezTo>
                    <a:pt x="131916" y="13888"/>
                    <a:pt x="119755" y="36281"/>
                    <a:pt x="103989" y="52432"/>
                  </a:cubicBezTo>
                  <a:cubicBezTo>
                    <a:pt x="77350" y="79586"/>
                    <a:pt x="37777" y="82546"/>
                    <a:pt x="2322" y="78042"/>
                  </a:cubicBezTo>
                  <a:cubicBezTo>
                    <a:pt x="70" y="77784"/>
                    <a:pt x="-895" y="80551"/>
                    <a:pt x="1035" y="81709"/>
                  </a:cubicBezTo>
                  <a:cubicBezTo>
                    <a:pt x="33401" y="101335"/>
                    <a:pt x="71945" y="106161"/>
                    <a:pt x="106821" y="89881"/>
                  </a:cubicBezTo>
                  <a:cubicBezTo>
                    <a:pt x="134618" y="76883"/>
                    <a:pt x="166277" y="48120"/>
                    <a:pt x="173870" y="17749"/>
                  </a:cubicBezTo>
                  <a:cubicBezTo>
                    <a:pt x="177087" y="4815"/>
                    <a:pt x="161837" y="-4322"/>
                    <a:pt x="151220" y="2113"/>
                  </a:cubicBezTo>
                  <a:close/>
                </a:path>
              </a:pathLst>
            </a:custGeom>
            <a:solidFill>
              <a:srgbClr val="E0DFE6"/>
            </a:solidFill>
            <a:ln w="6433" cap="flat">
              <a:noFill/>
              <a:prstDash val="solid"/>
              <a:miter/>
            </a:ln>
          </p:spPr>
          <p:txBody>
            <a:bodyPr rtlCol="0" anchor="ctr"/>
            <a:lstStyle/>
            <a:p>
              <a:endParaRPr lang="en-AU"/>
            </a:p>
          </p:txBody>
        </p:sp>
        <p:sp>
          <p:nvSpPr>
            <p:cNvPr id="1553" name="Freeform: Shape 1552">
              <a:extLst>
                <a:ext uri="{FF2B5EF4-FFF2-40B4-BE49-F238E27FC236}">
                  <a16:creationId xmlns:a16="http://schemas.microsoft.com/office/drawing/2014/main" id="{0ED341DE-7031-0887-262F-CC16CF055DAD}"/>
                </a:ext>
              </a:extLst>
            </p:cNvPr>
            <p:cNvSpPr/>
            <p:nvPr/>
          </p:nvSpPr>
          <p:spPr>
            <a:xfrm>
              <a:off x="10535182" y="2941483"/>
              <a:ext cx="179147" cy="100350"/>
            </a:xfrm>
            <a:custGeom>
              <a:avLst/>
              <a:gdLst>
                <a:gd name="connsiteX0" fmla="*/ 148615 w 179147"/>
                <a:gd name="connsiteY0" fmla="*/ 7629 h 100350"/>
                <a:gd name="connsiteX1" fmla="*/ 3450 w 179147"/>
                <a:gd name="connsiteY1" fmla="*/ 82786 h 100350"/>
                <a:gd name="connsiteX2" fmla="*/ 1584 w 179147"/>
                <a:gd name="connsiteY2" fmla="*/ 88127 h 100350"/>
                <a:gd name="connsiteX3" fmla="*/ 178279 w 179147"/>
                <a:gd name="connsiteY3" fmla="*/ 17860 h 100350"/>
                <a:gd name="connsiteX4" fmla="*/ 148615 w 179147"/>
                <a:gd name="connsiteY4" fmla="*/ 7565 h 10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47" h="100350">
                  <a:moveTo>
                    <a:pt x="148615" y="7629"/>
                  </a:moveTo>
                  <a:cubicBezTo>
                    <a:pt x="114255" y="58270"/>
                    <a:pt x="68440" y="92116"/>
                    <a:pt x="3450" y="82786"/>
                  </a:cubicBezTo>
                  <a:cubicBezTo>
                    <a:pt x="361" y="82336"/>
                    <a:pt x="-1505" y="86775"/>
                    <a:pt x="1584" y="88127"/>
                  </a:cubicBezTo>
                  <a:cubicBezTo>
                    <a:pt x="68504" y="117855"/>
                    <a:pt x="154407" y="92953"/>
                    <a:pt x="178279" y="17860"/>
                  </a:cubicBezTo>
                  <a:cubicBezTo>
                    <a:pt x="184264" y="-865"/>
                    <a:pt x="157689" y="-5819"/>
                    <a:pt x="148615" y="7565"/>
                  </a:cubicBezTo>
                  <a:close/>
                </a:path>
              </a:pathLst>
            </a:custGeom>
            <a:solidFill>
              <a:srgbClr val="E0DFE6"/>
            </a:solidFill>
            <a:ln w="6433" cap="flat">
              <a:noFill/>
              <a:prstDash val="solid"/>
              <a:miter/>
            </a:ln>
          </p:spPr>
          <p:txBody>
            <a:bodyPr rtlCol="0" anchor="ctr"/>
            <a:lstStyle/>
            <a:p>
              <a:endParaRPr lang="en-AU"/>
            </a:p>
          </p:txBody>
        </p:sp>
        <p:sp>
          <p:nvSpPr>
            <p:cNvPr id="1554" name="Freeform: Shape 1553">
              <a:extLst>
                <a:ext uri="{FF2B5EF4-FFF2-40B4-BE49-F238E27FC236}">
                  <a16:creationId xmlns:a16="http://schemas.microsoft.com/office/drawing/2014/main" id="{B1A03792-1277-AA74-DFAC-41D3AAFDEB55}"/>
                </a:ext>
              </a:extLst>
            </p:cNvPr>
            <p:cNvSpPr/>
            <p:nvPr/>
          </p:nvSpPr>
          <p:spPr>
            <a:xfrm>
              <a:off x="10530741" y="2874067"/>
              <a:ext cx="178188" cy="107844"/>
            </a:xfrm>
            <a:custGeom>
              <a:avLst/>
              <a:gdLst>
                <a:gd name="connsiteX0" fmla="*/ 152027 w 178188"/>
                <a:gd name="connsiteY0" fmla="*/ 5679 h 107844"/>
                <a:gd name="connsiteX1" fmla="*/ 102802 w 178188"/>
                <a:gd name="connsiteY1" fmla="*/ 68417 h 107844"/>
                <a:gd name="connsiteX2" fmla="*/ 2871 w 178188"/>
                <a:gd name="connsiteY2" fmla="*/ 88043 h 107844"/>
                <a:gd name="connsiteX3" fmla="*/ 1327 w 178188"/>
                <a:gd name="connsiteY3" fmla="*/ 92547 h 107844"/>
                <a:gd name="connsiteX4" fmla="*/ 176993 w 178188"/>
                <a:gd name="connsiteY4" fmla="*/ 22731 h 107844"/>
                <a:gd name="connsiteX5" fmla="*/ 152027 w 178188"/>
                <a:gd name="connsiteY5" fmla="*/ 5743 h 10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88" h="107844">
                  <a:moveTo>
                    <a:pt x="152027" y="5679"/>
                  </a:moveTo>
                  <a:cubicBezTo>
                    <a:pt x="136455" y="28265"/>
                    <a:pt x="125516" y="51558"/>
                    <a:pt x="102802" y="68417"/>
                  </a:cubicBezTo>
                  <a:cubicBezTo>
                    <a:pt x="74811" y="89137"/>
                    <a:pt x="36138" y="91453"/>
                    <a:pt x="2871" y="88043"/>
                  </a:cubicBezTo>
                  <a:cubicBezTo>
                    <a:pt x="169" y="87785"/>
                    <a:pt x="-1182" y="91196"/>
                    <a:pt x="1327" y="92547"/>
                  </a:cubicBezTo>
                  <a:cubicBezTo>
                    <a:pt x="70692" y="131670"/>
                    <a:pt x="147329" y="91196"/>
                    <a:pt x="176993" y="22731"/>
                  </a:cubicBezTo>
                  <a:cubicBezTo>
                    <a:pt x="183428" y="7867"/>
                    <a:pt x="162258" y="-9121"/>
                    <a:pt x="152027" y="5743"/>
                  </a:cubicBezTo>
                  <a:close/>
                </a:path>
              </a:pathLst>
            </a:custGeom>
            <a:solidFill>
              <a:srgbClr val="E0DFE6"/>
            </a:solidFill>
            <a:ln w="6433" cap="flat">
              <a:noFill/>
              <a:prstDash val="solid"/>
              <a:miter/>
            </a:ln>
          </p:spPr>
          <p:txBody>
            <a:bodyPr rtlCol="0" anchor="ctr"/>
            <a:lstStyle/>
            <a:p>
              <a:endParaRPr lang="en-AU"/>
            </a:p>
          </p:txBody>
        </p:sp>
        <p:sp>
          <p:nvSpPr>
            <p:cNvPr id="1555" name="Freeform: Shape 1554">
              <a:extLst>
                <a:ext uri="{FF2B5EF4-FFF2-40B4-BE49-F238E27FC236}">
                  <a16:creationId xmlns:a16="http://schemas.microsoft.com/office/drawing/2014/main" id="{B5ECE385-7495-2BC8-54C9-32C0C313595F}"/>
                </a:ext>
              </a:extLst>
            </p:cNvPr>
            <p:cNvSpPr/>
            <p:nvPr/>
          </p:nvSpPr>
          <p:spPr>
            <a:xfrm>
              <a:off x="10541325" y="2808148"/>
              <a:ext cx="167334" cy="111119"/>
            </a:xfrm>
            <a:custGeom>
              <a:avLst/>
              <a:gdLst>
                <a:gd name="connsiteX0" fmla="*/ 138032 w 167334"/>
                <a:gd name="connsiteY0" fmla="*/ 5900 h 111119"/>
                <a:gd name="connsiteX1" fmla="*/ 88549 w 167334"/>
                <a:gd name="connsiteY1" fmla="*/ 65421 h 111119"/>
                <a:gd name="connsiteX2" fmla="*/ 3290 w 167334"/>
                <a:gd name="connsiteY2" fmla="*/ 92189 h 111119"/>
                <a:gd name="connsiteX3" fmla="*/ 1874 w 167334"/>
                <a:gd name="connsiteY3" fmla="*/ 99010 h 111119"/>
                <a:gd name="connsiteX4" fmla="*/ 165958 w 167334"/>
                <a:gd name="connsiteY4" fmla="*/ 24947 h 111119"/>
                <a:gd name="connsiteX5" fmla="*/ 138032 w 167334"/>
                <a:gd name="connsiteY5" fmla="*/ 5900 h 11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4" h="111119">
                  <a:moveTo>
                    <a:pt x="138032" y="5900"/>
                  </a:moveTo>
                  <a:cubicBezTo>
                    <a:pt x="120916" y="25783"/>
                    <a:pt x="109719" y="48884"/>
                    <a:pt x="88549" y="65421"/>
                  </a:cubicBezTo>
                  <a:cubicBezTo>
                    <a:pt x="67637" y="81700"/>
                    <a:pt x="29479" y="93604"/>
                    <a:pt x="3290" y="92189"/>
                  </a:cubicBezTo>
                  <a:cubicBezTo>
                    <a:pt x="-571" y="91996"/>
                    <a:pt x="-1022" y="97401"/>
                    <a:pt x="1874" y="99010"/>
                  </a:cubicBezTo>
                  <a:cubicBezTo>
                    <a:pt x="65770" y="134979"/>
                    <a:pt x="141121" y="85046"/>
                    <a:pt x="165958" y="24947"/>
                  </a:cubicBezTo>
                  <a:cubicBezTo>
                    <a:pt x="173036" y="7830"/>
                    <a:pt x="151158" y="-9350"/>
                    <a:pt x="138032" y="5900"/>
                  </a:cubicBezTo>
                  <a:close/>
                </a:path>
              </a:pathLst>
            </a:custGeom>
            <a:solidFill>
              <a:srgbClr val="E0DFE6"/>
            </a:solidFill>
            <a:ln w="6433" cap="flat">
              <a:noFill/>
              <a:prstDash val="solid"/>
              <a:miter/>
            </a:ln>
          </p:spPr>
          <p:txBody>
            <a:bodyPr rtlCol="0" anchor="ctr"/>
            <a:lstStyle/>
            <a:p>
              <a:endParaRPr lang="en-AU"/>
            </a:p>
          </p:txBody>
        </p:sp>
        <p:sp>
          <p:nvSpPr>
            <p:cNvPr id="1556" name="Freeform: Shape 1555">
              <a:extLst>
                <a:ext uri="{FF2B5EF4-FFF2-40B4-BE49-F238E27FC236}">
                  <a16:creationId xmlns:a16="http://schemas.microsoft.com/office/drawing/2014/main" id="{DBAFEDB0-F024-97A5-B03A-C479EF78FD77}"/>
                </a:ext>
              </a:extLst>
            </p:cNvPr>
            <p:cNvSpPr/>
            <p:nvPr/>
          </p:nvSpPr>
          <p:spPr>
            <a:xfrm>
              <a:off x="10533730" y="2761204"/>
              <a:ext cx="173669" cy="90890"/>
            </a:xfrm>
            <a:custGeom>
              <a:avLst/>
              <a:gdLst>
                <a:gd name="connsiteX0" fmla="*/ 150389 w 173669"/>
                <a:gd name="connsiteY0" fmla="*/ 2847 h 90890"/>
                <a:gd name="connsiteX1" fmla="*/ 99104 w 173669"/>
                <a:gd name="connsiteY1" fmla="*/ 52136 h 90890"/>
                <a:gd name="connsiteX2" fmla="*/ 3356 w 173669"/>
                <a:gd name="connsiteY2" fmla="*/ 68352 h 90890"/>
                <a:gd name="connsiteX3" fmla="*/ 1491 w 173669"/>
                <a:gd name="connsiteY3" fmla="*/ 73692 h 90890"/>
                <a:gd name="connsiteX4" fmla="*/ 104059 w 173669"/>
                <a:gd name="connsiteY4" fmla="*/ 83859 h 90890"/>
                <a:gd name="connsiteX5" fmla="*/ 173425 w 173669"/>
                <a:gd name="connsiteY5" fmla="*/ 18740 h 90890"/>
                <a:gd name="connsiteX6" fmla="*/ 150325 w 173669"/>
                <a:gd name="connsiteY6" fmla="*/ 2847 h 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69" h="90890">
                  <a:moveTo>
                    <a:pt x="150389" y="2847"/>
                  </a:moveTo>
                  <a:cubicBezTo>
                    <a:pt x="131471" y="17904"/>
                    <a:pt x="119953" y="38430"/>
                    <a:pt x="99104" y="52136"/>
                  </a:cubicBezTo>
                  <a:cubicBezTo>
                    <a:pt x="71114" y="70539"/>
                    <a:pt x="35594" y="71891"/>
                    <a:pt x="3356" y="68352"/>
                  </a:cubicBezTo>
                  <a:cubicBezTo>
                    <a:pt x="76" y="67965"/>
                    <a:pt x="-1276" y="71955"/>
                    <a:pt x="1491" y="73692"/>
                  </a:cubicBezTo>
                  <a:cubicBezTo>
                    <a:pt x="33149" y="93640"/>
                    <a:pt x="68862" y="95120"/>
                    <a:pt x="104059" y="83859"/>
                  </a:cubicBezTo>
                  <a:cubicBezTo>
                    <a:pt x="132823" y="74657"/>
                    <a:pt x="167377" y="49691"/>
                    <a:pt x="173425" y="18740"/>
                  </a:cubicBezTo>
                  <a:cubicBezTo>
                    <a:pt x="175741" y="6836"/>
                    <a:pt x="161070" y="-5776"/>
                    <a:pt x="150325" y="2847"/>
                  </a:cubicBezTo>
                  <a:close/>
                </a:path>
              </a:pathLst>
            </a:custGeom>
            <a:solidFill>
              <a:srgbClr val="E0DFE6"/>
            </a:solidFill>
            <a:ln w="6433" cap="flat">
              <a:noFill/>
              <a:prstDash val="solid"/>
              <a:miter/>
            </a:ln>
          </p:spPr>
          <p:txBody>
            <a:bodyPr rtlCol="0" anchor="ctr"/>
            <a:lstStyle/>
            <a:p>
              <a:endParaRPr lang="en-AU"/>
            </a:p>
          </p:txBody>
        </p:sp>
        <p:sp>
          <p:nvSpPr>
            <p:cNvPr id="1557" name="Freeform: Shape 1556">
              <a:extLst>
                <a:ext uri="{FF2B5EF4-FFF2-40B4-BE49-F238E27FC236}">
                  <a16:creationId xmlns:a16="http://schemas.microsoft.com/office/drawing/2014/main" id="{8DE157CB-061E-C582-172F-444DEF815DFB}"/>
                </a:ext>
              </a:extLst>
            </p:cNvPr>
            <p:cNvSpPr/>
            <p:nvPr/>
          </p:nvSpPr>
          <p:spPr>
            <a:xfrm>
              <a:off x="10737904" y="4616424"/>
              <a:ext cx="100822" cy="109981"/>
            </a:xfrm>
            <a:custGeom>
              <a:avLst/>
              <a:gdLst>
                <a:gd name="connsiteX0" fmla="*/ 100132 w 100822"/>
                <a:gd name="connsiteY0" fmla="*/ 87936 h 109981"/>
                <a:gd name="connsiteX1" fmla="*/ 67894 w 100822"/>
                <a:gd name="connsiteY1" fmla="*/ 24812 h 109981"/>
                <a:gd name="connsiteX2" fmla="*/ 60881 w 100822"/>
                <a:gd name="connsiteY2" fmla="*/ 21273 h 109981"/>
                <a:gd name="connsiteX3" fmla="*/ 53610 w 100822"/>
                <a:gd name="connsiteY3" fmla="*/ 17155 h 109981"/>
                <a:gd name="connsiteX4" fmla="*/ 60560 w 100822"/>
                <a:gd name="connsiteY4" fmla="*/ 5444 h 109981"/>
                <a:gd name="connsiteX5" fmla="*/ 56312 w 100822"/>
                <a:gd name="connsiteY5" fmla="*/ 425 h 109981"/>
                <a:gd name="connsiteX6" fmla="*/ 30252 w 100822"/>
                <a:gd name="connsiteY6" fmla="*/ 33627 h 109981"/>
                <a:gd name="connsiteX7" fmla="*/ 1039 w 100822"/>
                <a:gd name="connsiteY7" fmla="*/ 92633 h 109981"/>
                <a:gd name="connsiteX8" fmla="*/ 21887 w 100822"/>
                <a:gd name="connsiteY8" fmla="*/ 103058 h 109981"/>
                <a:gd name="connsiteX9" fmla="*/ 42607 w 100822"/>
                <a:gd name="connsiteY9" fmla="*/ 102607 h 109981"/>
                <a:gd name="connsiteX10" fmla="*/ 56634 w 100822"/>
                <a:gd name="connsiteY10" fmla="*/ 106082 h 109981"/>
                <a:gd name="connsiteX11" fmla="*/ 61846 w 100822"/>
                <a:gd name="connsiteY11" fmla="*/ 103315 h 109981"/>
                <a:gd name="connsiteX12" fmla="*/ 80699 w 100822"/>
                <a:gd name="connsiteY12" fmla="*/ 107369 h 109981"/>
                <a:gd name="connsiteX13" fmla="*/ 100197 w 100822"/>
                <a:gd name="connsiteY13" fmla="*/ 88000 h 10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22" h="109981">
                  <a:moveTo>
                    <a:pt x="100132" y="87936"/>
                  </a:moveTo>
                  <a:cubicBezTo>
                    <a:pt x="93183" y="65930"/>
                    <a:pt x="84239" y="41542"/>
                    <a:pt x="67894" y="24812"/>
                  </a:cubicBezTo>
                  <a:cubicBezTo>
                    <a:pt x="65836" y="22689"/>
                    <a:pt x="63390" y="21595"/>
                    <a:pt x="60881" y="21273"/>
                  </a:cubicBezTo>
                  <a:cubicBezTo>
                    <a:pt x="59143" y="19085"/>
                    <a:pt x="56506" y="17670"/>
                    <a:pt x="53610" y="17155"/>
                  </a:cubicBezTo>
                  <a:cubicBezTo>
                    <a:pt x="55669" y="12908"/>
                    <a:pt x="57986" y="8918"/>
                    <a:pt x="60560" y="5444"/>
                  </a:cubicBezTo>
                  <a:cubicBezTo>
                    <a:pt x="62812" y="2355"/>
                    <a:pt x="59723" y="-1248"/>
                    <a:pt x="56312" y="425"/>
                  </a:cubicBezTo>
                  <a:cubicBezTo>
                    <a:pt x="44408" y="6345"/>
                    <a:pt x="37008" y="22817"/>
                    <a:pt x="30252" y="33627"/>
                  </a:cubicBezTo>
                  <a:cubicBezTo>
                    <a:pt x="18541" y="52288"/>
                    <a:pt x="9339" y="72300"/>
                    <a:pt x="1039" y="92633"/>
                  </a:cubicBezTo>
                  <a:cubicBezTo>
                    <a:pt x="-4624" y="106468"/>
                    <a:pt x="14358" y="116184"/>
                    <a:pt x="21887" y="103058"/>
                  </a:cubicBezTo>
                  <a:cubicBezTo>
                    <a:pt x="27742" y="108205"/>
                    <a:pt x="37652" y="109750"/>
                    <a:pt x="42607" y="102607"/>
                  </a:cubicBezTo>
                  <a:cubicBezTo>
                    <a:pt x="46017" y="106275"/>
                    <a:pt x="50971" y="108334"/>
                    <a:pt x="56634" y="106082"/>
                  </a:cubicBezTo>
                  <a:cubicBezTo>
                    <a:pt x="58629" y="105245"/>
                    <a:pt x="60302" y="104345"/>
                    <a:pt x="61846" y="103315"/>
                  </a:cubicBezTo>
                  <a:cubicBezTo>
                    <a:pt x="66093" y="109235"/>
                    <a:pt x="74393" y="112645"/>
                    <a:pt x="80699" y="107369"/>
                  </a:cubicBezTo>
                  <a:cubicBezTo>
                    <a:pt x="91124" y="111101"/>
                    <a:pt x="103800" y="99390"/>
                    <a:pt x="100197" y="88000"/>
                  </a:cubicBezTo>
                  <a:close/>
                </a:path>
              </a:pathLst>
            </a:custGeom>
            <a:solidFill>
              <a:srgbClr val="E0DFE6"/>
            </a:solidFill>
            <a:ln w="6433" cap="flat">
              <a:noFill/>
              <a:prstDash val="solid"/>
              <a:miter/>
            </a:ln>
          </p:spPr>
          <p:txBody>
            <a:bodyPr rtlCol="0" anchor="ctr"/>
            <a:lstStyle/>
            <a:p>
              <a:endParaRPr lang="en-AU"/>
            </a:p>
          </p:txBody>
        </p:sp>
        <p:sp>
          <p:nvSpPr>
            <p:cNvPr id="1558" name="Freeform: Shape 1557">
              <a:extLst>
                <a:ext uri="{FF2B5EF4-FFF2-40B4-BE49-F238E27FC236}">
                  <a16:creationId xmlns:a16="http://schemas.microsoft.com/office/drawing/2014/main" id="{5A8CC436-D5B6-F81B-0970-33CA5F795212}"/>
                </a:ext>
              </a:extLst>
            </p:cNvPr>
            <p:cNvSpPr/>
            <p:nvPr/>
          </p:nvSpPr>
          <p:spPr>
            <a:xfrm>
              <a:off x="10651079" y="4831985"/>
              <a:ext cx="269854" cy="102934"/>
            </a:xfrm>
            <a:custGeom>
              <a:avLst/>
              <a:gdLst>
                <a:gd name="connsiteX0" fmla="*/ 262628 w 269854"/>
                <a:gd name="connsiteY0" fmla="*/ 67988 h 102934"/>
                <a:gd name="connsiteX1" fmla="*/ 255421 w 269854"/>
                <a:gd name="connsiteY1" fmla="*/ 62583 h 102934"/>
                <a:gd name="connsiteX2" fmla="*/ 230712 w 269854"/>
                <a:gd name="connsiteY2" fmla="*/ 9626 h 102934"/>
                <a:gd name="connsiteX3" fmla="*/ 212245 w 269854"/>
                <a:gd name="connsiteY3" fmla="*/ 103 h 102934"/>
                <a:gd name="connsiteX4" fmla="*/ 116947 w 269854"/>
                <a:gd name="connsiteY4" fmla="*/ 4864 h 102934"/>
                <a:gd name="connsiteX5" fmla="*/ 32911 w 269854"/>
                <a:gd name="connsiteY5" fmla="*/ 8983 h 102934"/>
                <a:gd name="connsiteX6" fmla="*/ 23838 w 269854"/>
                <a:gd name="connsiteY6" fmla="*/ 30539 h 102934"/>
                <a:gd name="connsiteX7" fmla="*/ 609 w 269854"/>
                <a:gd name="connsiteY7" fmla="*/ 84204 h 102934"/>
                <a:gd name="connsiteX8" fmla="*/ 22036 w 269854"/>
                <a:gd name="connsiteY8" fmla="*/ 99969 h 102934"/>
                <a:gd name="connsiteX9" fmla="*/ 30916 w 269854"/>
                <a:gd name="connsiteY9" fmla="*/ 102028 h 102934"/>
                <a:gd name="connsiteX10" fmla="*/ 149957 w 269854"/>
                <a:gd name="connsiteY10" fmla="*/ 89416 h 102934"/>
                <a:gd name="connsiteX11" fmla="*/ 213146 w 269854"/>
                <a:gd name="connsiteY11" fmla="*/ 92183 h 102934"/>
                <a:gd name="connsiteX12" fmla="*/ 226015 w 269854"/>
                <a:gd name="connsiteY12" fmla="*/ 94113 h 102934"/>
                <a:gd name="connsiteX13" fmla="*/ 239850 w 269854"/>
                <a:gd name="connsiteY13" fmla="*/ 101320 h 102934"/>
                <a:gd name="connsiteX14" fmla="*/ 262564 w 269854"/>
                <a:gd name="connsiteY14" fmla="*/ 67988 h 1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854" h="102934">
                  <a:moveTo>
                    <a:pt x="262628" y="67988"/>
                  </a:moveTo>
                  <a:cubicBezTo>
                    <a:pt x="260312" y="66122"/>
                    <a:pt x="257867" y="64385"/>
                    <a:pt x="255421" y="62583"/>
                  </a:cubicBezTo>
                  <a:cubicBezTo>
                    <a:pt x="251625" y="43987"/>
                    <a:pt x="239914" y="25262"/>
                    <a:pt x="230712" y="9626"/>
                  </a:cubicBezTo>
                  <a:cubicBezTo>
                    <a:pt x="227238" y="3642"/>
                    <a:pt x="219194" y="-734"/>
                    <a:pt x="212245" y="103"/>
                  </a:cubicBezTo>
                  <a:cubicBezTo>
                    <a:pt x="180522" y="3899"/>
                    <a:pt x="148928" y="5443"/>
                    <a:pt x="116947" y="4864"/>
                  </a:cubicBezTo>
                  <a:cubicBezTo>
                    <a:pt x="87927" y="4285"/>
                    <a:pt x="59679" y="-4530"/>
                    <a:pt x="32911" y="8983"/>
                  </a:cubicBezTo>
                  <a:cubicBezTo>
                    <a:pt x="25575" y="12650"/>
                    <a:pt x="22294" y="22431"/>
                    <a:pt x="23838" y="30539"/>
                  </a:cubicBezTo>
                  <a:cubicBezTo>
                    <a:pt x="13478" y="46818"/>
                    <a:pt x="6529" y="65028"/>
                    <a:pt x="609" y="84204"/>
                  </a:cubicBezTo>
                  <a:cubicBezTo>
                    <a:pt x="-3252" y="96687"/>
                    <a:pt x="12127" y="105181"/>
                    <a:pt x="22036" y="99969"/>
                  </a:cubicBezTo>
                  <a:cubicBezTo>
                    <a:pt x="24610" y="101256"/>
                    <a:pt x="27570" y="101963"/>
                    <a:pt x="30916" y="102028"/>
                  </a:cubicBezTo>
                  <a:cubicBezTo>
                    <a:pt x="70682" y="102607"/>
                    <a:pt x="110191" y="91604"/>
                    <a:pt x="149957" y="89416"/>
                  </a:cubicBezTo>
                  <a:cubicBezTo>
                    <a:pt x="171192" y="88258"/>
                    <a:pt x="192040" y="89223"/>
                    <a:pt x="213146" y="92183"/>
                  </a:cubicBezTo>
                  <a:cubicBezTo>
                    <a:pt x="217908" y="92826"/>
                    <a:pt x="222090" y="93663"/>
                    <a:pt x="226015" y="94113"/>
                  </a:cubicBezTo>
                  <a:cubicBezTo>
                    <a:pt x="230326" y="96816"/>
                    <a:pt x="234960" y="99261"/>
                    <a:pt x="239850" y="101320"/>
                  </a:cubicBezTo>
                  <a:cubicBezTo>
                    <a:pt x="260054" y="109749"/>
                    <a:pt x="281418" y="83174"/>
                    <a:pt x="262564" y="67988"/>
                  </a:cubicBezTo>
                  <a:close/>
                </a:path>
              </a:pathLst>
            </a:custGeom>
            <a:solidFill>
              <a:srgbClr val="E0DFE6"/>
            </a:solidFill>
            <a:ln w="6433" cap="flat">
              <a:noFill/>
              <a:prstDash val="solid"/>
              <a:miter/>
            </a:ln>
          </p:spPr>
          <p:txBody>
            <a:bodyPr rtlCol="0" anchor="ctr"/>
            <a:lstStyle/>
            <a:p>
              <a:endParaRPr lang="en-AU"/>
            </a:p>
          </p:txBody>
        </p:sp>
        <p:sp>
          <p:nvSpPr>
            <p:cNvPr id="1561" name="Freeform: Shape 1560">
              <a:extLst>
                <a:ext uri="{FF2B5EF4-FFF2-40B4-BE49-F238E27FC236}">
                  <a16:creationId xmlns:a16="http://schemas.microsoft.com/office/drawing/2014/main" id="{0CB19077-D8D7-182E-47F5-E6E1415861FB}"/>
                </a:ext>
              </a:extLst>
            </p:cNvPr>
            <p:cNvSpPr/>
            <p:nvPr/>
          </p:nvSpPr>
          <p:spPr>
            <a:xfrm>
              <a:off x="8733073" y="3004564"/>
              <a:ext cx="192339" cy="178442"/>
            </a:xfrm>
            <a:custGeom>
              <a:avLst/>
              <a:gdLst>
                <a:gd name="connsiteX0" fmla="*/ 143419 w 192339"/>
                <a:gd name="connsiteY0" fmla="*/ 12562 h 178442"/>
                <a:gd name="connsiteX1" fmla="*/ 131386 w 192339"/>
                <a:gd name="connsiteY1" fmla="*/ 7607 h 178442"/>
                <a:gd name="connsiteX2" fmla="*/ 112983 w 192339"/>
                <a:gd name="connsiteY2" fmla="*/ 14943 h 178442"/>
                <a:gd name="connsiteX3" fmla="*/ 98955 w 192339"/>
                <a:gd name="connsiteY3" fmla="*/ 6384 h 178442"/>
                <a:gd name="connsiteX4" fmla="*/ 92328 w 192339"/>
                <a:gd name="connsiteY4" fmla="*/ 14 h 178442"/>
                <a:gd name="connsiteX5" fmla="*/ 376 w 192339"/>
                <a:gd name="connsiteY5" fmla="*/ 111591 h 178442"/>
                <a:gd name="connsiteX6" fmla="*/ 16077 w 192339"/>
                <a:gd name="connsiteY6" fmla="*/ 126134 h 178442"/>
                <a:gd name="connsiteX7" fmla="*/ 143419 w 192339"/>
                <a:gd name="connsiteY7" fmla="*/ 165063 h 178442"/>
                <a:gd name="connsiteX8" fmla="*/ 162015 w 192339"/>
                <a:gd name="connsiteY8" fmla="*/ 150071 h 178442"/>
                <a:gd name="connsiteX9" fmla="*/ 192193 w 192339"/>
                <a:gd name="connsiteY9" fmla="*/ 92673 h 178442"/>
                <a:gd name="connsiteX10" fmla="*/ 143355 w 192339"/>
                <a:gd name="connsiteY10" fmla="*/ 12626 h 178442"/>
                <a:gd name="connsiteX11" fmla="*/ 143161 w 192339"/>
                <a:gd name="connsiteY11" fmla="*/ 59084 h 178442"/>
                <a:gd name="connsiteX12" fmla="*/ 146958 w 192339"/>
                <a:gd name="connsiteY12" fmla="*/ 73884 h 178442"/>
                <a:gd name="connsiteX13" fmla="*/ 141875 w 192339"/>
                <a:gd name="connsiteY13" fmla="*/ 77745 h 178442"/>
                <a:gd name="connsiteX14" fmla="*/ 109122 w 192339"/>
                <a:gd name="connsiteY14" fmla="*/ 109146 h 178442"/>
                <a:gd name="connsiteX15" fmla="*/ 100950 w 192339"/>
                <a:gd name="connsiteY15" fmla="*/ 114937 h 178442"/>
                <a:gd name="connsiteX16" fmla="*/ 101272 w 192339"/>
                <a:gd name="connsiteY16" fmla="*/ 111784 h 178442"/>
                <a:gd name="connsiteX17" fmla="*/ 143226 w 192339"/>
                <a:gd name="connsiteY17" fmla="*/ 59084 h 178442"/>
                <a:gd name="connsiteX18" fmla="*/ 110473 w 192339"/>
                <a:gd name="connsiteY18" fmla="*/ 33474 h 178442"/>
                <a:gd name="connsiteX19" fmla="*/ 111181 w 192339"/>
                <a:gd name="connsiteY19" fmla="*/ 35083 h 178442"/>
                <a:gd name="connsiteX20" fmla="*/ 63951 w 192339"/>
                <a:gd name="connsiteY20" fmla="*/ 87847 h 178442"/>
                <a:gd name="connsiteX21" fmla="*/ 65753 w 192339"/>
                <a:gd name="connsiteY21" fmla="*/ 83279 h 178442"/>
                <a:gd name="connsiteX22" fmla="*/ 107835 w 192339"/>
                <a:gd name="connsiteY22" fmla="*/ 35469 h 178442"/>
                <a:gd name="connsiteX23" fmla="*/ 110409 w 192339"/>
                <a:gd name="connsiteY23" fmla="*/ 33474 h 17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2339" h="178442">
                  <a:moveTo>
                    <a:pt x="143419" y="12562"/>
                  </a:moveTo>
                  <a:cubicBezTo>
                    <a:pt x="139687" y="10631"/>
                    <a:pt x="135633" y="8958"/>
                    <a:pt x="131386" y="7607"/>
                  </a:cubicBezTo>
                  <a:cubicBezTo>
                    <a:pt x="123472" y="5098"/>
                    <a:pt x="116844" y="8958"/>
                    <a:pt x="112983" y="14943"/>
                  </a:cubicBezTo>
                  <a:cubicBezTo>
                    <a:pt x="110216" y="10117"/>
                    <a:pt x="105133" y="6578"/>
                    <a:pt x="98955" y="6384"/>
                  </a:cubicBezTo>
                  <a:cubicBezTo>
                    <a:pt x="98763" y="3039"/>
                    <a:pt x="96382" y="-243"/>
                    <a:pt x="92328" y="14"/>
                  </a:cubicBezTo>
                  <a:cubicBezTo>
                    <a:pt x="33193" y="3618"/>
                    <a:pt x="-4192" y="53937"/>
                    <a:pt x="376" y="111591"/>
                  </a:cubicBezTo>
                  <a:cubicBezTo>
                    <a:pt x="1084" y="120857"/>
                    <a:pt x="7969" y="125812"/>
                    <a:pt x="16077" y="126134"/>
                  </a:cubicBezTo>
                  <a:cubicBezTo>
                    <a:pt x="39049" y="171691"/>
                    <a:pt x="91492" y="194920"/>
                    <a:pt x="143419" y="165063"/>
                  </a:cubicBezTo>
                  <a:cubicBezTo>
                    <a:pt x="150561" y="160945"/>
                    <a:pt x="156738" y="155862"/>
                    <a:pt x="162015" y="150071"/>
                  </a:cubicBezTo>
                  <a:cubicBezTo>
                    <a:pt x="179196" y="135786"/>
                    <a:pt x="191036" y="113715"/>
                    <a:pt x="192193" y="92673"/>
                  </a:cubicBezTo>
                  <a:cubicBezTo>
                    <a:pt x="194253" y="55996"/>
                    <a:pt x="174370" y="27619"/>
                    <a:pt x="143355" y="12626"/>
                  </a:cubicBezTo>
                  <a:close/>
                  <a:moveTo>
                    <a:pt x="143161" y="59084"/>
                  </a:moveTo>
                  <a:cubicBezTo>
                    <a:pt x="145414" y="63524"/>
                    <a:pt x="146636" y="68543"/>
                    <a:pt x="146958" y="73884"/>
                  </a:cubicBezTo>
                  <a:cubicBezTo>
                    <a:pt x="145221" y="74849"/>
                    <a:pt x="143483" y="76072"/>
                    <a:pt x="141875" y="77745"/>
                  </a:cubicBezTo>
                  <a:cubicBezTo>
                    <a:pt x="131386" y="88748"/>
                    <a:pt x="120898" y="99494"/>
                    <a:pt x="109122" y="109146"/>
                  </a:cubicBezTo>
                  <a:cubicBezTo>
                    <a:pt x="106484" y="111205"/>
                    <a:pt x="103717" y="113136"/>
                    <a:pt x="100950" y="114937"/>
                  </a:cubicBezTo>
                  <a:cubicBezTo>
                    <a:pt x="101079" y="113972"/>
                    <a:pt x="101208" y="112943"/>
                    <a:pt x="101272" y="111784"/>
                  </a:cubicBezTo>
                  <a:cubicBezTo>
                    <a:pt x="110796" y="91708"/>
                    <a:pt x="126818" y="74592"/>
                    <a:pt x="143226" y="59084"/>
                  </a:cubicBezTo>
                  <a:close/>
                  <a:moveTo>
                    <a:pt x="110473" y="33474"/>
                  </a:moveTo>
                  <a:cubicBezTo>
                    <a:pt x="110667" y="34054"/>
                    <a:pt x="110924" y="34568"/>
                    <a:pt x="111181" y="35083"/>
                  </a:cubicBezTo>
                  <a:cubicBezTo>
                    <a:pt x="92778" y="49818"/>
                    <a:pt x="78107" y="68608"/>
                    <a:pt x="63951" y="87847"/>
                  </a:cubicBezTo>
                  <a:cubicBezTo>
                    <a:pt x="64530" y="86303"/>
                    <a:pt x="65044" y="84759"/>
                    <a:pt x="65753" y="83279"/>
                  </a:cubicBezTo>
                  <a:cubicBezTo>
                    <a:pt x="74053" y="62945"/>
                    <a:pt x="89754" y="47116"/>
                    <a:pt x="107835" y="35469"/>
                  </a:cubicBezTo>
                  <a:cubicBezTo>
                    <a:pt x="108800" y="34826"/>
                    <a:pt x="109701" y="34182"/>
                    <a:pt x="110409" y="33474"/>
                  </a:cubicBezTo>
                  <a:close/>
                </a:path>
              </a:pathLst>
            </a:custGeom>
            <a:solidFill>
              <a:schemeClr val="accent3">
                <a:lumMod val="60000"/>
                <a:lumOff val="40000"/>
              </a:schemeClr>
            </a:solidFill>
            <a:ln w="6433" cap="flat">
              <a:noFill/>
              <a:prstDash val="solid"/>
              <a:miter/>
            </a:ln>
          </p:spPr>
          <p:txBody>
            <a:bodyPr rtlCol="0" anchor="ctr"/>
            <a:lstStyle/>
            <a:p>
              <a:endParaRPr lang="en-AU"/>
            </a:p>
          </p:txBody>
        </p:sp>
        <p:sp>
          <p:nvSpPr>
            <p:cNvPr id="1562" name="Freeform: Shape 1561">
              <a:extLst>
                <a:ext uri="{FF2B5EF4-FFF2-40B4-BE49-F238E27FC236}">
                  <a16:creationId xmlns:a16="http://schemas.microsoft.com/office/drawing/2014/main" id="{52FA8E58-944B-7476-3B1B-734C94A05C12}"/>
                </a:ext>
              </a:extLst>
            </p:cNvPr>
            <p:cNvSpPr/>
            <p:nvPr/>
          </p:nvSpPr>
          <p:spPr>
            <a:xfrm>
              <a:off x="8833932" y="3048234"/>
              <a:ext cx="36971" cy="86922"/>
            </a:xfrm>
            <a:custGeom>
              <a:avLst/>
              <a:gdLst>
                <a:gd name="connsiteX0" fmla="*/ 23321 w 36971"/>
                <a:gd name="connsiteY0" fmla="*/ 1774 h 86922"/>
                <a:gd name="connsiteX1" fmla="*/ 12575 w 36971"/>
                <a:gd name="connsiteY1" fmla="*/ 10846 h 86922"/>
                <a:gd name="connsiteX2" fmla="*/ 2730 w 36971"/>
                <a:gd name="connsiteY2" fmla="*/ 68887 h 86922"/>
                <a:gd name="connsiteX3" fmla="*/ 20747 w 36971"/>
                <a:gd name="connsiteY3" fmla="*/ 81177 h 86922"/>
                <a:gd name="connsiteX4" fmla="*/ 23256 w 36971"/>
                <a:gd name="connsiteY4" fmla="*/ 1774 h 86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1" h="86922">
                  <a:moveTo>
                    <a:pt x="23321" y="1774"/>
                  </a:moveTo>
                  <a:cubicBezTo>
                    <a:pt x="17658" y="-3696"/>
                    <a:pt x="7427" y="4669"/>
                    <a:pt x="12575" y="10846"/>
                  </a:cubicBezTo>
                  <a:cubicBezTo>
                    <a:pt x="28532" y="29893"/>
                    <a:pt x="15727" y="52221"/>
                    <a:pt x="2730" y="68887"/>
                  </a:cubicBezTo>
                  <a:cubicBezTo>
                    <a:pt x="-7115" y="81499"/>
                    <a:pt x="12189" y="94819"/>
                    <a:pt x="20747" y="81177"/>
                  </a:cubicBezTo>
                  <a:cubicBezTo>
                    <a:pt x="35932" y="56919"/>
                    <a:pt x="46872" y="24681"/>
                    <a:pt x="23256" y="1774"/>
                  </a:cubicBezTo>
                  <a:close/>
                </a:path>
              </a:pathLst>
            </a:custGeom>
            <a:solidFill>
              <a:schemeClr val="accent3">
                <a:lumMod val="60000"/>
                <a:lumOff val="40000"/>
              </a:schemeClr>
            </a:solidFill>
            <a:ln w="6433" cap="flat">
              <a:noFill/>
              <a:prstDash val="solid"/>
              <a:miter/>
            </a:ln>
          </p:spPr>
          <p:txBody>
            <a:bodyPr rtlCol="0" anchor="ctr"/>
            <a:lstStyle/>
            <a:p>
              <a:endParaRPr lang="en-AU"/>
            </a:p>
          </p:txBody>
        </p:sp>
        <p:sp>
          <p:nvSpPr>
            <p:cNvPr id="1563" name="Freeform: Shape 1562">
              <a:extLst>
                <a:ext uri="{FF2B5EF4-FFF2-40B4-BE49-F238E27FC236}">
                  <a16:creationId xmlns:a16="http://schemas.microsoft.com/office/drawing/2014/main" id="{D6C336E6-FF05-051E-5530-BF0F18EAFF77}"/>
                </a:ext>
              </a:extLst>
            </p:cNvPr>
            <p:cNvSpPr/>
            <p:nvPr/>
          </p:nvSpPr>
          <p:spPr>
            <a:xfrm>
              <a:off x="10528131" y="2658640"/>
              <a:ext cx="145481" cy="113820"/>
            </a:xfrm>
            <a:custGeom>
              <a:avLst/>
              <a:gdLst>
                <a:gd name="connsiteX0" fmla="*/ 121948 w 145481"/>
                <a:gd name="connsiteY0" fmla="*/ 15711 h 113820"/>
                <a:gd name="connsiteX1" fmla="*/ 113841 w 145481"/>
                <a:gd name="connsiteY1" fmla="*/ 9341 h 113820"/>
                <a:gd name="connsiteX2" fmla="*/ 37461 w 145481"/>
                <a:gd name="connsiteY2" fmla="*/ 11786 h 113820"/>
                <a:gd name="connsiteX3" fmla="*/ 25943 w 145481"/>
                <a:gd name="connsiteY3" fmla="*/ 21245 h 113820"/>
                <a:gd name="connsiteX4" fmla="*/ 22340 w 145481"/>
                <a:gd name="connsiteY4" fmla="*/ 23948 h 113820"/>
                <a:gd name="connsiteX5" fmla="*/ 4387 w 145481"/>
                <a:gd name="connsiteY5" fmla="*/ 76004 h 113820"/>
                <a:gd name="connsiteX6" fmla="*/ 7991 w 145481"/>
                <a:gd name="connsiteY6" fmla="*/ 79929 h 113820"/>
                <a:gd name="connsiteX7" fmla="*/ 8505 w 145481"/>
                <a:gd name="connsiteY7" fmla="*/ 81667 h 113820"/>
                <a:gd name="connsiteX8" fmla="*/ 53290 w 145481"/>
                <a:gd name="connsiteY8" fmla="*/ 113325 h 113820"/>
                <a:gd name="connsiteX9" fmla="*/ 144148 w 145481"/>
                <a:gd name="connsiteY9" fmla="*/ 56185 h 113820"/>
                <a:gd name="connsiteX10" fmla="*/ 121884 w 145481"/>
                <a:gd name="connsiteY10" fmla="*/ 15711 h 11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81" h="113820">
                  <a:moveTo>
                    <a:pt x="121948" y="15711"/>
                  </a:moveTo>
                  <a:cubicBezTo>
                    <a:pt x="119503" y="13459"/>
                    <a:pt x="116800" y="11336"/>
                    <a:pt x="113841" y="9341"/>
                  </a:cubicBezTo>
                  <a:cubicBezTo>
                    <a:pt x="91770" y="-5587"/>
                    <a:pt x="58888" y="-1019"/>
                    <a:pt x="37461" y="11786"/>
                  </a:cubicBezTo>
                  <a:cubicBezTo>
                    <a:pt x="33022" y="14424"/>
                    <a:pt x="29289" y="17706"/>
                    <a:pt x="25943" y="21245"/>
                  </a:cubicBezTo>
                  <a:cubicBezTo>
                    <a:pt x="24721" y="22146"/>
                    <a:pt x="23498" y="22983"/>
                    <a:pt x="22340" y="23948"/>
                  </a:cubicBezTo>
                  <a:cubicBezTo>
                    <a:pt x="10050" y="34243"/>
                    <a:pt x="-8547" y="59531"/>
                    <a:pt x="4387" y="76004"/>
                  </a:cubicBezTo>
                  <a:cubicBezTo>
                    <a:pt x="5481" y="77420"/>
                    <a:pt x="6768" y="78642"/>
                    <a:pt x="7991" y="79929"/>
                  </a:cubicBezTo>
                  <a:cubicBezTo>
                    <a:pt x="8183" y="80508"/>
                    <a:pt x="8312" y="81088"/>
                    <a:pt x="8505" y="81667"/>
                  </a:cubicBezTo>
                  <a:cubicBezTo>
                    <a:pt x="16484" y="101936"/>
                    <a:pt x="32056" y="111009"/>
                    <a:pt x="53290" y="113325"/>
                  </a:cubicBezTo>
                  <a:cubicBezTo>
                    <a:pt x="92542" y="117636"/>
                    <a:pt x="131794" y="93378"/>
                    <a:pt x="144148" y="56185"/>
                  </a:cubicBezTo>
                  <a:cubicBezTo>
                    <a:pt x="149875" y="39069"/>
                    <a:pt x="136169" y="23240"/>
                    <a:pt x="121884" y="15711"/>
                  </a:cubicBezTo>
                  <a:close/>
                </a:path>
              </a:pathLst>
            </a:custGeom>
            <a:solidFill>
              <a:schemeClr val="accent1"/>
            </a:solidFill>
            <a:ln w="6433" cap="flat">
              <a:noFill/>
              <a:prstDash val="solid"/>
              <a:miter/>
            </a:ln>
          </p:spPr>
          <p:txBody>
            <a:bodyPr rtlCol="0" anchor="ctr"/>
            <a:lstStyle/>
            <a:p>
              <a:endParaRPr lang="en-AU"/>
            </a:p>
          </p:txBody>
        </p:sp>
        <p:sp>
          <p:nvSpPr>
            <p:cNvPr id="1565" name="Freeform: Shape 1564">
              <a:extLst>
                <a:ext uri="{FF2B5EF4-FFF2-40B4-BE49-F238E27FC236}">
                  <a16:creationId xmlns:a16="http://schemas.microsoft.com/office/drawing/2014/main" id="{D9C7D73A-9FA4-8E1C-4626-F817089CCD76}"/>
                </a:ext>
              </a:extLst>
            </p:cNvPr>
            <p:cNvSpPr/>
            <p:nvPr/>
          </p:nvSpPr>
          <p:spPr>
            <a:xfrm>
              <a:off x="7704386" y="3573660"/>
              <a:ext cx="172153" cy="124452"/>
            </a:xfrm>
            <a:custGeom>
              <a:avLst/>
              <a:gdLst>
                <a:gd name="connsiteX0" fmla="*/ 164373 w 172153"/>
                <a:gd name="connsiteY0" fmla="*/ 31080 h 124452"/>
                <a:gd name="connsiteX1" fmla="*/ 53182 w 172153"/>
                <a:gd name="connsiteY1" fmla="*/ 9652 h 124452"/>
                <a:gd name="connsiteX2" fmla="*/ 34393 w 172153"/>
                <a:gd name="connsiteY2" fmla="*/ 16602 h 124452"/>
                <a:gd name="connsiteX3" fmla="*/ 868 w 172153"/>
                <a:gd name="connsiteY3" fmla="*/ 72905 h 124452"/>
                <a:gd name="connsiteX4" fmla="*/ 8268 w 172153"/>
                <a:gd name="connsiteY4" fmla="*/ 89893 h 124452"/>
                <a:gd name="connsiteX5" fmla="*/ 22681 w 172153"/>
                <a:gd name="connsiteY5" fmla="*/ 104113 h 124452"/>
                <a:gd name="connsiteX6" fmla="*/ 107683 w 172153"/>
                <a:gd name="connsiteY6" fmla="*/ 121358 h 124452"/>
                <a:gd name="connsiteX7" fmla="*/ 159933 w 172153"/>
                <a:gd name="connsiteY7" fmla="*/ 88606 h 124452"/>
                <a:gd name="connsiteX8" fmla="*/ 164373 w 172153"/>
                <a:gd name="connsiteY8" fmla="*/ 31080 h 1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53" h="124452">
                  <a:moveTo>
                    <a:pt x="164373" y="31080"/>
                  </a:moveTo>
                  <a:cubicBezTo>
                    <a:pt x="145004" y="-4311"/>
                    <a:pt x="92047" y="-6499"/>
                    <a:pt x="53182" y="9652"/>
                  </a:cubicBezTo>
                  <a:cubicBezTo>
                    <a:pt x="46039" y="11390"/>
                    <a:pt x="39605" y="13706"/>
                    <a:pt x="34393" y="16602"/>
                  </a:cubicBezTo>
                  <a:cubicBezTo>
                    <a:pt x="14316" y="27734"/>
                    <a:pt x="-4280" y="47939"/>
                    <a:pt x="868" y="72905"/>
                  </a:cubicBezTo>
                  <a:cubicBezTo>
                    <a:pt x="2219" y="79468"/>
                    <a:pt x="4857" y="85067"/>
                    <a:pt x="8268" y="89893"/>
                  </a:cubicBezTo>
                  <a:cubicBezTo>
                    <a:pt x="11678" y="95877"/>
                    <a:pt x="16697" y="100574"/>
                    <a:pt x="22681" y="104113"/>
                  </a:cubicBezTo>
                  <a:cubicBezTo>
                    <a:pt x="43658" y="126828"/>
                    <a:pt x="80143" y="127021"/>
                    <a:pt x="107683" y="121358"/>
                  </a:cubicBezTo>
                  <a:cubicBezTo>
                    <a:pt x="129175" y="116983"/>
                    <a:pt x="148029" y="105593"/>
                    <a:pt x="159933" y="88606"/>
                  </a:cubicBezTo>
                  <a:cubicBezTo>
                    <a:pt x="172931" y="74063"/>
                    <a:pt x="177307" y="54631"/>
                    <a:pt x="164373" y="31080"/>
                  </a:cubicBezTo>
                  <a:close/>
                </a:path>
              </a:pathLst>
            </a:custGeom>
            <a:solidFill>
              <a:schemeClr val="accent1"/>
            </a:solidFill>
            <a:ln w="6433" cap="flat">
              <a:noFill/>
              <a:prstDash val="solid"/>
              <a:miter/>
            </a:ln>
          </p:spPr>
          <p:txBody>
            <a:bodyPr rtlCol="0" anchor="ctr"/>
            <a:lstStyle/>
            <a:p>
              <a:endParaRPr lang="en-AU"/>
            </a:p>
          </p:txBody>
        </p:sp>
        <p:sp>
          <p:nvSpPr>
            <p:cNvPr id="1566" name="Freeform: Shape 1565">
              <a:extLst>
                <a:ext uri="{FF2B5EF4-FFF2-40B4-BE49-F238E27FC236}">
                  <a16:creationId xmlns:a16="http://schemas.microsoft.com/office/drawing/2014/main" id="{0E401433-C0EE-8B80-5F0F-0F5CDACEBA16}"/>
                </a:ext>
              </a:extLst>
            </p:cNvPr>
            <p:cNvSpPr/>
            <p:nvPr/>
          </p:nvSpPr>
          <p:spPr>
            <a:xfrm>
              <a:off x="9519317" y="5701117"/>
              <a:ext cx="637988" cy="102641"/>
            </a:xfrm>
            <a:custGeom>
              <a:avLst/>
              <a:gdLst>
                <a:gd name="connsiteX0" fmla="*/ 618692 w 637988"/>
                <a:gd name="connsiteY0" fmla="*/ 53702 h 102641"/>
                <a:gd name="connsiteX1" fmla="*/ 303586 w 637988"/>
                <a:gd name="connsiteY1" fmla="*/ 12842 h 102641"/>
                <a:gd name="connsiteX2" fmla="*/ 158227 w 637988"/>
                <a:gd name="connsiteY2" fmla="*/ 2804 h 102641"/>
                <a:gd name="connsiteX3" fmla="*/ 4953 w 637988"/>
                <a:gd name="connsiteY3" fmla="*/ 8402 h 102641"/>
                <a:gd name="connsiteX4" fmla="*/ 5661 w 637988"/>
                <a:gd name="connsiteY4" fmla="*/ 22365 h 102641"/>
                <a:gd name="connsiteX5" fmla="*/ 154945 w 637988"/>
                <a:gd name="connsiteY5" fmla="*/ 45723 h 102641"/>
                <a:gd name="connsiteX6" fmla="*/ 306289 w 637988"/>
                <a:gd name="connsiteY6" fmla="*/ 62067 h 102641"/>
                <a:gd name="connsiteX7" fmla="*/ 608589 w 637988"/>
                <a:gd name="connsiteY7" fmla="*/ 102413 h 102641"/>
                <a:gd name="connsiteX8" fmla="*/ 618692 w 637988"/>
                <a:gd name="connsiteY8" fmla="*/ 53638 h 10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988" h="102641">
                  <a:moveTo>
                    <a:pt x="618692" y="53702"/>
                  </a:moveTo>
                  <a:cubicBezTo>
                    <a:pt x="515222" y="33111"/>
                    <a:pt x="408664" y="21593"/>
                    <a:pt x="303586" y="12842"/>
                  </a:cubicBezTo>
                  <a:cubicBezTo>
                    <a:pt x="255198" y="8788"/>
                    <a:pt x="206744" y="5571"/>
                    <a:pt x="158227" y="2804"/>
                  </a:cubicBezTo>
                  <a:cubicBezTo>
                    <a:pt x="107264" y="-92"/>
                    <a:pt x="54693" y="-3566"/>
                    <a:pt x="4953" y="8402"/>
                  </a:cubicBezTo>
                  <a:cubicBezTo>
                    <a:pt x="-2961" y="10268"/>
                    <a:pt x="-388" y="20306"/>
                    <a:pt x="5661" y="22365"/>
                  </a:cubicBezTo>
                  <a:cubicBezTo>
                    <a:pt x="53213" y="38581"/>
                    <a:pt x="105012" y="41155"/>
                    <a:pt x="154945" y="45723"/>
                  </a:cubicBezTo>
                  <a:cubicBezTo>
                    <a:pt x="205457" y="50420"/>
                    <a:pt x="255905" y="55955"/>
                    <a:pt x="306289" y="62067"/>
                  </a:cubicBezTo>
                  <a:cubicBezTo>
                    <a:pt x="407249" y="74358"/>
                    <a:pt x="507694" y="89994"/>
                    <a:pt x="608589" y="102413"/>
                  </a:cubicBezTo>
                  <a:cubicBezTo>
                    <a:pt x="639926" y="106273"/>
                    <a:pt x="650608" y="60008"/>
                    <a:pt x="618692" y="53638"/>
                  </a:cubicBezTo>
                  <a:close/>
                </a:path>
              </a:pathLst>
            </a:custGeom>
            <a:solidFill>
              <a:srgbClr val="E0DFE6"/>
            </a:solidFill>
            <a:ln w="6433" cap="flat">
              <a:noFill/>
              <a:prstDash val="solid"/>
              <a:miter/>
            </a:ln>
          </p:spPr>
          <p:txBody>
            <a:bodyPr rtlCol="0" anchor="ctr"/>
            <a:lstStyle/>
            <a:p>
              <a:endParaRPr lang="en-AU"/>
            </a:p>
          </p:txBody>
        </p:sp>
        <p:sp>
          <p:nvSpPr>
            <p:cNvPr id="1567" name="Freeform: Shape 1566">
              <a:extLst>
                <a:ext uri="{FF2B5EF4-FFF2-40B4-BE49-F238E27FC236}">
                  <a16:creationId xmlns:a16="http://schemas.microsoft.com/office/drawing/2014/main" id="{8E08505D-669A-7A85-2EBC-A0AE7745FDC1}"/>
                </a:ext>
              </a:extLst>
            </p:cNvPr>
            <p:cNvSpPr/>
            <p:nvPr/>
          </p:nvSpPr>
          <p:spPr>
            <a:xfrm>
              <a:off x="9958072" y="5722007"/>
              <a:ext cx="211274" cy="100284"/>
            </a:xfrm>
            <a:custGeom>
              <a:avLst/>
              <a:gdLst>
                <a:gd name="connsiteX0" fmla="*/ 205997 w 211274"/>
                <a:gd name="connsiteY0" fmla="*/ 74251 h 100284"/>
                <a:gd name="connsiteX1" fmla="*/ 168484 w 211274"/>
                <a:gd name="connsiteY1" fmla="*/ 36930 h 100284"/>
                <a:gd name="connsiteX2" fmla="*/ 148793 w 211274"/>
                <a:gd name="connsiteY2" fmla="*/ 16854 h 100284"/>
                <a:gd name="connsiteX3" fmla="*/ 138433 w 211274"/>
                <a:gd name="connsiteY3" fmla="*/ 4049 h 100284"/>
                <a:gd name="connsiteX4" fmla="*/ 89016 w 211274"/>
                <a:gd name="connsiteY4" fmla="*/ 831 h 100284"/>
                <a:gd name="connsiteX5" fmla="*/ 5172 w 211274"/>
                <a:gd name="connsiteY5" fmla="*/ 1925 h 100284"/>
                <a:gd name="connsiteX6" fmla="*/ 4335 w 211274"/>
                <a:gd name="connsiteY6" fmla="*/ 12993 h 100284"/>
                <a:gd name="connsiteX7" fmla="*/ 75310 w 211274"/>
                <a:gd name="connsiteY7" fmla="*/ 23932 h 100284"/>
                <a:gd name="connsiteX8" fmla="*/ 123762 w 211274"/>
                <a:gd name="connsiteY8" fmla="*/ 42464 h 100284"/>
                <a:gd name="connsiteX9" fmla="*/ 158767 w 211274"/>
                <a:gd name="connsiteY9" fmla="*/ 80879 h 100284"/>
                <a:gd name="connsiteX10" fmla="*/ 196925 w 211274"/>
                <a:gd name="connsiteY10" fmla="*/ 100118 h 100284"/>
                <a:gd name="connsiteX11" fmla="*/ 206062 w 211274"/>
                <a:gd name="connsiteY11" fmla="*/ 74380 h 10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274" h="100284">
                  <a:moveTo>
                    <a:pt x="205997" y="74251"/>
                  </a:moveTo>
                  <a:cubicBezTo>
                    <a:pt x="190941" y="63827"/>
                    <a:pt x="180516" y="50378"/>
                    <a:pt x="168484" y="36930"/>
                  </a:cubicBezTo>
                  <a:cubicBezTo>
                    <a:pt x="161598" y="29208"/>
                    <a:pt x="154134" y="26570"/>
                    <a:pt x="148793" y="16854"/>
                  </a:cubicBezTo>
                  <a:cubicBezTo>
                    <a:pt x="145962" y="11706"/>
                    <a:pt x="143903" y="6816"/>
                    <a:pt x="138433" y="4049"/>
                  </a:cubicBezTo>
                  <a:cubicBezTo>
                    <a:pt x="125050" y="-2643"/>
                    <a:pt x="103300" y="1024"/>
                    <a:pt x="89016" y="831"/>
                  </a:cubicBezTo>
                  <a:cubicBezTo>
                    <a:pt x="61089" y="317"/>
                    <a:pt x="33034" y="317"/>
                    <a:pt x="5172" y="1925"/>
                  </a:cubicBezTo>
                  <a:cubicBezTo>
                    <a:pt x="-1070" y="2311"/>
                    <a:pt x="-2035" y="11963"/>
                    <a:pt x="4335" y="12993"/>
                  </a:cubicBezTo>
                  <a:cubicBezTo>
                    <a:pt x="27951" y="16789"/>
                    <a:pt x="51694" y="20007"/>
                    <a:pt x="75310" y="23932"/>
                  </a:cubicBezTo>
                  <a:cubicBezTo>
                    <a:pt x="94549" y="27149"/>
                    <a:pt x="114432" y="24897"/>
                    <a:pt x="123762" y="42464"/>
                  </a:cubicBezTo>
                  <a:cubicBezTo>
                    <a:pt x="131098" y="56363"/>
                    <a:pt x="149180" y="67816"/>
                    <a:pt x="158767" y="80879"/>
                  </a:cubicBezTo>
                  <a:cubicBezTo>
                    <a:pt x="168741" y="94520"/>
                    <a:pt x="180259" y="101469"/>
                    <a:pt x="196925" y="100118"/>
                  </a:cubicBezTo>
                  <a:cubicBezTo>
                    <a:pt x="208378" y="99153"/>
                    <a:pt x="217387" y="82230"/>
                    <a:pt x="206062" y="74380"/>
                  </a:cubicBezTo>
                  <a:close/>
                </a:path>
              </a:pathLst>
            </a:custGeom>
            <a:solidFill>
              <a:srgbClr val="E0DFE6"/>
            </a:solidFill>
            <a:ln w="6433" cap="flat">
              <a:noFill/>
              <a:prstDash val="solid"/>
              <a:miter/>
            </a:ln>
          </p:spPr>
          <p:txBody>
            <a:bodyPr rtlCol="0" anchor="ctr"/>
            <a:lstStyle/>
            <a:p>
              <a:endParaRPr lang="en-AU"/>
            </a:p>
          </p:txBody>
        </p:sp>
        <p:sp>
          <p:nvSpPr>
            <p:cNvPr id="1568" name="Freeform: Shape 1567">
              <a:extLst>
                <a:ext uri="{FF2B5EF4-FFF2-40B4-BE49-F238E27FC236}">
                  <a16:creationId xmlns:a16="http://schemas.microsoft.com/office/drawing/2014/main" id="{3620E112-22FB-3ACB-399D-EA94E4FA97C3}"/>
                </a:ext>
              </a:extLst>
            </p:cNvPr>
            <p:cNvSpPr/>
            <p:nvPr/>
          </p:nvSpPr>
          <p:spPr>
            <a:xfrm>
              <a:off x="9520111" y="5706064"/>
              <a:ext cx="19609" cy="13609"/>
            </a:xfrm>
            <a:custGeom>
              <a:avLst/>
              <a:gdLst>
                <a:gd name="connsiteX0" fmla="*/ 14905 w 19609"/>
                <a:gd name="connsiteY0" fmla="*/ 4292 h 13609"/>
                <a:gd name="connsiteX1" fmla="*/ 7312 w 19609"/>
                <a:gd name="connsiteY1" fmla="*/ 1074 h 13609"/>
                <a:gd name="connsiteX2" fmla="*/ 1456 w 19609"/>
                <a:gd name="connsiteY2" fmla="*/ 7573 h 13609"/>
                <a:gd name="connsiteX3" fmla="*/ 14197 w 19609"/>
                <a:gd name="connsiteY3" fmla="*/ 13557 h 13609"/>
                <a:gd name="connsiteX4" fmla="*/ 14905 w 19609"/>
                <a:gd name="connsiteY4" fmla="*/ 4292 h 1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9" h="13609">
                  <a:moveTo>
                    <a:pt x="14905" y="4292"/>
                  </a:moveTo>
                  <a:cubicBezTo>
                    <a:pt x="12074" y="4098"/>
                    <a:pt x="9500" y="2876"/>
                    <a:pt x="7312" y="1074"/>
                  </a:cubicBezTo>
                  <a:cubicBezTo>
                    <a:pt x="3001" y="-2529"/>
                    <a:pt x="-2726" y="3777"/>
                    <a:pt x="1456" y="7573"/>
                  </a:cubicBezTo>
                  <a:cubicBezTo>
                    <a:pt x="4996" y="10855"/>
                    <a:pt x="9371" y="12914"/>
                    <a:pt x="14197" y="13557"/>
                  </a:cubicBezTo>
                  <a:cubicBezTo>
                    <a:pt x="20889" y="14394"/>
                    <a:pt x="21661" y="4806"/>
                    <a:pt x="14905" y="4292"/>
                  </a:cubicBezTo>
                  <a:close/>
                </a:path>
              </a:pathLst>
            </a:custGeom>
            <a:solidFill>
              <a:srgbClr val="E0DFE6"/>
            </a:solidFill>
            <a:ln w="6433" cap="flat">
              <a:noFill/>
              <a:prstDash val="solid"/>
              <a:miter/>
            </a:ln>
          </p:spPr>
          <p:txBody>
            <a:bodyPr rtlCol="0" anchor="ctr"/>
            <a:lstStyle/>
            <a:p>
              <a:endParaRPr lang="en-AU"/>
            </a:p>
          </p:txBody>
        </p:sp>
        <p:sp>
          <p:nvSpPr>
            <p:cNvPr id="1569" name="Freeform: Shape 1568">
              <a:extLst>
                <a:ext uri="{FF2B5EF4-FFF2-40B4-BE49-F238E27FC236}">
                  <a16:creationId xmlns:a16="http://schemas.microsoft.com/office/drawing/2014/main" id="{08A95C3F-807F-75BB-6089-BB094C1FCBB5}"/>
                </a:ext>
              </a:extLst>
            </p:cNvPr>
            <p:cNvSpPr/>
            <p:nvPr/>
          </p:nvSpPr>
          <p:spPr>
            <a:xfrm>
              <a:off x="9520663" y="5348235"/>
              <a:ext cx="349841" cy="144785"/>
            </a:xfrm>
            <a:custGeom>
              <a:avLst/>
              <a:gdLst>
                <a:gd name="connsiteX0" fmla="*/ 330296 w 349841"/>
                <a:gd name="connsiteY0" fmla="*/ 94310 h 144785"/>
                <a:gd name="connsiteX1" fmla="*/ 156302 w 349841"/>
                <a:gd name="connsiteY1" fmla="*/ 80347 h 144785"/>
                <a:gd name="connsiteX2" fmla="*/ 10814 w 349841"/>
                <a:gd name="connsiteY2" fmla="*/ 2487 h 144785"/>
                <a:gd name="connsiteX3" fmla="*/ 4 w 349841"/>
                <a:gd name="connsiteY3" fmla="*/ 5962 h 144785"/>
                <a:gd name="connsiteX4" fmla="*/ 320000 w 349841"/>
                <a:gd name="connsiteY4" fmla="*/ 144307 h 144785"/>
                <a:gd name="connsiteX5" fmla="*/ 330359 w 349841"/>
                <a:gd name="connsiteY5" fmla="*/ 94374 h 14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841" h="144785">
                  <a:moveTo>
                    <a:pt x="330296" y="94310"/>
                  </a:moveTo>
                  <a:cubicBezTo>
                    <a:pt x="273670" y="79832"/>
                    <a:pt x="213956" y="86267"/>
                    <a:pt x="156302" y="80347"/>
                  </a:cubicBezTo>
                  <a:cubicBezTo>
                    <a:pt x="97875" y="74363"/>
                    <a:pt x="48135" y="47852"/>
                    <a:pt x="10814" y="2487"/>
                  </a:cubicBezTo>
                  <a:cubicBezTo>
                    <a:pt x="7211" y="-1888"/>
                    <a:pt x="-190" y="-344"/>
                    <a:pt x="4" y="5962"/>
                  </a:cubicBezTo>
                  <a:cubicBezTo>
                    <a:pt x="3285" y="149069"/>
                    <a:pt x="227791" y="127963"/>
                    <a:pt x="320000" y="144307"/>
                  </a:cubicBezTo>
                  <a:cubicBezTo>
                    <a:pt x="352431" y="150034"/>
                    <a:pt x="362147" y="102546"/>
                    <a:pt x="330359" y="94374"/>
                  </a:cubicBezTo>
                  <a:close/>
                </a:path>
              </a:pathLst>
            </a:custGeom>
            <a:solidFill>
              <a:srgbClr val="E0DFE6"/>
            </a:solidFill>
            <a:ln w="6433" cap="flat">
              <a:noFill/>
              <a:prstDash val="solid"/>
              <a:miter/>
            </a:ln>
          </p:spPr>
          <p:txBody>
            <a:bodyPr rtlCol="0" anchor="ctr"/>
            <a:lstStyle/>
            <a:p>
              <a:endParaRPr lang="en-AU"/>
            </a:p>
          </p:txBody>
        </p:sp>
        <p:sp>
          <p:nvSpPr>
            <p:cNvPr id="1570" name="Freeform: Shape 1569">
              <a:extLst>
                <a:ext uri="{FF2B5EF4-FFF2-40B4-BE49-F238E27FC236}">
                  <a16:creationId xmlns:a16="http://schemas.microsoft.com/office/drawing/2014/main" id="{F6C06CD9-5282-4725-8D08-6939AED326EE}"/>
                </a:ext>
              </a:extLst>
            </p:cNvPr>
            <p:cNvSpPr/>
            <p:nvPr/>
          </p:nvSpPr>
          <p:spPr>
            <a:xfrm>
              <a:off x="10034276" y="5387121"/>
              <a:ext cx="342852" cy="100491"/>
            </a:xfrm>
            <a:custGeom>
              <a:avLst/>
              <a:gdLst>
                <a:gd name="connsiteX0" fmla="*/ 336860 w 342852"/>
                <a:gd name="connsiteY0" fmla="*/ 793 h 100491"/>
                <a:gd name="connsiteX1" fmla="*/ 27289 w 342852"/>
                <a:gd name="connsiteY1" fmla="*/ 50533 h 100491"/>
                <a:gd name="connsiteX2" fmla="*/ 2322 w 342852"/>
                <a:gd name="connsiteY2" fmla="*/ 61086 h 100491"/>
                <a:gd name="connsiteX3" fmla="*/ 1936 w 342852"/>
                <a:gd name="connsiteY3" fmla="*/ 61987 h 100491"/>
                <a:gd name="connsiteX4" fmla="*/ 17057 w 342852"/>
                <a:gd name="connsiteY4" fmla="*/ 93195 h 100491"/>
                <a:gd name="connsiteX5" fmla="*/ 225219 w 342852"/>
                <a:gd name="connsiteY5" fmla="*/ 95833 h 100491"/>
                <a:gd name="connsiteX6" fmla="*/ 342844 w 342852"/>
                <a:gd name="connsiteY6" fmla="*/ 4911 h 100491"/>
                <a:gd name="connsiteX7" fmla="*/ 336925 w 342852"/>
                <a:gd name="connsiteY7" fmla="*/ 793 h 10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852" h="100491">
                  <a:moveTo>
                    <a:pt x="336860" y="793"/>
                  </a:moveTo>
                  <a:cubicBezTo>
                    <a:pt x="251279" y="72733"/>
                    <a:pt x="131852" y="62051"/>
                    <a:pt x="27289" y="50533"/>
                  </a:cubicBezTo>
                  <a:cubicBezTo>
                    <a:pt x="17958" y="47380"/>
                    <a:pt x="7341" y="49889"/>
                    <a:pt x="2322" y="61086"/>
                  </a:cubicBezTo>
                  <a:cubicBezTo>
                    <a:pt x="2193" y="61408"/>
                    <a:pt x="2064" y="61665"/>
                    <a:pt x="1936" y="61987"/>
                  </a:cubicBezTo>
                  <a:cubicBezTo>
                    <a:pt x="-3340" y="73762"/>
                    <a:pt x="2322" y="91651"/>
                    <a:pt x="17057" y="93195"/>
                  </a:cubicBezTo>
                  <a:cubicBezTo>
                    <a:pt x="85844" y="100337"/>
                    <a:pt x="156368" y="104005"/>
                    <a:pt x="225219" y="95833"/>
                  </a:cubicBezTo>
                  <a:cubicBezTo>
                    <a:pt x="276889" y="89720"/>
                    <a:pt x="338276" y="63531"/>
                    <a:pt x="342844" y="4911"/>
                  </a:cubicBezTo>
                  <a:cubicBezTo>
                    <a:pt x="343037" y="2080"/>
                    <a:pt x="339820" y="-1652"/>
                    <a:pt x="336925" y="793"/>
                  </a:cubicBezTo>
                  <a:close/>
                </a:path>
              </a:pathLst>
            </a:custGeom>
            <a:solidFill>
              <a:srgbClr val="E0DFE6"/>
            </a:solidFill>
            <a:ln w="6433" cap="flat">
              <a:noFill/>
              <a:prstDash val="solid"/>
              <a:miter/>
            </a:ln>
          </p:spPr>
          <p:txBody>
            <a:bodyPr rtlCol="0" anchor="ctr"/>
            <a:lstStyle/>
            <a:p>
              <a:endParaRPr lang="en-AU"/>
            </a:p>
          </p:txBody>
        </p:sp>
        <p:sp>
          <p:nvSpPr>
            <p:cNvPr id="1571" name="Freeform: Shape 1570">
              <a:extLst>
                <a:ext uri="{FF2B5EF4-FFF2-40B4-BE49-F238E27FC236}">
                  <a16:creationId xmlns:a16="http://schemas.microsoft.com/office/drawing/2014/main" id="{2124CC06-A087-9BDB-C365-2840030C9795}"/>
                </a:ext>
              </a:extLst>
            </p:cNvPr>
            <p:cNvSpPr/>
            <p:nvPr/>
          </p:nvSpPr>
          <p:spPr>
            <a:xfrm>
              <a:off x="9209365" y="4785639"/>
              <a:ext cx="205638" cy="115892"/>
            </a:xfrm>
            <a:custGeom>
              <a:avLst/>
              <a:gdLst>
                <a:gd name="connsiteX0" fmla="*/ 190588 w 205638"/>
                <a:gd name="connsiteY0" fmla="*/ 82998 h 115892"/>
                <a:gd name="connsiteX1" fmla="*/ 76051 w 205638"/>
                <a:gd name="connsiteY1" fmla="*/ 62471 h 115892"/>
                <a:gd name="connsiteX2" fmla="*/ 2438 w 205638"/>
                <a:gd name="connsiteY2" fmla="*/ 441 h 115892"/>
                <a:gd name="connsiteX3" fmla="*/ 186 w 205638"/>
                <a:gd name="connsiteY3" fmla="*/ 2371 h 115892"/>
                <a:gd name="connsiteX4" fmla="*/ 72190 w 205638"/>
                <a:gd name="connsiteY4" fmla="*/ 92071 h 115892"/>
                <a:gd name="connsiteX5" fmla="*/ 195736 w 205638"/>
                <a:gd name="connsiteY5" fmla="*/ 111246 h 115892"/>
                <a:gd name="connsiteX6" fmla="*/ 190588 w 205638"/>
                <a:gd name="connsiteY6" fmla="*/ 82998 h 1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638" h="115892">
                  <a:moveTo>
                    <a:pt x="190588" y="82998"/>
                  </a:moveTo>
                  <a:cubicBezTo>
                    <a:pt x="151530" y="81003"/>
                    <a:pt x="111506" y="81646"/>
                    <a:pt x="76051" y="62471"/>
                  </a:cubicBezTo>
                  <a:cubicBezTo>
                    <a:pt x="47095" y="46835"/>
                    <a:pt x="25024" y="24056"/>
                    <a:pt x="2438" y="441"/>
                  </a:cubicBezTo>
                  <a:cubicBezTo>
                    <a:pt x="1216" y="-846"/>
                    <a:pt x="-586" y="956"/>
                    <a:pt x="186" y="2371"/>
                  </a:cubicBezTo>
                  <a:cubicBezTo>
                    <a:pt x="18460" y="36218"/>
                    <a:pt x="38923" y="71093"/>
                    <a:pt x="72190" y="92071"/>
                  </a:cubicBezTo>
                  <a:cubicBezTo>
                    <a:pt x="104171" y="112211"/>
                    <a:pt x="159637" y="122507"/>
                    <a:pt x="195736" y="111246"/>
                  </a:cubicBezTo>
                  <a:cubicBezTo>
                    <a:pt x="212401" y="106034"/>
                    <a:pt x="206224" y="83770"/>
                    <a:pt x="190588" y="82998"/>
                  </a:cubicBezTo>
                  <a:close/>
                </a:path>
              </a:pathLst>
            </a:custGeom>
            <a:solidFill>
              <a:srgbClr val="E0DFE6"/>
            </a:solidFill>
            <a:ln w="6433" cap="flat">
              <a:noFill/>
              <a:prstDash val="solid"/>
              <a:miter/>
            </a:ln>
          </p:spPr>
          <p:txBody>
            <a:bodyPr rtlCol="0" anchor="ctr"/>
            <a:lstStyle/>
            <a:p>
              <a:endParaRPr lang="en-AU"/>
            </a:p>
          </p:txBody>
        </p:sp>
        <p:sp>
          <p:nvSpPr>
            <p:cNvPr id="1572" name="Freeform: Shape 1571">
              <a:extLst>
                <a:ext uri="{FF2B5EF4-FFF2-40B4-BE49-F238E27FC236}">
                  <a16:creationId xmlns:a16="http://schemas.microsoft.com/office/drawing/2014/main" id="{75ABE13E-2704-FDDB-7017-CCDE8D8DD5A0}"/>
                </a:ext>
              </a:extLst>
            </p:cNvPr>
            <p:cNvSpPr/>
            <p:nvPr/>
          </p:nvSpPr>
          <p:spPr>
            <a:xfrm>
              <a:off x="9371931" y="4784510"/>
              <a:ext cx="145399" cy="116305"/>
            </a:xfrm>
            <a:custGeom>
              <a:avLst/>
              <a:gdLst>
                <a:gd name="connsiteX0" fmla="*/ 141529 w 145399"/>
                <a:gd name="connsiteY0" fmla="*/ 798 h 116305"/>
                <a:gd name="connsiteX1" fmla="*/ 87349 w 145399"/>
                <a:gd name="connsiteY1" fmla="*/ 57102 h 116305"/>
                <a:gd name="connsiteX2" fmla="*/ 7560 w 145399"/>
                <a:gd name="connsiteY2" fmla="*/ 94037 h 116305"/>
                <a:gd name="connsiteX3" fmla="*/ 8717 w 145399"/>
                <a:gd name="connsiteY3" fmla="*/ 115593 h 116305"/>
                <a:gd name="connsiteX4" fmla="*/ 145261 w 145399"/>
                <a:gd name="connsiteY4" fmla="*/ 3308 h 116305"/>
                <a:gd name="connsiteX5" fmla="*/ 141529 w 145399"/>
                <a:gd name="connsiteY5" fmla="*/ 798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99" h="116305">
                  <a:moveTo>
                    <a:pt x="141529" y="798"/>
                  </a:moveTo>
                  <a:cubicBezTo>
                    <a:pt x="124091" y="20295"/>
                    <a:pt x="107104" y="39793"/>
                    <a:pt x="87349" y="57102"/>
                  </a:cubicBezTo>
                  <a:cubicBezTo>
                    <a:pt x="63026" y="78401"/>
                    <a:pt x="37480" y="85092"/>
                    <a:pt x="7560" y="94037"/>
                  </a:cubicBezTo>
                  <a:cubicBezTo>
                    <a:pt x="-2736" y="97125"/>
                    <a:pt x="-2672" y="114177"/>
                    <a:pt x="8717" y="115593"/>
                  </a:cubicBezTo>
                  <a:cubicBezTo>
                    <a:pt x="74223" y="123894"/>
                    <a:pt x="126021" y="58067"/>
                    <a:pt x="145261" y="3308"/>
                  </a:cubicBezTo>
                  <a:cubicBezTo>
                    <a:pt x="146034" y="1056"/>
                    <a:pt x="143395" y="-1261"/>
                    <a:pt x="141529" y="798"/>
                  </a:cubicBezTo>
                  <a:close/>
                </a:path>
              </a:pathLst>
            </a:custGeom>
            <a:solidFill>
              <a:srgbClr val="E0DFE6"/>
            </a:solidFill>
            <a:ln w="6433" cap="flat">
              <a:noFill/>
              <a:prstDash val="solid"/>
              <a:miter/>
            </a:ln>
          </p:spPr>
          <p:txBody>
            <a:bodyPr rtlCol="0" anchor="ctr"/>
            <a:lstStyle/>
            <a:p>
              <a:endParaRPr lang="en-AU"/>
            </a:p>
          </p:txBody>
        </p:sp>
        <p:sp>
          <p:nvSpPr>
            <p:cNvPr id="1573" name="Freeform: Shape 1572">
              <a:extLst>
                <a:ext uri="{FF2B5EF4-FFF2-40B4-BE49-F238E27FC236}">
                  <a16:creationId xmlns:a16="http://schemas.microsoft.com/office/drawing/2014/main" id="{BC7D595D-DE96-23D4-DCEF-110DBC62E98A}"/>
                </a:ext>
              </a:extLst>
            </p:cNvPr>
            <p:cNvSpPr/>
            <p:nvPr/>
          </p:nvSpPr>
          <p:spPr>
            <a:xfrm>
              <a:off x="9160752" y="5407041"/>
              <a:ext cx="349542" cy="38017"/>
            </a:xfrm>
            <a:custGeom>
              <a:avLst/>
              <a:gdLst>
                <a:gd name="connsiteX0" fmla="*/ 338230 w 349542"/>
                <a:gd name="connsiteY0" fmla="*/ 9379 h 38017"/>
                <a:gd name="connsiteX1" fmla="*/ 2919 w 349542"/>
                <a:gd name="connsiteY1" fmla="*/ 6097 h 38017"/>
                <a:gd name="connsiteX2" fmla="*/ 2469 w 349542"/>
                <a:gd name="connsiteY2" fmla="*/ 12339 h 38017"/>
                <a:gd name="connsiteX3" fmla="*/ 336107 w 349542"/>
                <a:gd name="connsiteY3" fmla="*/ 38013 h 38017"/>
                <a:gd name="connsiteX4" fmla="*/ 338294 w 349542"/>
                <a:gd name="connsiteY4" fmla="*/ 9379 h 38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42" h="38017">
                  <a:moveTo>
                    <a:pt x="338230" y="9379"/>
                  </a:moveTo>
                  <a:cubicBezTo>
                    <a:pt x="228261" y="-338"/>
                    <a:pt x="112759" y="-4199"/>
                    <a:pt x="2919" y="6097"/>
                  </a:cubicBezTo>
                  <a:cubicBezTo>
                    <a:pt x="-556" y="6419"/>
                    <a:pt x="-1199" y="11695"/>
                    <a:pt x="2469" y="12339"/>
                  </a:cubicBezTo>
                  <a:cubicBezTo>
                    <a:pt x="110764" y="31964"/>
                    <a:pt x="226074" y="38206"/>
                    <a:pt x="336107" y="38013"/>
                  </a:cubicBezTo>
                  <a:cubicBezTo>
                    <a:pt x="352386" y="38013"/>
                    <a:pt x="354767" y="10859"/>
                    <a:pt x="338294" y="9379"/>
                  </a:cubicBezTo>
                  <a:close/>
                </a:path>
              </a:pathLst>
            </a:custGeom>
            <a:solidFill>
              <a:srgbClr val="E0DFE6"/>
            </a:solidFill>
            <a:ln w="6433" cap="flat">
              <a:noFill/>
              <a:prstDash val="solid"/>
              <a:miter/>
            </a:ln>
          </p:spPr>
          <p:txBody>
            <a:bodyPr rtlCol="0" anchor="ctr"/>
            <a:lstStyle/>
            <a:p>
              <a:endParaRPr lang="en-AU"/>
            </a:p>
          </p:txBody>
        </p:sp>
        <p:sp>
          <p:nvSpPr>
            <p:cNvPr id="1574" name="Freeform: Shape 1573">
              <a:extLst>
                <a:ext uri="{FF2B5EF4-FFF2-40B4-BE49-F238E27FC236}">
                  <a16:creationId xmlns:a16="http://schemas.microsoft.com/office/drawing/2014/main" id="{645C2871-6A08-38CD-2E12-5C65EE95C0BF}"/>
                </a:ext>
              </a:extLst>
            </p:cNvPr>
            <p:cNvSpPr/>
            <p:nvPr/>
          </p:nvSpPr>
          <p:spPr>
            <a:xfrm>
              <a:off x="9765363" y="4980496"/>
              <a:ext cx="338673" cy="37553"/>
            </a:xfrm>
            <a:custGeom>
              <a:avLst/>
              <a:gdLst>
                <a:gd name="connsiteX0" fmla="*/ 321876 w 338673"/>
                <a:gd name="connsiteY0" fmla="*/ 4672 h 37553"/>
                <a:gd name="connsiteX1" fmla="*/ 147046 w 338673"/>
                <a:gd name="connsiteY1" fmla="*/ 2742 h 37553"/>
                <a:gd name="connsiteX2" fmla="*/ 59663 w 338673"/>
                <a:gd name="connsiteY2" fmla="*/ 232 h 37553"/>
                <a:gd name="connsiteX3" fmla="*/ 1751 w 338673"/>
                <a:gd name="connsiteY3" fmla="*/ 12137 h 37553"/>
                <a:gd name="connsiteX4" fmla="*/ 1108 w 338673"/>
                <a:gd name="connsiteY4" fmla="*/ 20308 h 37553"/>
                <a:gd name="connsiteX5" fmla="*/ 2201 w 338673"/>
                <a:gd name="connsiteY5" fmla="*/ 21724 h 37553"/>
                <a:gd name="connsiteX6" fmla="*/ 9087 w 338673"/>
                <a:gd name="connsiteY6" fmla="*/ 24234 h 37553"/>
                <a:gd name="connsiteX7" fmla="*/ 148783 w 338673"/>
                <a:gd name="connsiteY7" fmla="*/ 35301 h 37553"/>
                <a:gd name="connsiteX8" fmla="*/ 323614 w 338673"/>
                <a:gd name="connsiteY8" fmla="*/ 37553 h 37553"/>
                <a:gd name="connsiteX9" fmla="*/ 321876 w 338673"/>
                <a:gd name="connsiteY9" fmla="*/ 4736 h 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673" h="37553">
                  <a:moveTo>
                    <a:pt x="321876" y="4672"/>
                  </a:moveTo>
                  <a:cubicBezTo>
                    <a:pt x="263578" y="4479"/>
                    <a:pt x="205344" y="3836"/>
                    <a:pt x="147046" y="2742"/>
                  </a:cubicBezTo>
                  <a:cubicBezTo>
                    <a:pt x="117897" y="2227"/>
                    <a:pt x="88813" y="554"/>
                    <a:pt x="59663" y="232"/>
                  </a:cubicBezTo>
                  <a:cubicBezTo>
                    <a:pt x="43770" y="104"/>
                    <a:pt x="13076" y="-2341"/>
                    <a:pt x="1751" y="12137"/>
                  </a:cubicBezTo>
                  <a:cubicBezTo>
                    <a:pt x="14" y="14324"/>
                    <a:pt x="-823" y="17863"/>
                    <a:pt x="1108" y="20308"/>
                  </a:cubicBezTo>
                  <a:cubicBezTo>
                    <a:pt x="1494" y="20759"/>
                    <a:pt x="1880" y="21274"/>
                    <a:pt x="2201" y="21724"/>
                  </a:cubicBezTo>
                  <a:cubicBezTo>
                    <a:pt x="3746" y="23654"/>
                    <a:pt x="6513" y="25392"/>
                    <a:pt x="9087" y="24234"/>
                  </a:cubicBezTo>
                  <a:cubicBezTo>
                    <a:pt x="55223" y="36009"/>
                    <a:pt x="101167" y="34851"/>
                    <a:pt x="148783" y="35301"/>
                  </a:cubicBezTo>
                  <a:cubicBezTo>
                    <a:pt x="207081" y="35880"/>
                    <a:pt x="265315" y="37232"/>
                    <a:pt x="323614" y="37553"/>
                  </a:cubicBezTo>
                  <a:cubicBezTo>
                    <a:pt x="344848" y="37682"/>
                    <a:pt x="343046" y="4801"/>
                    <a:pt x="321876" y="4736"/>
                  </a:cubicBezTo>
                  <a:close/>
                </a:path>
              </a:pathLst>
            </a:custGeom>
            <a:solidFill>
              <a:srgbClr val="E0DFE6"/>
            </a:solidFill>
            <a:ln w="6433" cap="flat">
              <a:noFill/>
              <a:prstDash val="solid"/>
              <a:miter/>
            </a:ln>
          </p:spPr>
          <p:txBody>
            <a:bodyPr rtlCol="0" anchor="ctr"/>
            <a:lstStyle/>
            <a:p>
              <a:endParaRPr lang="en-AU"/>
            </a:p>
          </p:txBody>
        </p:sp>
        <p:sp>
          <p:nvSpPr>
            <p:cNvPr id="1575" name="Freeform: Shape 1574">
              <a:extLst>
                <a:ext uri="{FF2B5EF4-FFF2-40B4-BE49-F238E27FC236}">
                  <a16:creationId xmlns:a16="http://schemas.microsoft.com/office/drawing/2014/main" id="{1494933D-777B-E06E-4161-55C15D8A4B66}"/>
                </a:ext>
              </a:extLst>
            </p:cNvPr>
            <p:cNvSpPr/>
            <p:nvPr/>
          </p:nvSpPr>
          <p:spPr>
            <a:xfrm>
              <a:off x="10558783" y="4056840"/>
              <a:ext cx="79969" cy="293593"/>
            </a:xfrm>
            <a:custGeom>
              <a:avLst/>
              <a:gdLst>
                <a:gd name="connsiteX0" fmla="*/ 75853 w 79969"/>
                <a:gd name="connsiteY0" fmla="*/ 4890 h 293593"/>
                <a:gd name="connsiteX1" fmla="*/ 65429 w 79969"/>
                <a:gd name="connsiteY1" fmla="*/ 4118 h 293593"/>
                <a:gd name="connsiteX2" fmla="*/ 42650 w 79969"/>
                <a:gd name="connsiteY2" fmla="*/ 140597 h 293593"/>
                <a:gd name="connsiteX3" fmla="*/ 633 w 79969"/>
                <a:gd name="connsiteY3" fmla="*/ 273408 h 293593"/>
                <a:gd name="connsiteX4" fmla="*/ 33127 w 79969"/>
                <a:gd name="connsiteY4" fmla="*/ 284669 h 293593"/>
                <a:gd name="connsiteX5" fmla="*/ 75853 w 79969"/>
                <a:gd name="connsiteY5" fmla="*/ 4954 h 29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69" h="293593">
                  <a:moveTo>
                    <a:pt x="75853" y="4890"/>
                  </a:moveTo>
                  <a:cubicBezTo>
                    <a:pt x="75146" y="-708"/>
                    <a:pt x="66266" y="-2188"/>
                    <a:pt x="65429" y="4118"/>
                  </a:cubicBezTo>
                  <a:cubicBezTo>
                    <a:pt x="59317" y="50511"/>
                    <a:pt x="55198" y="95232"/>
                    <a:pt x="42650" y="140597"/>
                  </a:cubicBezTo>
                  <a:cubicBezTo>
                    <a:pt x="30296" y="185382"/>
                    <a:pt x="12472" y="228687"/>
                    <a:pt x="633" y="273408"/>
                  </a:cubicBezTo>
                  <a:cubicBezTo>
                    <a:pt x="-4580" y="293098"/>
                    <a:pt x="23862" y="301270"/>
                    <a:pt x="33127" y="284669"/>
                  </a:cubicBezTo>
                  <a:cubicBezTo>
                    <a:pt x="76240" y="207324"/>
                    <a:pt x="87050" y="91629"/>
                    <a:pt x="75853" y="4954"/>
                  </a:cubicBezTo>
                  <a:close/>
                </a:path>
              </a:pathLst>
            </a:custGeom>
            <a:solidFill>
              <a:srgbClr val="E0DFE6"/>
            </a:solidFill>
            <a:ln w="6433" cap="flat">
              <a:noFill/>
              <a:prstDash val="solid"/>
              <a:miter/>
            </a:ln>
          </p:spPr>
          <p:txBody>
            <a:bodyPr rtlCol="0" anchor="ctr"/>
            <a:lstStyle/>
            <a:p>
              <a:endParaRPr lang="en-AU"/>
            </a:p>
          </p:txBody>
        </p:sp>
        <p:sp>
          <p:nvSpPr>
            <p:cNvPr id="1576" name="Freeform: Shape 1575">
              <a:extLst>
                <a:ext uri="{FF2B5EF4-FFF2-40B4-BE49-F238E27FC236}">
                  <a16:creationId xmlns:a16="http://schemas.microsoft.com/office/drawing/2014/main" id="{CFD25472-B371-18D0-8D19-3B730CFA827B}"/>
                </a:ext>
              </a:extLst>
            </p:cNvPr>
            <p:cNvSpPr/>
            <p:nvPr/>
          </p:nvSpPr>
          <p:spPr>
            <a:xfrm>
              <a:off x="10427805" y="4063171"/>
              <a:ext cx="171820" cy="282679"/>
            </a:xfrm>
            <a:custGeom>
              <a:avLst/>
              <a:gdLst>
                <a:gd name="connsiteX0" fmla="*/ 166937 w 171820"/>
                <a:gd name="connsiteY0" fmla="*/ 1261 h 282679"/>
                <a:gd name="connsiteX1" fmla="*/ 3625 w 171820"/>
                <a:gd name="connsiteY1" fmla="*/ 257425 h 282679"/>
                <a:gd name="connsiteX2" fmla="*/ 19647 w 171820"/>
                <a:gd name="connsiteY2" fmla="*/ 282263 h 282679"/>
                <a:gd name="connsiteX3" fmla="*/ 91329 w 171820"/>
                <a:gd name="connsiteY3" fmla="*/ 268557 h 282679"/>
                <a:gd name="connsiteX4" fmla="*/ 132447 w 171820"/>
                <a:gd name="connsiteY4" fmla="*/ 252406 h 282679"/>
                <a:gd name="connsiteX5" fmla="*/ 110504 w 171820"/>
                <a:gd name="connsiteY5" fmla="*/ 232652 h 282679"/>
                <a:gd name="connsiteX6" fmla="*/ 70030 w 171820"/>
                <a:gd name="connsiteY6" fmla="*/ 241660 h 282679"/>
                <a:gd name="connsiteX7" fmla="*/ 54008 w 171820"/>
                <a:gd name="connsiteY7" fmla="*/ 244878 h 282679"/>
                <a:gd name="connsiteX8" fmla="*/ 171763 w 171820"/>
                <a:gd name="connsiteY8" fmla="*/ 2999 h 282679"/>
                <a:gd name="connsiteX9" fmla="*/ 166937 w 171820"/>
                <a:gd name="connsiteY9" fmla="*/ 1326 h 28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820" h="282679">
                  <a:moveTo>
                    <a:pt x="166937" y="1261"/>
                  </a:moveTo>
                  <a:cubicBezTo>
                    <a:pt x="114880" y="88837"/>
                    <a:pt x="65075" y="175898"/>
                    <a:pt x="3625" y="257425"/>
                  </a:cubicBezTo>
                  <a:cubicBezTo>
                    <a:pt x="-5834" y="270037"/>
                    <a:pt x="4526" y="285416"/>
                    <a:pt x="19647" y="282263"/>
                  </a:cubicBezTo>
                  <a:cubicBezTo>
                    <a:pt x="43455" y="277244"/>
                    <a:pt x="67456" y="273062"/>
                    <a:pt x="91329" y="268557"/>
                  </a:cubicBezTo>
                  <a:cubicBezTo>
                    <a:pt x="106837" y="265662"/>
                    <a:pt x="122859" y="265983"/>
                    <a:pt x="132447" y="252406"/>
                  </a:cubicBezTo>
                  <a:cubicBezTo>
                    <a:pt x="143450" y="236770"/>
                    <a:pt x="124854" y="219976"/>
                    <a:pt x="110504" y="232652"/>
                  </a:cubicBezTo>
                  <a:cubicBezTo>
                    <a:pt x="102654" y="239601"/>
                    <a:pt x="80133" y="239666"/>
                    <a:pt x="70030" y="241660"/>
                  </a:cubicBezTo>
                  <a:cubicBezTo>
                    <a:pt x="64690" y="242690"/>
                    <a:pt x="59349" y="243784"/>
                    <a:pt x="54008" y="244878"/>
                  </a:cubicBezTo>
                  <a:cubicBezTo>
                    <a:pt x="109861" y="174032"/>
                    <a:pt x="153938" y="91218"/>
                    <a:pt x="171763" y="2999"/>
                  </a:cubicBezTo>
                  <a:cubicBezTo>
                    <a:pt x="172341" y="39"/>
                    <a:pt x="168416" y="-1120"/>
                    <a:pt x="166937" y="1326"/>
                  </a:cubicBezTo>
                  <a:close/>
                </a:path>
              </a:pathLst>
            </a:custGeom>
            <a:solidFill>
              <a:srgbClr val="E0DFE6"/>
            </a:solidFill>
            <a:ln w="6433" cap="flat">
              <a:noFill/>
              <a:prstDash val="solid"/>
              <a:miter/>
            </a:ln>
          </p:spPr>
          <p:txBody>
            <a:bodyPr rtlCol="0" anchor="ctr"/>
            <a:lstStyle/>
            <a:p>
              <a:endParaRPr lang="en-AU"/>
            </a:p>
          </p:txBody>
        </p:sp>
        <p:sp>
          <p:nvSpPr>
            <p:cNvPr id="1577" name="Freeform: Shape 1576">
              <a:extLst>
                <a:ext uri="{FF2B5EF4-FFF2-40B4-BE49-F238E27FC236}">
                  <a16:creationId xmlns:a16="http://schemas.microsoft.com/office/drawing/2014/main" id="{95E85A8D-8CE9-8DEC-CEFF-61EFD5CBDBD8}"/>
                </a:ext>
              </a:extLst>
            </p:cNvPr>
            <p:cNvSpPr/>
            <p:nvPr/>
          </p:nvSpPr>
          <p:spPr>
            <a:xfrm>
              <a:off x="10462160" y="4061400"/>
              <a:ext cx="156738" cy="295477"/>
            </a:xfrm>
            <a:custGeom>
              <a:avLst/>
              <a:gdLst>
                <a:gd name="connsiteX0" fmla="*/ 144099 w 156738"/>
                <a:gd name="connsiteY0" fmla="*/ 103928 h 295477"/>
                <a:gd name="connsiteX1" fmla="*/ 156711 w 156738"/>
                <a:gd name="connsiteY1" fmla="*/ 24911 h 295477"/>
                <a:gd name="connsiteX2" fmla="*/ 152915 w 156738"/>
                <a:gd name="connsiteY2" fmla="*/ 16674 h 295477"/>
                <a:gd name="connsiteX3" fmla="*/ 139724 w 156738"/>
                <a:gd name="connsiteY3" fmla="*/ 8 h 295477"/>
                <a:gd name="connsiteX4" fmla="*/ 135670 w 156738"/>
                <a:gd name="connsiteY4" fmla="*/ 137 h 295477"/>
                <a:gd name="connsiteX5" fmla="*/ 123573 w 156738"/>
                <a:gd name="connsiteY5" fmla="*/ 13264 h 295477"/>
                <a:gd name="connsiteX6" fmla="*/ 117781 w 156738"/>
                <a:gd name="connsiteY6" fmla="*/ 20599 h 295477"/>
                <a:gd name="connsiteX7" fmla="*/ 129364 w 156738"/>
                <a:gd name="connsiteY7" fmla="*/ 41448 h 295477"/>
                <a:gd name="connsiteX8" fmla="*/ 125246 w 156738"/>
                <a:gd name="connsiteY8" fmla="*/ 60430 h 295477"/>
                <a:gd name="connsiteX9" fmla="*/ 118876 w 156738"/>
                <a:gd name="connsiteY9" fmla="*/ 66671 h 295477"/>
                <a:gd name="connsiteX10" fmla="*/ 23321 w 156738"/>
                <a:gd name="connsiteY10" fmla="*/ 234874 h 295477"/>
                <a:gd name="connsiteX11" fmla="*/ 9551 w 156738"/>
                <a:gd name="connsiteY11" fmla="*/ 266983 h 295477"/>
                <a:gd name="connsiteX12" fmla="*/ 22034 w 156738"/>
                <a:gd name="connsiteY12" fmla="*/ 273868 h 295477"/>
                <a:gd name="connsiteX13" fmla="*/ 38892 w 156738"/>
                <a:gd name="connsiteY13" fmla="*/ 273031 h 295477"/>
                <a:gd name="connsiteX14" fmla="*/ 53950 w 156738"/>
                <a:gd name="connsiteY14" fmla="*/ 272388 h 295477"/>
                <a:gd name="connsiteX15" fmla="*/ 53950 w 156738"/>
                <a:gd name="connsiteY15" fmla="*/ 279852 h 295477"/>
                <a:gd name="connsiteX16" fmla="*/ 87796 w 156738"/>
                <a:gd name="connsiteY16" fmla="*/ 282426 h 295477"/>
                <a:gd name="connsiteX17" fmla="*/ 100086 w 156738"/>
                <a:gd name="connsiteY17" fmla="*/ 250059 h 295477"/>
                <a:gd name="connsiteX18" fmla="*/ 122736 w 156738"/>
                <a:gd name="connsiteY18" fmla="*/ 201478 h 295477"/>
                <a:gd name="connsiteX19" fmla="*/ 120033 w 156738"/>
                <a:gd name="connsiteY19" fmla="*/ 189638 h 295477"/>
                <a:gd name="connsiteX20" fmla="*/ 144099 w 156738"/>
                <a:gd name="connsiteY20" fmla="*/ 103864 h 29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38" h="295477">
                  <a:moveTo>
                    <a:pt x="144099" y="103928"/>
                  </a:moveTo>
                  <a:cubicBezTo>
                    <a:pt x="151113" y="78254"/>
                    <a:pt x="155038" y="52065"/>
                    <a:pt x="156711" y="24911"/>
                  </a:cubicBezTo>
                  <a:cubicBezTo>
                    <a:pt x="156968" y="21243"/>
                    <a:pt x="155360" y="18540"/>
                    <a:pt x="152915" y="16674"/>
                  </a:cubicBezTo>
                  <a:cubicBezTo>
                    <a:pt x="155038" y="8631"/>
                    <a:pt x="149183" y="-313"/>
                    <a:pt x="139724" y="8"/>
                  </a:cubicBezTo>
                  <a:cubicBezTo>
                    <a:pt x="138373" y="8"/>
                    <a:pt x="137021" y="137"/>
                    <a:pt x="135670" y="137"/>
                  </a:cubicBezTo>
                  <a:cubicBezTo>
                    <a:pt x="127498" y="459"/>
                    <a:pt x="123573" y="6829"/>
                    <a:pt x="123573" y="13264"/>
                  </a:cubicBezTo>
                  <a:cubicBezTo>
                    <a:pt x="121642" y="15709"/>
                    <a:pt x="119712" y="18154"/>
                    <a:pt x="117781" y="20599"/>
                  </a:cubicBezTo>
                  <a:cubicBezTo>
                    <a:pt x="110124" y="30316"/>
                    <a:pt x="117846" y="42799"/>
                    <a:pt x="129364" y="41448"/>
                  </a:cubicBezTo>
                  <a:cubicBezTo>
                    <a:pt x="128141" y="47818"/>
                    <a:pt x="126790" y="54124"/>
                    <a:pt x="125246" y="60430"/>
                  </a:cubicBezTo>
                  <a:cubicBezTo>
                    <a:pt x="122736" y="61588"/>
                    <a:pt x="120484" y="63583"/>
                    <a:pt x="118876" y="66671"/>
                  </a:cubicBezTo>
                  <a:cubicBezTo>
                    <a:pt x="88569" y="123490"/>
                    <a:pt x="56073" y="179407"/>
                    <a:pt x="23321" y="234874"/>
                  </a:cubicBezTo>
                  <a:cubicBezTo>
                    <a:pt x="3437" y="229597"/>
                    <a:pt x="-10011" y="255851"/>
                    <a:pt x="9551" y="266983"/>
                  </a:cubicBezTo>
                  <a:cubicBezTo>
                    <a:pt x="13669" y="269363"/>
                    <a:pt x="17787" y="271680"/>
                    <a:pt x="22034" y="273868"/>
                  </a:cubicBezTo>
                  <a:cubicBezTo>
                    <a:pt x="27439" y="276763"/>
                    <a:pt x="33874" y="276120"/>
                    <a:pt x="38892" y="273031"/>
                  </a:cubicBezTo>
                  <a:cubicBezTo>
                    <a:pt x="44040" y="273289"/>
                    <a:pt x="49060" y="273031"/>
                    <a:pt x="53950" y="272388"/>
                  </a:cubicBezTo>
                  <a:cubicBezTo>
                    <a:pt x="53950" y="274833"/>
                    <a:pt x="53886" y="277342"/>
                    <a:pt x="53950" y="279852"/>
                  </a:cubicBezTo>
                  <a:cubicBezTo>
                    <a:pt x="54464" y="300829"/>
                    <a:pt x="82005" y="299671"/>
                    <a:pt x="87796" y="282426"/>
                  </a:cubicBezTo>
                  <a:cubicBezTo>
                    <a:pt x="91528" y="271423"/>
                    <a:pt x="95646" y="260677"/>
                    <a:pt x="100086" y="250059"/>
                  </a:cubicBezTo>
                  <a:cubicBezTo>
                    <a:pt x="111862" y="238027"/>
                    <a:pt x="120162" y="221683"/>
                    <a:pt x="122736" y="201478"/>
                  </a:cubicBezTo>
                  <a:cubicBezTo>
                    <a:pt x="123315" y="196845"/>
                    <a:pt x="122222" y="192855"/>
                    <a:pt x="120033" y="189638"/>
                  </a:cubicBezTo>
                  <a:cubicBezTo>
                    <a:pt x="132581" y="164157"/>
                    <a:pt x="139402" y="133656"/>
                    <a:pt x="144099" y="103864"/>
                  </a:cubicBezTo>
                  <a:close/>
                </a:path>
              </a:pathLst>
            </a:custGeom>
            <a:solidFill>
              <a:srgbClr val="E0DFE6"/>
            </a:solidFill>
            <a:ln w="6433" cap="flat">
              <a:noFill/>
              <a:prstDash val="solid"/>
              <a:miter/>
            </a:ln>
          </p:spPr>
          <p:txBody>
            <a:bodyPr rtlCol="0" anchor="ctr"/>
            <a:lstStyle/>
            <a:p>
              <a:endParaRPr lang="en-AU"/>
            </a:p>
          </p:txBody>
        </p:sp>
        <p:sp>
          <p:nvSpPr>
            <p:cNvPr id="1578" name="Freeform: Shape 1577">
              <a:extLst>
                <a:ext uri="{FF2B5EF4-FFF2-40B4-BE49-F238E27FC236}">
                  <a16:creationId xmlns:a16="http://schemas.microsoft.com/office/drawing/2014/main" id="{96C36717-EB2A-CD26-2C17-A1BD92FD64C8}"/>
                </a:ext>
              </a:extLst>
            </p:cNvPr>
            <p:cNvSpPr/>
            <p:nvPr/>
          </p:nvSpPr>
          <p:spPr>
            <a:xfrm>
              <a:off x="10454053" y="4061384"/>
              <a:ext cx="177354" cy="282579"/>
            </a:xfrm>
            <a:custGeom>
              <a:avLst/>
              <a:gdLst>
                <a:gd name="connsiteX0" fmla="*/ 169516 w 177354"/>
                <a:gd name="connsiteY0" fmla="*/ 6459 h 282579"/>
                <a:gd name="connsiteX1" fmla="*/ 157805 w 177354"/>
                <a:gd name="connsiteY1" fmla="*/ 410 h 282579"/>
                <a:gd name="connsiteX2" fmla="*/ 141332 w 177354"/>
                <a:gd name="connsiteY2" fmla="*/ 5236 h 282579"/>
                <a:gd name="connsiteX3" fmla="*/ 141718 w 177354"/>
                <a:gd name="connsiteY3" fmla="*/ 13087 h 282579"/>
                <a:gd name="connsiteX4" fmla="*/ 149954 w 177354"/>
                <a:gd name="connsiteY4" fmla="*/ 15661 h 282579"/>
                <a:gd name="connsiteX5" fmla="*/ 123701 w 177354"/>
                <a:gd name="connsiteY5" fmla="*/ 136568 h 282579"/>
                <a:gd name="connsiteX6" fmla="*/ 89211 w 177354"/>
                <a:gd name="connsiteY6" fmla="*/ 238171 h 282579"/>
                <a:gd name="connsiteX7" fmla="*/ 9743 w 177354"/>
                <a:gd name="connsiteY7" fmla="*/ 246022 h 282579"/>
                <a:gd name="connsiteX8" fmla="*/ 7684 w 177354"/>
                <a:gd name="connsiteY8" fmla="*/ 272211 h 282579"/>
                <a:gd name="connsiteX9" fmla="*/ 96032 w 177354"/>
                <a:gd name="connsiteY9" fmla="*/ 280318 h 282579"/>
                <a:gd name="connsiteX10" fmla="*/ 123959 w 177354"/>
                <a:gd name="connsiteY10" fmla="*/ 266806 h 282579"/>
                <a:gd name="connsiteX11" fmla="*/ 169387 w 177354"/>
                <a:gd name="connsiteY11" fmla="*/ 6459 h 28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354" h="282579">
                  <a:moveTo>
                    <a:pt x="169516" y="6459"/>
                  </a:moveTo>
                  <a:cubicBezTo>
                    <a:pt x="167907" y="1569"/>
                    <a:pt x="162695" y="-1070"/>
                    <a:pt x="157805" y="410"/>
                  </a:cubicBezTo>
                  <a:cubicBezTo>
                    <a:pt x="152335" y="2019"/>
                    <a:pt x="146866" y="3628"/>
                    <a:pt x="141332" y="5236"/>
                  </a:cubicBezTo>
                  <a:cubicBezTo>
                    <a:pt x="137085" y="6459"/>
                    <a:pt x="138115" y="11928"/>
                    <a:pt x="141718" y="13087"/>
                  </a:cubicBezTo>
                  <a:cubicBezTo>
                    <a:pt x="144485" y="13923"/>
                    <a:pt x="147252" y="14824"/>
                    <a:pt x="149954" y="15661"/>
                  </a:cubicBezTo>
                  <a:cubicBezTo>
                    <a:pt x="142683" y="56907"/>
                    <a:pt x="138565" y="96480"/>
                    <a:pt x="123701" y="136568"/>
                  </a:cubicBezTo>
                  <a:cubicBezTo>
                    <a:pt x="111282" y="170093"/>
                    <a:pt x="96676" y="203167"/>
                    <a:pt x="89211" y="238171"/>
                  </a:cubicBezTo>
                  <a:cubicBezTo>
                    <a:pt x="63215" y="234761"/>
                    <a:pt x="33165" y="241003"/>
                    <a:pt x="9743" y="246022"/>
                  </a:cubicBezTo>
                  <a:cubicBezTo>
                    <a:pt x="-2097" y="248531"/>
                    <a:pt x="-3577" y="267900"/>
                    <a:pt x="7684" y="272211"/>
                  </a:cubicBezTo>
                  <a:cubicBezTo>
                    <a:pt x="35674" y="282892"/>
                    <a:pt x="70937" y="265647"/>
                    <a:pt x="96032" y="280318"/>
                  </a:cubicBezTo>
                  <a:cubicBezTo>
                    <a:pt x="107035" y="286753"/>
                    <a:pt x="121578" y="278581"/>
                    <a:pt x="123959" y="266806"/>
                  </a:cubicBezTo>
                  <a:cubicBezTo>
                    <a:pt x="140817" y="183219"/>
                    <a:pt x="198214" y="93649"/>
                    <a:pt x="169387" y="6459"/>
                  </a:cubicBezTo>
                  <a:close/>
                </a:path>
              </a:pathLst>
            </a:custGeom>
            <a:solidFill>
              <a:srgbClr val="E0DFE6"/>
            </a:solidFill>
            <a:ln w="6433" cap="flat">
              <a:noFill/>
              <a:prstDash val="solid"/>
              <a:miter/>
            </a:ln>
          </p:spPr>
          <p:txBody>
            <a:bodyPr rtlCol="0" anchor="ctr"/>
            <a:lstStyle/>
            <a:p>
              <a:endParaRPr lang="en-AU"/>
            </a:p>
          </p:txBody>
        </p:sp>
        <p:sp>
          <p:nvSpPr>
            <p:cNvPr id="1579" name="Freeform: Shape 1578">
              <a:extLst>
                <a:ext uri="{FF2B5EF4-FFF2-40B4-BE49-F238E27FC236}">
                  <a16:creationId xmlns:a16="http://schemas.microsoft.com/office/drawing/2014/main" id="{2BCF0272-F28E-0833-0768-8C3BA5BC9B5C}"/>
                </a:ext>
              </a:extLst>
            </p:cNvPr>
            <p:cNvSpPr/>
            <p:nvPr/>
          </p:nvSpPr>
          <p:spPr>
            <a:xfrm>
              <a:off x="10552491" y="4070379"/>
              <a:ext cx="54584" cy="119267"/>
            </a:xfrm>
            <a:custGeom>
              <a:avLst/>
              <a:gdLst>
                <a:gd name="connsiteX0" fmla="*/ 42958 w 54584"/>
                <a:gd name="connsiteY0" fmla="*/ 3448 h 119267"/>
                <a:gd name="connsiteX1" fmla="*/ 1004 w 54584"/>
                <a:gd name="connsiteY1" fmla="*/ 103314 h 119267"/>
                <a:gd name="connsiteX2" fmla="*/ 20951 w 54584"/>
                <a:gd name="connsiteY2" fmla="*/ 113288 h 119267"/>
                <a:gd name="connsiteX3" fmla="*/ 54541 w 54584"/>
                <a:gd name="connsiteY3" fmla="*/ 7502 h 119267"/>
                <a:gd name="connsiteX4" fmla="*/ 42958 w 54584"/>
                <a:gd name="connsiteY4" fmla="*/ 3513 h 1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4" h="119267">
                  <a:moveTo>
                    <a:pt x="42958" y="3448"/>
                  </a:moveTo>
                  <a:cubicBezTo>
                    <a:pt x="29188" y="36780"/>
                    <a:pt x="14774" y="69918"/>
                    <a:pt x="1004" y="103314"/>
                  </a:cubicBezTo>
                  <a:cubicBezTo>
                    <a:pt x="-4466" y="116505"/>
                    <a:pt x="13873" y="125964"/>
                    <a:pt x="20951" y="113288"/>
                  </a:cubicBezTo>
                  <a:cubicBezTo>
                    <a:pt x="38840" y="81243"/>
                    <a:pt x="50293" y="43858"/>
                    <a:pt x="54541" y="7502"/>
                  </a:cubicBezTo>
                  <a:cubicBezTo>
                    <a:pt x="55313" y="1003"/>
                    <a:pt x="45789" y="-3437"/>
                    <a:pt x="42958" y="3513"/>
                  </a:cubicBezTo>
                  <a:close/>
                </a:path>
              </a:pathLst>
            </a:custGeom>
            <a:solidFill>
              <a:srgbClr val="E0DFE6"/>
            </a:solidFill>
            <a:ln w="6433" cap="flat">
              <a:noFill/>
              <a:prstDash val="solid"/>
              <a:miter/>
            </a:ln>
          </p:spPr>
          <p:txBody>
            <a:bodyPr rtlCol="0" anchor="ctr"/>
            <a:lstStyle/>
            <a:p>
              <a:endParaRPr lang="en-AU"/>
            </a:p>
          </p:txBody>
        </p:sp>
        <p:sp>
          <p:nvSpPr>
            <p:cNvPr id="1580" name="Freeform: Shape 1579">
              <a:extLst>
                <a:ext uri="{FF2B5EF4-FFF2-40B4-BE49-F238E27FC236}">
                  <a16:creationId xmlns:a16="http://schemas.microsoft.com/office/drawing/2014/main" id="{6EA1150F-9265-AD3E-2496-C88FF12D390C}"/>
                </a:ext>
              </a:extLst>
            </p:cNvPr>
            <p:cNvSpPr/>
            <p:nvPr/>
          </p:nvSpPr>
          <p:spPr>
            <a:xfrm>
              <a:off x="9878983" y="3928906"/>
              <a:ext cx="214502" cy="602713"/>
            </a:xfrm>
            <a:custGeom>
              <a:avLst/>
              <a:gdLst>
                <a:gd name="connsiteX0" fmla="*/ 214111 w 214502"/>
                <a:gd name="connsiteY0" fmla="*/ 583894 h 602713"/>
                <a:gd name="connsiteX1" fmla="*/ 173122 w 214502"/>
                <a:gd name="connsiteY1" fmla="*/ 445355 h 602713"/>
                <a:gd name="connsiteX2" fmla="*/ 122675 w 214502"/>
                <a:gd name="connsiteY2" fmla="*/ 288221 h 602713"/>
                <a:gd name="connsiteX3" fmla="*/ 70812 w 214502"/>
                <a:gd name="connsiteY3" fmla="*/ 131537 h 602713"/>
                <a:gd name="connsiteX4" fmla="*/ 10454 w 214502"/>
                <a:gd name="connsiteY4" fmla="*/ 1363 h 602713"/>
                <a:gd name="connsiteX5" fmla="*/ 1510 w 214502"/>
                <a:gd name="connsiteY5" fmla="*/ 4323 h 602713"/>
                <a:gd name="connsiteX6" fmla="*/ 27892 w 214502"/>
                <a:gd name="connsiteY6" fmla="*/ 131987 h 602713"/>
                <a:gd name="connsiteX7" fmla="*/ 79176 w 214502"/>
                <a:gd name="connsiteY7" fmla="*/ 288864 h 602713"/>
                <a:gd name="connsiteX8" fmla="*/ 125956 w 214502"/>
                <a:gd name="connsiteY8" fmla="*/ 433837 h 602713"/>
                <a:gd name="connsiteX9" fmla="*/ 177369 w 214502"/>
                <a:gd name="connsiteY9" fmla="*/ 590715 h 602713"/>
                <a:gd name="connsiteX10" fmla="*/ 214175 w 214502"/>
                <a:gd name="connsiteY10" fmla="*/ 584022 h 60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502" h="602713">
                  <a:moveTo>
                    <a:pt x="214111" y="583894"/>
                  </a:moveTo>
                  <a:cubicBezTo>
                    <a:pt x="206068" y="536921"/>
                    <a:pt x="187472" y="490784"/>
                    <a:pt x="173122" y="445355"/>
                  </a:cubicBezTo>
                  <a:cubicBezTo>
                    <a:pt x="156521" y="392913"/>
                    <a:pt x="139662" y="340535"/>
                    <a:pt x="122675" y="288221"/>
                  </a:cubicBezTo>
                  <a:cubicBezTo>
                    <a:pt x="105687" y="235907"/>
                    <a:pt x="88635" y="183593"/>
                    <a:pt x="70812" y="131537"/>
                  </a:cubicBezTo>
                  <a:cubicBezTo>
                    <a:pt x="56140" y="88682"/>
                    <a:pt x="44751" y="33151"/>
                    <a:pt x="10454" y="1363"/>
                  </a:cubicBezTo>
                  <a:cubicBezTo>
                    <a:pt x="7494" y="-1403"/>
                    <a:pt x="2218" y="269"/>
                    <a:pt x="1510" y="4323"/>
                  </a:cubicBezTo>
                  <a:cubicBezTo>
                    <a:pt x="-5761" y="47050"/>
                    <a:pt x="14894" y="91963"/>
                    <a:pt x="27892" y="131987"/>
                  </a:cubicBezTo>
                  <a:cubicBezTo>
                    <a:pt x="44815" y="184301"/>
                    <a:pt x="62124" y="236550"/>
                    <a:pt x="79176" y="288864"/>
                  </a:cubicBezTo>
                  <a:cubicBezTo>
                    <a:pt x="94942" y="337124"/>
                    <a:pt x="110513" y="385449"/>
                    <a:pt x="125956" y="433837"/>
                  </a:cubicBezTo>
                  <a:cubicBezTo>
                    <a:pt x="142430" y="485379"/>
                    <a:pt x="154527" y="541618"/>
                    <a:pt x="177369" y="590715"/>
                  </a:cubicBezTo>
                  <a:cubicBezTo>
                    <a:pt x="185542" y="608217"/>
                    <a:pt x="218101" y="607059"/>
                    <a:pt x="214175" y="584022"/>
                  </a:cubicBezTo>
                  <a:close/>
                </a:path>
              </a:pathLst>
            </a:custGeom>
            <a:solidFill>
              <a:srgbClr val="E0DFE6"/>
            </a:solidFill>
            <a:ln w="6433" cap="flat">
              <a:noFill/>
              <a:prstDash val="solid"/>
              <a:miter/>
            </a:ln>
          </p:spPr>
          <p:txBody>
            <a:bodyPr rtlCol="0" anchor="ctr"/>
            <a:lstStyle/>
            <a:p>
              <a:endParaRPr lang="en-AU"/>
            </a:p>
          </p:txBody>
        </p:sp>
        <p:sp>
          <p:nvSpPr>
            <p:cNvPr id="1648" name="Freeform: Shape 1647">
              <a:extLst>
                <a:ext uri="{FF2B5EF4-FFF2-40B4-BE49-F238E27FC236}">
                  <a16:creationId xmlns:a16="http://schemas.microsoft.com/office/drawing/2014/main" id="{D4767FA7-2C45-A203-6A7A-D36E1136D636}"/>
                </a:ext>
              </a:extLst>
            </p:cNvPr>
            <p:cNvSpPr/>
            <p:nvPr/>
          </p:nvSpPr>
          <p:spPr>
            <a:xfrm>
              <a:off x="10583859" y="4587436"/>
              <a:ext cx="391800" cy="459505"/>
            </a:xfrm>
            <a:custGeom>
              <a:avLst/>
              <a:gdLst>
                <a:gd name="connsiteX0" fmla="*/ 311381 w 391800"/>
                <a:gd name="connsiteY0" fmla="*/ 459505 h 459505"/>
                <a:gd name="connsiteX1" fmla="*/ 171170 w 391800"/>
                <a:gd name="connsiteY1" fmla="*/ 455709 h 459505"/>
                <a:gd name="connsiteX2" fmla="*/ 9788 w 391800"/>
                <a:gd name="connsiteY2" fmla="*/ 452105 h 459505"/>
                <a:gd name="connsiteX3" fmla="*/ 1551 w 391800"/>
                <a:gd name="connsiteY3" fmla="*/ 447665 h 459505"/>
                <a:gd name="connsiteX4" fmla="*/ 908 w 391800"/>
                <a:gd name="connsiteY4" fmla="*/ 438335 h 459505"/>
                <a:gd name="connsiteX5" fmla="*/ 75358 w 391800"/>
                <a:gd name="connsiteY5" fmla="*/ 273929 h 459505"/>
                <a:gd name="connsiteX6" fmla="*/ 200576 w 391800"/>
                <a:gd name="connsiteY6" fmla="*/ 5282 h 459505"/>
                <a:gd name="connsiteX7" fmla="*/ 209585 w 391800"/>
                <a:gd name="connsiteY7" fmla="*/ 6 h 459505"/>
                <a:gd name="connsiteX8" fmla="*/ 218143 w 391800"/>
                <a:gd name="connsiteY8" fmla="*/ 5990 h 459505"/>
                <a:gd name="connsiteX9" fmla="*/ 244975 w 391800"/>
                <a:gd name="connsiteY9" fmla="*/ 71430 h 459505"/>
                <a:gd name="connsiteX10" fmla="*/ 391235 w 391800"/>
                <a:gd name="connsiteY10" fmla="*/ 444834 h 459505"/>
                <a:gd name="connsiteX11" fmla="*/ 390141 w 391800"/>
                <a:gd name="connsiteY11" fmla="*/ 453457 h 459505"/>
                <a:gd name="connsiteX12" fmla="*/ 382613 w 391800"/>
                <a:gd name="connsiteY12" fmla="*/ 457768 h 459505"/>
                <a:gd name="connsiteX13" fmla="*/ 311445 w 391800"/>
                <a:gd name="connsiteY13" fmla="*/ 459505 h 459505"/>
                <a:gd name="connsiteX14" fmla="*/ 32438 w 391800"/>
                <a:gd name="connsiteY14" fmla="*/ 432608 h 459505"/>
                <a:gd name="connsiteX15" fmla="*/ 171942 w 391800"/>
                <a:gd name="connsiteY15" fmla="*/ 436405 h 459505"/>
                <a:gd name="connsiteX16" fmla="*/ 311381 w 391800"/>
                <a:gd name="connsiteY16" fmla="*/ 440201 h 459505"/>
                <a:gd name="connsiteX17" fmla="*/ 368585 w 391800"/>
                <a:gd name="connsiteY17" fmla="*/ 439107 h 459505"/>
                <a:gd name="connsiteX18" fmla="*/ 227022 w 391800"/>
                <a:gd name="connsiteY18" fmla="*/ 78830 h 459505"/>
                <a:gd name="connsiteX19" fmla="*/ 208233 w 391800"/>
                <a:gd name="connsiteY19" fmla="*/ 32951 h 459505"/>
                <a:gd name="connsiteX20" fmla="*/ 92989 w 391800"/>
                <a:gd name="connsiteY20" fmla="*/ 281844 h 459505"/>
                <a:gd name="connsiteX21" fmla="*/ 24845 w 391800"/>
                <a:gd name="connsiteY21" fmla="*/ 432673 h 459505"/>
                <a:gd name="connsiteX22" fmla="*/ 32438 w 391800"/>
                <a:gd name="connsiteY22" fmla="*/ 432673 h 45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800" h="459505">
                  <a:moveTo>
                    <a:pt x="311381" y="459505"/>
                  </a:moveTo>
                  <a:cubicBezTo>
                    <a:pt x="264730" y="459505"/>
                    <a:pt x="217177" y="457575"/>
                    <a:pt x="171170" y="455709"/>
                  </a:cubicBezTo>
                  <a:cubicBezTo>
                    <a:pt x="118020" y="453521"/>
                    <a:pt x="63132" y="451333"/>
                    <a:pt x="9788" y="452105"/>
                  </a:cubicBezTo>
                  <a:cubicBezTo>
                    <a:pt x="6313" y="451977"/>
                    <a:pt x="3353" y="450497"/>
                    <a:pt x="1551" y="447665"/>
                  </a:cubicBezTo>
                  <a:cubicBezTo>
                    <a:pt x="-250" y="444898"/>
                    <a:pt x="-507" y="441359"/>
                    <a:pt x="908" y="438335"/>
                  </a:cubicBezTo>
                  <a:cubicBezTo>
                    <a:pt x="26197" y="384477"/>
                    <a:pt x="51163" y="328302"/>
                    <a:pt x="75358" y="273929"/>
                  </a:cubicBezTo>
                  <a:cubicBezTo>
                    <a:pt x="114930" y="185002"/>
                    <a:pt x="155791" y="93051"/>
                    <a:pt x="200576" y="5282"/>
                  </a:cubicBezTo>
                  <a:cubicBezTo>
                    <a:pt x="202314" y="1936"/>
                    <a:pt x="205788" y="-123"/>
                    <a:pt x="209585" y="6"/>
                  </a:cubicBezTo>
                  <a:cubicBezTo>
                    <a:pt x="213381" y="134"/>
                    <a:pt x="216663" y="2515"/>
                    <a:pt x="218143" y="5990"/>
                  </a:cubicBezTo>
                  <a:cubicBezTo>
                    <a:pt x="227087" y="27868"/>
                    <a:pt x="236031" y="49681"/>
                    <a:pt x="244975" y="71430"/>
                  </a:cubicBezTo>
                  <a:cubicBezTo>
                    <a:pt x="294973" y="193239"/>
                    <a:pt x="346643" y="319229"/>
                    <a:pt x="391235" y="444834"/>
                  </a:cubicBezTo>
                  <a:cubicBezTo>
                    <a:pt x="392265" y="447730"/>
                    <a:pt x="391879" y="450883"/>
                    <a:pt x="390141" y="453457"/>
                  </a:cubicBezTo>
                  <a:cubicBezTo>
                    <a:pt x="388468" y="455966"/>
                    <a:pt x="385637" y="457575"/>
                    <a:pt x="382613" y="457768"/>
                  </a:cubicBezTo>
                  <a:cubicBezTo>
                    <a:pt x="360349" y="458926"/>
                    <a:pt x="337055" y="459505"/>
                    <a:pt x="311445" y="459505"/>
                  </a:cubicBezTo>
                  <a:close/>
                  <a:moveTo>
                    <a:pt x="32438" y="432608"/>
                  </a:moveTo>
                  <a:cubicBezTo>
                    <a:pt x="78703" y="432608"/>
                    <a:pt x="126127" y="434539"/>
                    <a:pt x="171942" y="436405"/>
                  </a:cubicBezTo>
                  <a:cubicBezTo>
                    <a:pt x="217757" y="438271"/>
                    <a:pt x="265116" y="440201"/>
                    <a:pt x="311381" y="440201"/>
                  </a:cubicBezTo>
                  <a:cubicBezTo>
                    <a:pt x="331779" y="440201"/>
                    <a:pt x="350568" y="439815"/>
                    <a:pt x="368585" y="439107"/>
                  </a:cubicBezTo>
                  <a:cubicBezTo>
                    <a:pt x="325151" y="318007"/>
                    <a:pt x="275347" y="196456"/>
                    <a:pt x="227022" y="78830"/>
                  </a:cubicBezTo>
                  <a:cubicBezTo>
                    <a:pt x="220781" y="63516"/>
                    <a:pt x="214475" y="48266"/>
                    <a:pt x="208233" y="32951"/>
                  </a:cubicBezTo>
                  <a:cubicBezTo>
                    <a:pt x="167373" y="114543"/>
                    <a:pt x="129602" y="199480"/>
                    <a:pt x="92989" y="281844"/>
                  </a:cubicBezTo>
                  <a:cubicBezTo>
                    <a:pt x="70853" y="331648"/>
                    <a:pt x="48010" y="382933"/>
                    <a:pt x="24845" y="432673"/>
                  </a:cubicBezTo>
                  <a:cubicBezTo>
                    <a:pt x="27355" y="432673"/>
                    <a:pt x="29929" y="432673"/>
                    <a:pt x="32438" y="43267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49" name="Freeform: Shape 1648">
              <a:extLst>
                <a:ext uri="{FF2B5EF4-FFF2-40B4-BE49-F238E27FC236}">
                  <a16:creationId xmlns:a16="http://schemas.microsoft.com/office/drawing/2014/main" id="{95FDA0AB-668C-99EB-D894-FAD87D942607}"/>
                </a:ext>
              </a:extLst>
            </p:cNvPr>
            <p:cNvSpPr/>
            <p:nvPr/>
          </p:nvSpPr>
          <p:spPr>
            <a:xfrm>
              <a:off x="10626722" y="4926485"/>
              <a:ext cx="312210" cy="19303"/>
            </a:xfrm>
            <a:custGeom>
              <a:avLst/>
              <a:gdLst>
                <a:gd name="connsiteX0" fmla="*/ 302558 w 312210"/>
                <a:gd name="connsiteY0" fmla="*/ 19304 h 19303"/>
                <a:gd name="connsiteX1" fmla="*/ 9652 w 312210"/>
                <a:gd name="connsiteY1" fmla="*/ 19304 h 19303"/>
                <a:gd name="connsiteX2" fmla="*/ 0 w 312210"/>
                <a:gd name="connsiteY2" fmla="*/ 9652 h 19303"/>
                <a:gd name="connsiteX3" fmla="*/ 9652 w 312210"/>
                <a:gd name="connsiteY3" fmla="*/ 0 h 19303"/>
                <a:gd name="connsiteX4" fmla="*/ 302558 w 312210"/>
                <a:gd name="connsiteY4" fmla="*/ 0 h 19303"/>
                <a:gd name="connsiteX5" fmla="*/ 312210 w 312210"/>
                <a:gd name="connsiteY5" fmla="*/ 9652 h 19303"/>
                <a:gd name="connsiteX6" fmla="*/ 302558 w 312210"/>
                <a:gd name="connsiteY6" fmla="*/ 19304 h 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10" h="19303">
                  <a:moveTo>
                    <a:pt x="302558" y="19304"/>
                  </a:moveTo>
                  <a:lnTo>
                    <a:pt x="9652" y="19304"/>
                  </a:lnTo>
                  <a:cubicBezTo>
                    <a:pt x="4312" y="19304"/>
                    <a:pt x="0" y="14993"/>
                    <a:pt x="0" y="9652"/>
                  </a:cubicBezTo>
                  <a:cubicBezTo>
                    <a:pt x="0" y="4311"/>
                    <a:pt x="4312" y="0"/>
                    <a:pt x="9652" y="0"/>
                  </a:cubicBezTo>
                  <a:lnTo>
                    <a:pt x="302558" y="0"/>
                  </a:lnTo>
                  <a:cubicBezTo>
                    <a:pt x="307899" y="0"/>
                    <a:pt x="312210" y="4311"/>
                    <a:pt x="312210" y="9652"/>
                  </a:cubicBezTo>
                  <a:cubicBezTo>
                    <a:pt x="312210" y="14993"/>
                    <a:pt x="307899" y="19304"/>
                    <a:pt x="302558"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50" name="Freeform: Shape 1649">
              <a:extLst>
                <a:ext uri="{FF2B5EF4-FFF2-40B4-BE49-F238E27FC236}">
                  <a16:creationId xmlns:a16="http://schemas.microsoft.com/office/drawing/2014/main" id="{3CF84E8B-7916-129D-18FB-0BEA6F001149}"/>
                </a:ext>
              </a:extLst>
            </p:cNvPr>
            <p:cNvSpPr/>
            <p:nvPr/>
          </p:nvSpPr>
          <p:spPr>
            <a:xfrm>
              <a:off x="10673563" y="4821512"/>
              <a:ext cx="226117" cy="23573"/>
            </a:xfrm>
            <a:custGeom>
              <a:avLst/>
              <a:gdLst>
                <a:gd name="connsiteX0" fmla="*/ 216465 w 226117"/>
                <a:gd name="connsiteY0" fmla="*/ 23510 h 23573"/>
                <a:gd name="connsiteX1" fmla="*/ 71621 w 226117"/>
                <a:gd name="connsiteY1" fmla="*/ 20743 h 23573"/>
                <a:gd name="connsiteX2" fmla="*/ 9462 w 226117"/>
                <a:gd name="connsiteY2" fmla="*/ 19327 h 23573"/>
                <a:gd name="connsiteX3" fmla="*/ 3 w 226117"/>
                <a:gd name="connsiteY3" fmla="*/ 9482 h 23573"/>
                <a:gd name="connsiteX4" fmla="*/ 9848 w 226117"/>
                <a:gd name="connsiteY4" fmla="*/ 23 h 23573"/>
                <a:gd name="connsiteX5" fmla="*/ 72071 w 226117"/>
                <a:gd name="connsiteY5" fmla="*/ 1439 h 23573"/>
                <a:gd name="connsiteX6" fmla="*/ 216530 w 226117"/>
                <a:gd name="connsiteY6" fmla="*/ 4206 h 23573"/>
                <a:gd name="connsiteX7" fmla="*/ 226117 w 226117"/>
                <a:gd name="connsiteY7" fmla="*/ 13986 h 23573"/>
                <a:gd name="connsiteX8" fmla="*/ 216465 w 226117"/>
                <a:gd name="connsiteY8" fmla="*/ 23574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17" h="23573">
                  <a:moveTo>
                    <a:pt x="216465" y="23510"/>
                  </a:moveTo>
                  <a:cubicBezTo>
                    <a:pt x="168270" y="23059"/>
                    <a:pt x="119109" y="21901"/>
                    <a:pt x="71621" y="20743"/>
                  </a:cubicBezTo>
                  <a:cubicBezTo>
                    <a:pt x="50837" y="20228"/>
                    <a:pt x="30117" y="19777"/>
                    <a:pt x="9462" y="19327"/>
                  </a:cubicBezTo>
                  <a:cubicBezTo>
                    <a:pt x="4121" y="19198"/>
                    <a:pt x="-126" y="14823"/>
                    <a:pt x="3" y="9482"/>
                  </a:cubicBezTo>
                  <a:cubicBezTo>
                    <a:pt x="132" y="4141"/>
                    <a:pt x="4571" y="-363"/>
                    <a:pt x="9848" y="23"/>
                  </a:cubicBezTo>
                  <a:cubicBezTo>
                    <a:pt x="30503" y="473"/>
                    <a:pt x="51287" y="924"/>
                    <a:pt x="72071" y="1439"/>
                  </a:cubicBezTo>
                  <a:cubicBezTo>
                    <a:pt x="119559" y="2533"/>
                    <a:pt x="168591" y="3691"/>
                    <a:pt x="216530" y="4206"/>
                  </a:cubicBezTo>
                  <a:cubicBezTo>
                    <a:pt x="221870" y="4206"/>
                    <a:pt x="226117" y="8646"/>
                    <a:pt x="226117" y="13986"/>
                  </a:cubicBezTo>
                  <a:cubicBezTo>
                    <a:pt x="226117" y="19263"/>
                    <a:pt x="221741" y="23574"/>
                    <a:pt x="216465" y="2357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51" name="Freeform: Shape 1650">
              <a:extLst>
                <a:ext uri="{FF2B5EF4-FFF2-40B4-BE49-F238E27FC236}">
                  <a16:creationId xmlns:a16="http://schemas.microsoft.com/office/drawing/2014/main" id="{4DB3357D-4438-EFB0-BD31-499A550C12F2}"/>
                </a:ext>
              </a:extLst>
            </p:cNvPr>
            <p:cNvSpPr/>
            <p:nvPr/>
          </p:nvSpPr>
          <p:spPr>
            <a:xfrm>
              <a:off x="10718854" y="4721272"/>
              <a:ext cx="139515" cy="21632"/>
            </a:xfrm>
            <a:custGeom>
              <a:avLst/>
              <a:gdLst>
                <a:gd name="connsiteX0" fmla="*/ 129863 w 139515"/>
                <a:gd name="connsiteY0" fmla="*/ 21632 h 21632"/>
                <a:gd name="connsiteX1" fmla="*/ 9213 w 139515"/>
                <a:gd name="connsiteY1" fmla="*/ 19251 h 21632"/>
                <a:gd name="connsiteX2" fmla="*/ 11 w 139515"/>
                <a:gd name="connsiteY2" fmla="*/ 9213 h 21632"/>
                <a:gd name="connsiteX3" fmla="*/ 10050 w 139515"/>
                <a:gd name="connsiteY3" fmla="*/ 11 h 21632"/>
                <a:gd name="connsiteX4" fmla="*/ 129863 w 139515"/>
                <a:gd name="connsiteY4" fmla="*/ 2328 h 21632"/>
                <a:gd name="connsiteX5" fmla="*/ 139515 w 139515"/>
                <a:gd name="connsiteY5" fmla="*/ 11980 h 21632"/>
                <a:gd name="connsiteX6" fmla="*/ 129863 w 139515"/>
                <a:gd name="connsiteY6" fmla="*/ 21632 h 2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15" h="21632">
                  <a:moveTo>
                    <a:pt x="129863" y="21632"/>
                  </a:moveTo>
                  <a:cubicBezTo>
                    <a:pt x="83019" y="21632"/>
                    <a:pt x="44668" y="20860"/>
                    <a:pt x="9213" y="19251"/>
                  </a:cubicBezTo>
                  <a:cubicBezTo>
                    <a:pt x="3873" y="18994"/>
                    <a:pt x="-245" y="14489"/>
                    <a:pt x="11" y="9213"/>
                  </a:cubicBezTo>
                  <a:cubicBezTo>
                    <a:pt x="269" y="3872"/>
                    <a:pt x="4774" y="-246"/>
                    <a:pt x="10050" y="11"/>
                  </a:cubicBezTo>
                  <a:cubicBezTo>
                    <a:pt x="45247" y="1556"/>
                    <a:pt x="83341" y="2264"/>
                    <a:pt x="129863" y="2328"/>
                  </a:cubicBezTo>
                  <a:cubicBezTo>
                    <a:pt x="135204" y="2328"/>
                    <a:pt x="139515" y="6639"/>
                    <a:pt x="139515" y="11980"/>
                  </a:cubicBezTo>
                  <a:cubicBezTo>
                    <a:pt x="139515" y="17321"/>
                    <a:pt x="135204" y="21632"/>
                    <a:pt x="129863" y="21632"/>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nvGrpSpPr>
            <p:cNvPr id="1677" name="Graphic 3">
              <a:extLst>
                <a:ext uri="{FF2B5EF4-FFF2-40B4-BE49-F238E27FC236}">
                  <a16:creationId xmlns:a16="http://schemas.microsoft.com/office/drawing/2014/main" id="{68F21F02-F75A-AF09-34E9-1F133F30BBF1}"/>
                </a:ext>
              </a:extLst>
            </p:cNvPr>
            <p:cNvGrpSpPr/>
            <p:nvPr/>
          </p:nvGrpSpPr>
          <p:grpSpPr>
            <a:xfrm>
              <a:off x="7706157" y="4507495"/>
              <a:ext cx="438951" cy="553023"/>
              <a:chOff x="6206173" y="4443856"/>
              <a:chExt cx="438951" cy="553023"/>
            </a:xfrm>
            <a:solidFill>
              <a:srgbClr val="525D7D"/>
            </a:solidFill>
          </p:grpSpPr>
          <p:sp>
            <p:nvSpPr>
              <p:cNvPr id="1678" name="Freeform: Shape 1677">
                <a:extLst>
                  <a:ext uri="{FF2B5EF4-FFF2-40B4-BE49-F238E27FC236}">
                    <a16:creationId xmlns:a16="http://schemas.microsoft.com/office/drawing/2014/main" id="{9D3DE601-A82A-EA6F-F651-9FF8E8D269DC}"/>
                  </a:ext>
                </a:extLst>
              </p:cNvPr>
              <p:cNvSpPr/>
              <p:nvPr/>
            </p:nvSpPr>
            <p:spPr>
              <a:xfrm>
                <a:off x="6206173" y="4443856"/>
                <a:ext cx="378787" cy="469758"/>
              </a:xfrm>
              <a:custGeom>
                <a:avLst/>
                <a:gdLst>
                  <a:gd name="connsiteX0" fmla="*/ 84872 w 378787"/>
                  <a:gd name="connsiteY0" fmla="*/ 469759 h 469758"/>
                  <a:gd name="connsiteX1" fmla="*/ 77922 w 378787"/>
                  <a:gd name="connsiteY1" fmla="*/ 466799 h 469758"/>
                  <a:gd name="connsiteX2" fmla="*/ 75220 w 378787"/>
                  <a:gd name="connsiteY2" fmla="*/ 459592 h 469758"/>
                  <a:gd name="connsiteX3" fmla="*/ 84229 w 378787"/>
                  <a:gd name="connsiteY3" fmla="*/ 285277 h 469758"/>
                  <a:gd name="connsiteX4" fmla="*/ 87317 w 378787"/>
                  <a:gd name="connsiteY4" fmla="*/ 221252 h 469758"/>
                  <a:gd name="connsiteX5" fmla="*/ 33523 w 378787"/>
                  <a:gd name="connsiteY5" fmla="*/ 222732 h 469758"/>
                  <a:gd name="connsiteX6" fmla="*/ 9972 w 378787"/>
                  <a:gd name="connsiteY6" fmla="*/ 223761 h 469758"/>
                  <a:gd name="connsiteX7" fmla="*/ 1028 w 378787"/>
                  <a:gd name="connsiteY7" fmla="*/ 218485 h 469758"/>
                  <a:gd name="connsiteX8" fmla="*/ 2058 w 378787"/>
                  <a:gd name="connsiteY8" fmla="*/ 208125 h 469758"/>
                  <a:gd name="connsiteX9" fmla="*/ 150827 w 378787"/>
                  <a:gd name="connsiteY9" fmla="*/ 4275 h 469758"/>
                  <a:gd name="connsiteX10" fmla="*/ 157584 w 378787"/>
                  <a:gd name="connsiteY10" fmla="*/ 92 h 469758"/>
                  <a:gd name="connsiteX11" fmla="*/ 165176 w 378787"/>
                  <a:gd name="connsiteY11" fmla="*/ 2345 h 469758"/>
                  <a:gd name="connsiteX12" fmla="*/ 218262 w 378787"/>
                  <a:gd name="connsiteY12" fmla="*/ 48095 h 469758"/>
                  <a:gd name="connsiteX13" fmla="*/ 375590 w 378787"/>
                  <a:gd name="connsiteY13" fmla="*/ 185347 h 469758"/>
                  <a:gd name="connsiteX14" fmla="*/ 378293 w 378787"/>
                  <a:gd name="connsiteY14" fmla="*/ 195513 h 469758"/>
                  <a:gd name="connsiteX15" fmla="*/ 370056 w 378787"/>
                  <a:gd name="connsiteY15" fmla="*/ 202077 h 469758"/>
                  <a:gd name="connsiteX16" fmla="*/ 300369 w 378787"/>
                  <a:gd name="connsiteY16" fmla="*/ 208897 h 469758"/>
                  <a:gd name="connsiteX17" fmla="*/ 300755 w 378787"/>
                  <a:gd name="connsiteY17" fmla="*/ 230518 h 469758"/>
                  <a:gd name="connsiteX18" fmla="*/ 301591 w 378787"/>
                  <a:gd name="connsiteY18" fmla="*/ 260954 h 469758"/>
                  <a:gd name="connsiteX19" fmla="*/ 292454 w 378787"/>
                  <a:gd name="connsiteY19" fmla="*/ 271121 h 469758"/>
                  <a:gd name="connsiteX20" fmla="*/ 282287 w 378787"/>
                  <a:gd name="connsiteY20" fmla="*/ 261983 h 469758"/>
                  <a:gd name="connsiteX21" fmla="*/ 281386 w 378787"/>
                  <a:gd name="connsiteY21" fmla="*/ 230518 h 469758"/>
                  <a:gd name="connsiteX22" fmla="*/ 280614 w 378787"/>
                  <a:gd name="connsiteY22" fmla="*/ 200725 h 469758"/>
                  <a:gd name="connsiteX23" fmla="*/ 289301 w 378787"/>
                  <a:gd name="connsiteY23" fmla="*/ 190623 h 469758"/>
                  <a:gd name="connsiteX24" fmla="*/ 346248 w 378787"/>
                  <a:gd name="connsiteY24" fmla="*/ 185025 h 469758"/>
                  <a:gd name="connsiteX25" fmla="*/ 205651 w 378787"/>
                  <a:gd name="connsiteY25" fmla="*/ 62702 h 469758"/>
                  <a:gd name="connsiteX26" fmla="*/ 160736 w 378787"/>
                  <a:gd name="connsiteY26" fmla="*/ 24029 h 469758"/>
                  <a:gd name="connsiteX27" fmla="*/ 30177 w 378787"/>
                  <a:gd name="connsiteY27" fmla="*/ 203557 h 469758"/>
                  <a:gd name="connsiteX28" fmla="*/ 32494 w 378787"/>
                  <a:gd name="connsiteY28" fmla="*/ 203428 h 469758"/>
                  <a:gd name="connsiteX29" fmla="*/ 97677 w 378787"/>
                  <a:gd name="connsiteY29" fmla="*/ 202141 h 469758"/>
                  <a:gd name="connsiteX30" fmla="*/ 104433 w 378787"/>
                  <a:gd name="connsiteY30" fmla="*/ 205230 h 469758"/>
                  <a:gd name="connsiteX31" fmla="*/ 106943 w 378787"/>
                  <a:gd name="connsiteY31" fmla="*/ 212243 h 469758"/>
                  <a:gd name="connsiteX32" fmla="*/ 103339 w 378787"/>
                  <a:gd name="connsiteY32" fmla="*/ 286113 h 469758"/>
                  <a:gd name="connsiteX33" fmla="*/ 94910 w 378787"/>
                  <a:gd name="connsiteY33" fmla="*/ 450197 h 469758"/>
                  <a:gd name="connsiteX34" fmla="*/ 158163 w 378787"/>
                  <a:gd name="connsiteY34" fmla="*/ 448653 h 469758"/>
                  <a:gd name="connsiteX35" fmla="*/ 168136 w 378787"/>
                  <a:gd name="connsiteY35" fmla="*/ 457983 h 469758"/>
                  <a:gd name="connsiteX36" fmla="*/ 158806 w 378787"/>
                  <a:gd name="connsiteY36" fmla="*/ 467957 h 469758"/>
                  <a:gd name="connsiteX37" fmla="*/ 84743 w 378787"/>
                  <a:gd name="connsiteY37" fmla="*/ 469694 h 46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8787" h="469758">
                    <a:moveTo>
                      <a:pt x="84872" y="469759"/>
                    </a:moveTo>
                    <a:cubicBezTo>
                      <a:pt x="82234" y="469759"/>
                      <a:pt x="79724" y="468665"/>
                      <a:pt x="77922" y="466799"/>
                    </a:cubicBezTo>
                    <a:cubicBezTo>
                      <a:pt x="76056" y="464868"/>
                      <a:pt x="75091" y="462230"/>
                      <a:pt x="75220" y="459592"/>
                    </a:cubicBezTo>
                    <a:cubicBezTo>
                      <a:pt x="79145" y="391771"/>
                      <a:pt x="81462" y="342417"/>
                      <a:pt x="84229" y="285277"/>
                    </a:cubicBezTo>
                    <a:cubicBezTo>
                      <a:pt x="85194" y="265265"/>
                      <a:pt x="86159" y="244352"/>
                      <a:pt x="87317" y="221252"/>
                    </a:cubicBezTo>
                    <a:cubicBezTo>
                      <a:pt x="69429" y="221059"/>
                      <a:pt x="51219" y="221895"/>
                      <a:pt x="33523" y="222732"/>
                    </a:cubicBezTo>
                    <a:cubicBezTo>
                      <a:pt x="25673" y="223118"/>
                      <a:pt x="17823" y="223440"/>
                      <a:pt x="9972" y="223761"/>
                    </a:cubicBezTo>
                    <a:cubicBezTo>
                      <a:pt x="5983" y="223761"/>
                      <a:pt x="2701" y="221831"/>
                      <a:pt x="1028" y="218485"/>
                    </a:cubicBezTo>
                    <a:cubicBezTo>
                      <a:pt x="-645" y="215139"/>
                      <a:pt x="-259" y="211085"/>
                      <a:pt x="2058" y="208125"/>
                    </a:cubicBezTo>
                    <a:cubicBezTo>
                      <a:pt x="56495" y="139596"/>
                      <a:pt x="101023" y="78660"/>
                      <a:pt x="150827" y="4275"/>
                    </a:cubicBezTo>
                    <a:cubicBezTo>
                      <a:pt x="152371" y="1959"/>
                      <a:pt x="154817" y="479"/>
                      <a:pt x="157584" y="92"/>
                    </a:cubicBezTo>
                    <a:cubicBezTo>
                      <a:pt x="160286" y="-294"/>
                      <a:pt x="163118" y="543"/>
                      <a:pt x="165176" y="2345"/>
                    </a:cubicBezTo>
                    <a:cubicBezTo>
                      <a:pt x="182936" y="17659"/>
                      <a:pt x="200631" y="32909"/>
                      <a:pt x="218262" y="48095"/>
                    </a:cubicBezTo>
                    <a:cubicBezTo>
                      <a:pt x="273215" y="95325"/>
                      <a:pt x="325142" y="139982"/>
                      <a:pt x="375590" y="185347"/>
                    </a:cubicBezTo>
                    <a:cubicBezTo>
                      <a:pt x="378421" y="187920"/>
                      <a:pt x="379515" y="191910"/>
                      <a:pt x="378293" y="195513"/>
                    </a:cubicBezTo>
                    <a:cubicBezTo>
                      <a:pt x="377070" y="199117"/>
                      <a:pt x="373853" y="201755"/>
                      <a:pt x="370056" y="202077"/>
                    </a:cubicBezTo>
                    <a:lnTo>
                      <a:pt x="300369" y="208897"/>
                    </a:lnTo>
                    <a:cubicBezTo>
                      <a:pt x="300755" y="219129"/>
                      <a:pt x="300755" y="224920"/>
                      <a:pt x="300755" y="230518"/>
                    </a:cubicBezTo>
                    <a:cubicBezTo>
                      <a:pt x="300755" y="237789"/>
                      <a:pt x="300755" y="244674"/>
                      <a:pt x="301591" y="260954"/>
                    </a:cubicBezTo>
                    <a:cubicBezTo>
                      <a:pt x="301849" y="266295"/>
                      <a:pt x="297795" y="270799"/>
                      <a:pt x="292454" y="271121"/>
                    </a:cubicBezTo>
                    <a:cubicBezTo>
                      <a:pt x="286985" y="271378"/>
                      <a:pt x="282609" y="267324"/>
                      <a:pt x="282287" y="261983"/>
                    </a:cubicBezTo>
                    <a:cubicBezTo>
                      <a:pt x="281386" y="245189"/>
                      <a:pt x="281386" y="237725"/>
                      <a:pt x="281386" y="230518"/>
                    </a:cubicBezTo>
                    <a:cubicBezTo>
                      <a:pt x="281386" y="223633"/>
                      <a:pt x="281386" y="216490"/>
                      <a:pt x="280614" y="200725"/>
                    </a:cubicBezTo>
                    <a:cubicBezTo>
                      <a:pt x="280357" y="195578"/>
                      <a:pt x="284154" y="191138"/>
                      <a:pt x="289301" y="190623"/>
                    </a:cubicBezTo>
                    <a:lnTo>
                      <a:pt x="346248" y="185025"/>
                    </a:lnTo>
                    <a:cubicBezTo>
                      <a:pt x="301077" y="144744"/>
                      <a:pt x="254554" y="104784"/>
                      <a:pt x="205651" y="62702"/>
                    </a:cubicBezTo>
                    <a:cubicBezTo>
                      <a:pt x="190722" y="49897"/>
                      <a:pt x="175729" y="36963"/>
                      <a:pt x="160736" y="24029"/>
                    </a:cubicBezTo>
                    <a:cubicBezTo>
                      <a:pt x="117045" y="88891"/>
                      <a:pt x="77022" y="143972"/>
                      <a:pt x="30177" y="203557"/>
                    </a:cubicBezTo>
                    <a:cubicBezTo>
                      <a:pt x="30949" y="203557"/>
                      <a:pt x="31721" y="203492"/>
                      <a:pt x="32494" y="203428"/>
                    </a:cubicBezTo>
                    <a:cubicBezTo>
                      <a:pt x="53857" y="202463"/>
                      <a:pt x="75928" y="201433"/>
                      <a:pt x="97677" y="202141"/>
                    </a:cubicBezTo>
                    <a:cubicBezTo>
                      <a:pt x="100251" y="202205"/>
                      <a:pt x="102696" y="203364"/>
                      <a:pt x="104433" y="205230"/>
                    </a:cubicBezTo>
                    <a:cubicBezTo>
                      <a:pt x="106171" y="207160"/>
                      <a:pt x="107072" y="209670"/>
                      <a:pt x="106943" y="212243"/>
                    </a:cubicBezTo>
                    <a:cubicBezTo>
                      <a:pt x="105592" y="239269"/>
                      <a:pt x="104433" y="263270"/>
                      <a:pt x="103339" y="286113"/>
                    </a:cubicBezTo>
                    <a:cubicBezTo>
                      <a:pt x="100766" y="340358"/>
                      <a:pt x="98449" y="387588"/>
                      <a:pt x="94910" y="450197"/>
                    </a:cubicBezTo>
                    <a:cubicBezTo>
                      <a:pt x="116595" y="449811"/>
                      <a:pt x="137765" y="449297"/>
                      <a:pt x="158163" y="448653"/>
                    </a:cubicBezTo>
                    <a:cubicBezTo>
                      <a:pt x="163504" y="448396"/>
                      <a:pt x="167944" y="452642"/>
                      <a:pt x="168136" y="457983"/>
                    </a:cubicBezTo>
                    <a:cubicBezTo>
                      <a:pt x="168330" y="463324"/>
                      <a:pt x="164147" y="467764"/>
                      <a:pt x="158806" y="467957"/>
                    </a:cubicBezTo>
                    <a:cubicBezTo>
                      <a:pt x="135127" y="468729"/>
                      <a:pt x="110224" y="469308"/>
                      <a:pt x="84743" y="46969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79" name="Freeform: Shape 1678">
                <a:extLst>
                  <a:ext uri="{FF2B5EF4-FFF2-40B4-BE49-F238E27FC236}">
                    <a16:creationId xmlns:a16="http://schemas.microsoft.com/office/drawing/2014/main" id="{D4F0FDF7-0770-CEF6-63B4-4250815C01D3}"/>
                  </a:ext>
                </a:extLst>
              </p:cNvPr>
              <p:cNvSpPr/>
              <p:nvPr/>
            </p:nvSpPr>
            <p:spPr>
              <a:xfrm>
                <a:off x="6345441" y="4695657"/>
                <a:ext cx="299682" cy="301222"/>
              </a:xfrm>
              <a:custGeom>
                <a:avLst/>
                <a:gdLst>
                  <a:gd name="connsiteX0" fmla="*/ 147909 w 299682"/>
                  <a:gd name="connsiteY0" fmla="*/ 301222 h 301222"/>
                  <a:gd name="connsiteX1" fmla="*/ 748 w 299682"/>
                  <a:gd name="connsiteY1" fmla="*/ 170020 h 301222"/>
                  <a:gd name="connsiteX2" fmla="*/ 140316 w 299682"/>
                  <a:gd name="connsiteY2" fmla="*/ 659 h 301222"/>
                  <a:gd name="connsiteX3" fmla="*/ 213028 w 299682"/>
                  <a:gd name="connsiteY3" fmla="*/ 14043 h 301222"/>
                  <a:gd name="connsiteX4" fmla="*/ 298930 w 299682"/>
                  <a:gd name="connsiteY4" fmla="*/ 145053 h 301222"/>
                  <a:gd name="connsiteX5" fmla="*/ 165154 w 299682"/>
                  <a:gd name="connsiteY5" fmla="*/ 300322 h 301222"/>
                  <a:gd name="connsiteX6" fmla="*/ 147909 w 299682"/>
                  <a:gd name="connsiteY6" fmla="*/ 301158 h 301222"/>
                  <a:gd name="connsiteX7" fmla="*/ 153958 w 299682"/>
                  <a:gd name="connsiteY7" fmla="*/ 19320 h 301222"/>
                  <a:gd name="connsiteX8" fmla="*/ 142182 w 299682"/>
                  <a:gd name="connsiteY8" fmla="*/ 19899 h 301222"/>
                  <a:gd name="connsiteX9" fmla="*/ 19923 w 299682"/>
                  <a:gd name="connsiteY9" fmla="*/ 168154 h 301222"/>
                  <a:gd name="connsiteX10" fmla="*/ 147845 w 299682"/>
                  <a:gd name="connsiteY10" fmla="*/ 281918 h 301222"/>
                  <a:gd name="connsiteX11" fmla="*/ 163223 w 299682"/>
                  <a:gd name="connsiteY11" fmla="*/ 281146 h 301222"/>
                  <a:gd name="connsiteX12" fmla="*/ 279626 w 299682"/>
                  <a:gd name="connsiteY12" fmla="*/ 146983 h 301222"/>
                  <a:gd name="connsiteX13" fmla="*/ 204019 w 299682"/>
                  <a:gd name="connsiteY13" fmla="*/ 31224 h 301222"/>
                  <a:gd name="connsiteX14" fmla="*/ 153893 w 299682"/>
                  <a:gd name="connsiteY14" fmla="*/ 19320 h 30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682" h="301222">
                    <a:moveTo>
                      <a:pt x="147909" y="301222"/>
                    </a:moveTo>
                    <a:cubicBezTo>
                      <a:pt x="70114" y="301222"/>
                      <a:pt x="8212" y="246077"/>
                      <a:pt x="748" y="170020"/>
                    </a:cubicBezTo>
                    <a:cubicBezTo>
                      <a:pt x="-8261" y="77746"/>
                      <a:pt x="65610" y="7930"/>
                      <a:pt x="140316" y="659"/>
                    </a:cubicBezTo>
                    <a:cubicBezTo>
                      <a:pt x="165862" y="-1850"/>
                      <a:pt x="191536" y="2847"/>
                      <a:pt x="213028" y="14043"/>
                    </a:cubicBezTo>
                    <a:cubicBezTo>
                      <a:pt x="259808" y="38431"/>
                      <a:pt x="293525" y="89844"/>
                      <a:pt x="298930" y="145053"/>
                    </a:cubicBezTo>
                    <a:cubicBezTo>
                      <a:pt x="306909" y="226645"/>
                      <a:pt x="250670" y="291956"/>
                      <a:pt x="165154" y="300322"/>
                    </a:cubicBezTo>
                    <a:cubicBezTo>
                      <a:pt x="159363" y="300901"/>
                      <a:pt x="153571" y="301158"/>
                      <a:pt x="147909" y="301158"/>
                    </a:cubicBezTo>
                    <a:close/>
                    <a:moveTo>
                      <a:pt x="153958" y="19320"/>
                    </a:moveTo>
                    <a:cubicBezTo>
                      <a:pt x="150097" y="19320"/>
                      <a:pt x="146107" y="19513"/>
                      <a:pt x="142182" y="19899"/>
                    </a:cubicBezTo>
                    <a:cubicBezTo>
                      <a:pt x="76742" y="26333"/>
                      <a:pt x="12073" y="87398"/>
                      <a:pt x="19923" y="168154"/>
                    </a:cubicBezTo>
                    <a:cubicBezTo>
                      <a:pt x="26358" y="234044"/>
                      <a:pt x="80152" y="281918"/>
                      <a:pt x="147845" y="281918"/>
                    </a:cubicBezTo>
                    <a:cubicBezTo>
                      <a:pt x="152864" y="281918"/>
                      <a:pt x="158076" y="281661"/>
                      <a:pt x="163223" y="281146"/>
                    </a:cubicBezTo>
                    <a:cubicBezTo>
                      <a:pt x="247453" y="272910"/>
                      <a:pt x="285547" y="207405"/>
                      <a:pt x="279626" y="146983"/>
                    </a:cubicBezTo>
                    <a:cubicBezTo>
                      <a:pt x="274865" y="98080"/>
                      <a:pt x="245137" y="52651"/>
                      <a:pt x="204019" y="31224"/>
                    </a:cubicBezTo>
                    <a:cubicBezTo>
                      <a:pt x="189091" y="23438"/>
                      <a:pt x="171717" y="19320"/>
                      <a:pt x="153893" y="1932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80" name="Freeform: Shape 1679">
                <a:extLst>
                  <a:ext uri="{FF2B5EF4-FFF2-40B4-BE49-F238E27FC236}">
                    <a16:creationId xmlns:a16="http://schemas.microsoft.com/office/drawing/2014/main" id="{293F56EF-F8C6-6786-4D77-BF28B75EBECE}"/>
                  </a:ext>
                </a:extLst>
              </p:cNvPr>
              <p:cNvSpPr/>
              <p:nvPr/>
            </p:nvSpPr>
            <p:spPr>
              <a:xfrm>
                <a:off x="6511133" y="4758523"/>
                <a:ext cx="66192" cy="66808"/>
              </a:xfrm>
              <a:custGeom>
                <a:avLst/>
                <a:gdLst>
                  <a:gd name="connsiteX0" fmla="*/ 32665 w 66192"/>
                  <a:gd name="connsiteY0" fmla="*/ 66808 h 66808"/>
                  <a:gd name="connsiteX1" fmla="*/ 169 w 66192"/>
                  <a:gd name="connsiteY1" fmla="*/ 40297 h 66808"/>
                  <a:gd name="connsiteX2" fmla="*/ 32600 w 66192"/>
                  <a:gd name="connsiteY2" fmla="*/ 145 h 66808"/>
                  <a:gd name="connsiteX3" fmla="*/ 48880 w 66192"/>
                  <a:gd name="connsiteY3" fmla="*/ 3555 h 66808"/>
                  <a:gd name="connsiteX4" fmla="*/ 66061 w 66192"/>
                  <a:gd name="connsiteY4" fmla="*/ 30903 h 66808"/>
                  <a:gd name="connsiteX5" fmla="*/ 58790 w 66192"/>
                  <a:gd name="connsiteY5" fmla="*/ 54196 h 66808"/>
                  <a:gd name="connsiteX6" fmla="*/ 36011 w 66192"/>
                  <a:gd name="connsiteY6" fmla="*/ 66615 h 66808"/>
                  <a:gd name="connsiteX7" fmla="*/ 32665 w 66192"/>
                  <a:gd name="connsiteY7" fmla="*/ 66808 h 66808"/>
                  <a:gd name="connsiteX8" fmla="*/ 35496 w 66192"/>
                  <a:gd name="connsiteY8" fmla="*/ 19256 h 66808"/>
                  <a:gd name="connsiteX9" fmla="*/ 34402 w 66192"/>
                  <a:gd name="connsiteY9" fmla="*/ 19256 h 66808"/>
                  <a:gd name="connsiteX10" fmla="*/ 19345 w 66192"/>
                  <a:gd name="connsiteY10" fmla="*/ 38303 h 66808"/>
                  <a:gd name="connsiteX11" fmla="*/ 34080 w 66192"/>
                  <a:gd name="connsiteY11" fmla="*/ 47311 h 66808"/>
                  <a:gd name="connsiteX12" fmla="*/ 43668 w 66192"/>
                  <a:gd name="connsiteY12" fmla="*/ 42035 h 66808"/>
                  <a:gd name="connsiteX13" fmla="*/ 46757 w 66192"/>
                  <a:gd name="connsiteY13" fmla="*/ 32704 h 66808"/>
                  <a:gd name="connsiteX14" fmla="*/ 38713 w 66192"/>
                  <a:gd name="connsiteY14" fmla="*/ 19964 h 66808"/>
                  <a:gd name="connsiteX15" fmla="*/ 35432 w 66192"/>
                  <a:gd name="connsiteY15" fmla="*/ 19192 h 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92" h="66808">
                    <a:moveTo>
                      <a:pt x="32665" y="66808"/>
                    </a:moveTo>
                    <a:cubicBezTo>
                      <a:pt x="15033" y="66808"/>
                      <a:pt x="1392" y="52845"/>
                      <a:pt x="169" y="40297"/>
                    </a:cubicBezTo>
                    <a:cubicBezTo>
                      <a:pt x="-1761" y="20414"/>
                      <a:pt x="13039" y="2075"/>
                      <a:pt x="32600" y="145"/>
                    </a:cubicBezTo>
                    <a:cubicBezTo>
                      <a:pt x="38520" y="-434"/>
                      <a:pt x="44183" y="724"/>
                      <a:pt x="48880" y="3555"/>
                    </a:cubicBezTo>
                    <a:cubicBezTo>
                      <a:pt x="58275" y="9282"/>
                      <a:pt x="65031" y="20028"/>
                      <a:pt x="66061" y="30903"/>
                    </a:cubicBezTo>
                    <a:cubicBezTo>
                      <a:pt x="66833" y="38946"/>
                      <a:pt x="64194" y="47440"/>
                      <a:pt x="58790" y="54196"/>
                    </a:cubicBezTo>
                    <a:cubicBezTo>
                      <a:pt x="53063" y="61339"/>
                      <a:pt x="44955" y="65714"/>
                      <a:pt x="36011" y="66615"/>
                    </a:cubicBezTo>
                    <a:cubicBezTo>
                      <a:pt x="34852" y="66744"/>
                      <a:pt x="33759" y="66808"/>
                      <a:pt x="32665" y="66808"/>
                    </a:cubicBezTo>
                    <a:close/>
                    <a:moveTo>
                      <a:pt x="35496" y="19256"/>
                    </a:moveTo>
                    <a:cubicBezTo>
                      <a:pt x="35110" y="19256"/>
                      <a:pt x="34788" y="19256"/>
                      <a:pt x="34402" y="19256"/>
                    </a:cubicBezTo>
                    <a:cubicBezTo>
                      <a:pt x="24493" y="20221"/>
                      <a:pt x="18508" y="30066"/>
                      <a:pt x="19345" y="38303"/>
                    </a:cubicBezTo>
                    <a:cubicBezTo>
                      <a:pt x="19602" y="40233"/>
                      <a:pt x="25008" y="48212"/>
                      <a:pt x="34080" y="47311"/>
                    </a:cubicBezTo>
                    <a:cubicBezTo>
                      <a:pt x="39163" y="46796"/>
                      <a:pt x="42252" y="43772"/>
                      <a:pt x="43668" y="42035"/>
                    </a:cubicBezTo>
                    <a:cubicBezTo>
                      <a:pt x="45920" y="39268"/>
                      <a:pt x="47078" y="35793"/>
                      <a:pt x="46757" y="32704"/>
                    </a:cubicBezTo>
                    <a:cubicBezTo>
                      <a:pt x="46242" y="27750"/>
                      <a:pt x="42960" y="22538"/>
                      <a:pt x="38713" y="19964"/>
                    </a:cubicBezTo>
                    <a:cubicBezTo>
                      <a:pt x="37877" y="19449"/>
                      <a:pt x="36783" y="19192"/>
                      <a:pt x="35432" y="19192"/>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81" name="Freeform: Shape 1680">
                <a:extLst>
                  <a:ext uri="{FF2B5EF4-FFF2-40B4-BE49-F238E27FC236}">
                    <a16:creationId xmlns:a16="http://schemas.microsoft.com/office/drawing/2014/main" id="{B49CF583-6948-33D1-389D-EBA049B0A6DB}"/>
                  </a:ext>
                </a:extLst>
              </p:cNvPr>
              <p:cNvSpPr/>
              <p:nvPr/>
            </p:nvSpPr>
            <p:spPr>
              <a:xfrm>
                <a:off x="6427947" y="4781356"/>
                <a:ext cx="151332" cy="126854"/>
              </a:xfrm>
              <a:custGeom>
                <a:avLst/>
                <a:gdLst>
                  <a:gd name="connsiteX0" fmla="*/ 141718 w 151332"/>
                  <a:gd name="connsiteY0" fmla="*/ 126790 h 126854"/>
                  <a:gd name="connsiteX1" fmla="*/ 135927 w 151332"/>
                  <a:gd name="connsiteY1" fmla="*/ 124859 h 126854"/>
                  <a:gd name="connsiteX2" fmla="*/ 69457 w 151332"/>
                  <a:gd name="connsiteY2" fmla="*/ 70744 h 126854"/>
                  <a:gd name="connsiteX3" fmla="*/ 3823 w 151332"/>
                  <a:gd name="connsiteY3" fmla="*/ 17336 h 126854"/>
                  <a:gd name="connsiteX4" fmla="*/ 1957 w 151332"/>
                  <a:gd name="connsiteY4" fmla="*/ 3823 h 126854"/>
                  <a:gd name="connsiteX5" fmla="*/ 15470 w 151332"/>
                  <a:gd name="connsiteY5" fmla="*/ 1957 h 126854"/>
                  <a:gd name="connsiteX6" fmla="*/ 81876 w 151332"/>
                  <a:gd name="connsiteY6" fmla="*/ 56008 h 126854"/>
                  <a:gd name="connsiteX7" fmla="*/ 147509 w 151332"/>
                  <a:gd name="connsiteY7" fmla="*/ 109481 h 126854"/>
                  <a:gd name="connsiteX8" fmla="*/ 149375 w 151332"/>
                  <a:gd name="connsiteY8" fmla="*/ 122993 h 126854"/>
                  <a:gd name="connsiteX9" fmla="*/ 141654 w 151332"/>
                  <a:gd name="connsiteY9" fmla="*/ 126854 h 12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332" h="126854">
                    <a:moveTo>
                      <a:pt x="141718" y="126790"/>
                    </a:moveTo>
                    <a:cubicBezTo>
                      <a:pt x="139659" y="126790"/>
                      <a:pt x="137664" y="126146"/>
                      <a:pt x="135927" y="124859"/>
                    </a:cubicBezTo>
                    <a:cubicBezTo>
                      <a:pt x="113020" y="107550"/>
                      <a:pt x="90884" y="88825"/>
                      <a:pt x="69457" y="70744"/>
                    </a:cubicBezTo>
                    <a:cubicBezTo>
                      <a:pt x="48223" y="52791"/>
                      <a:pt x="26280" y="34259"/>
                      <a:pt x="3823" y="17336"/>
                    </a:cubicBezTo>
                    <a:cubicBezTo>
                      <a:pt x="-423" y="14119"/>
                      <a:pt x="-1260" y="8070"/>
                      <a:pt x="1957" y="3823"/>
                    </a:cubicBezTo>
                    <a:cubicBezTo>
                      <a:pt x="5175" y="-423"/>
                      <a:pt x="11223" y="-1260"/>
                      <a:pt x="15470" y="1957"/>
                    </a:cubicBezTo>
                    <a:cubicBezTo>
                      <a:pt x="38313" y="19202"/>
                      <a:pt x="60513" y="37927"/>
                      <a:pt x="81876" y="56008"/>
                    </a:cubicBezTo>
                    <a:cubicBezTo>
                      <a:pt x="103110" y="73961"/>
                      <a:pt x="125053" y="92493"/>
                      <a:pt x="147509" y="109481"/>
                    </a:cubicBezTo>
                    <a:cubicBezTo>
                      <a:pt x="151756" y="112698"/>
                      <a:pt x="152593" y="118746"/>
                      <a:pt x="149375" y="122993"/>
                    </a:cubicBezTo>
                    <a:cubicBezTo>
                      <a:pt x="147509" y="125503"/>
                      <a:pt x="144614" y="126854"/>
                      <a:pt x="141654" y="12685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82" name="Freeform: Shape 1681">
                <a:extLst>
                  <a:ext uri="{FF2B5EF4-FFF2-40B4-BE49-F238E27FC236}">
                    <a16:creationId xmlns:a16="http://schemas.microsoft.com/office/drawing/2014/main" id="{EAAA2D27-7176-0034-E7ED-77D513BC5D43}"/>
                  </a:ext>
                </a:extLst>
              </p:cNvPr>
              <p:cNvSpPr/>
              <p:nvPr/>
            </p:nvSpPr>
            <p:spPr>
              <a:xfrm>
                <a:off x="6423874" y="4857494"/>
                <a:ext cx="65859" cy="64743"/>
              </a:xfrm>
              <a:custGeom>
                <a:avLst/>
                <a:gdLst>
                  <a:gd name="connsiteX0" fmla="*/ 30353 w 65859"/>
                  <a:gd name="connsiteY0" fmla="*/ 64744 h 64743"/>
                  <a:gd name="connsiteX1" fmla="*/ 174 w 65859"/>
                  <a:gd name="connsiteY1" fmla="*/ 36045 h 64743"/>
                  <a:gd name="connsiteX2" fmla="*/ 6416 w 65859"/>
                  <a:gd name="connsiteY2" fmla="*/ 12494 h 64743"/>
                  <a:gd name="connsiteX3" fmla="*/ 29388 w 65859"/>
                  <a:gd name="connsiteY3" fmla="*/ 140 h 64743"/>
                  <a:gd name="connsiteX4" fmla="*/ 43351 w 65859"/>
                  <a:gd name="connsiteY4" fmla="*/ 2006 h 64743"/>
                  <a:gd name="connsiteX5" fmla="*/ 53775 w 65859"/>
                  <a:gd name="connsiteY5" fmla="*/ 8955 h 64743"/>
                  <a:gd name="connsiteX6" fmla="*/ 65744 w 65859"/>
                  <a:gd name="connsiteY6" fmla="*/ 31670 h 64743"/>
                  <a:gd name="connsiteX7" fmla="*/ 33699 w 65859"/>
                  <a:gd name="connsiteY7" fmla="*/ 64486 h 64743"/>
                  <a:gd name="connsiteX8" fmla="*/ 30417 w 65859"/>
                  <a:gd name="connsiteY8" fmla="*/ 64679 h 64743"/>
                  <a:gd name="connsiteX9" fmla="*/ 32412 w 65859"/>
                  <a:gd name="connsiteY9" fmla="*/ 19315 h 64743"/>
                  <a:gd name="connsiteX10" fmla="*/ 31254 w 65859"/>
                  <a:gd name="connsiteY10" fmla="*/ 19315 h 64743"/>
                  <a:gd name="connsiteX11" fmla="*/ 21859 w 65859"/>
                  <a:gd name="connsiteY11" fmla="*/ 24012 h 64743"/>
                  <a:gd name="connsiteX12" fmla="*/ 19414 w 65859"/>
                  <a:gd name="connsiteY12" fmla="*/ 34115 h 64743"/>
                  <a:gd name="connsiteX13" fmla="*/ 31769 w 65859"/>
                  <a:gd name="connsiteY13" fmla="*/ 45311 h 64743"/>
                  <a:gd name="connsiteX14" fmla="*/ 46504 w 65859"/>
                  <a:gd name="connsiteY14" fmla="*/ 33535 h 64743"/>
                  <a:gd name="connsiteX15" fmla="*/ 40198 w 65859"/>
                  <a:gd name="connsiteY15" fmla="*/ 22661 h 64743"/>
                  <a:gd name="connsiteX16" fmla="*/ 36402 w 65859"/>
                  <a:gd name="connsiteY16" fmla="*/ 19958 h 64743"/>
                  <a:gd name="connsiteX17" fmla="*/ 32412 w 65859"/>
                  <a:gd name="connsiteY17" fmla="*/ 19186 h 6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59" h="64743">
                    <a:moveTo>
                      <a:pt x="30353" y="64744"/>
                    </a:moveTo>
                    <a:cubicBezTo>
                      <a:pt x="10406" y="64744"/>
                      <a:pt x="1269" y="47177"/>
                      <a:pt x="174" y="36045"/>
                    </a:cubicBezTo>
                    <a:cubicBezTo>
                      <a:pt x="-662" y="27358"/>
                      <a:pt x="1526" y="18993"/>
                      <a:pt x="6416" y="12494"/>
                    </a:cubicBezTo>
                    <a:cubicBezTo>
                      <a:pt x="11693" y="5480"/>
                      <a:pt x="19864" y="1105"/>
                      <a:pt x="29388" y="140"/>
                    </a:cubicBezTo>
                    <a:cubicBezTo>
                      <a:pt x="34085" y="-311"/>
                      <a:pt x="38847" y="333"/>
                      <a:pt x="43351" y="2006"/>
                    </a:cubicBezTo>
                    <a:cubicBezTo>
                      <a:pt x="46890" y="3357"/>
                      <a:pt x="50622" y="5866"/>
                      <a:pt x="53775" y="8955"/>
                    </a:cubicBezTo>
                    <a:cubicBezTo>
                      <a:pt x="57829" y="12945"/>
                      <a:pt x="64714" y="21181"/>
                      <a:pt x="65744" y="31670"/>
                    </a:cubicBezTo>
                    <a:cubicBezTo>
                      <a:pt x="67159" y="46148"/>
                      <a:pt x="55577" y="62363"/>
                      <a:pt x="33699" y="64486"/>
                    </a:cubicBezTo>
                    <a:cubicBezTo>
                      <a:pt x="32605" y="64615"/>
                      <a:pt x="31511" y="64679"/>
                      <a:pt x="30417" y="64679"/>
                    </a:cubicBezTo>
                    <a:close/>
                    <a:moveTo>
                      <a:pt x="32412" y="19315"/>
                    </a:moveTo>
                    <a:cubicBezTo>
                      <a:pt x="32026" y="19315"/>
                      <a:pt x="31640" y="19315"/>
                      <a:pt x="31254" y="19315"/>
                    </a:cubicBezTo>
                    <a:cubicBezTo>
                      <a:pt x="27072" y="19701"/>
                      <a:pt x="23918" y="21310"/>
                      <a:pt x="21859" y="24012"/>
                    </a:cubicBezTo>
                    <a:cubicBezTo>
                      <a:pt x="19929" y="26586"/>
                      <a:pt x="19028" y="30189"/>
                      <a:pt x="19414" y="34115"/>
                    </a:cubicBezTo>
                    <a:cubicBezTo>
                      <a:pt x="19414" y="34243"/>
                      <a:pt x="21473" y="46212"/>
                      <a:pt x="31769" y="45311"/>
                    </a:cubicBezTo>
                    <a:cubicBezTo>
                      <a:pt x="42515" y="44281"/>
                      <a:pt x="46890" y="37654"/>
                      <a:pt x="46504" y="33535"/>
                    </a:cubicBezTo>
                    <a:cubicBezTo>
                      <a:pt x="46182" y="30383"/>
                      <a:pt x="43802" y="26200"/>
                      <a:pt x="40198" y="22661"/>
                    </a:cubicBezTo>
                    <a:cubicBezTo>
                      <a:pt x="38782" y="21245"/>
                      <a:pt x="37303" y="20280"/>
                      <a:pt x="36402" y="19958"/>
                    </a:cubicBezTo>
                    <a:cubicBezTo>
                      <a:pt x="35051" y="19444"/>
                      <a:pt x="33764" y="19186"/>
                      <a:pt x="32412" y="19186"/>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sp>
          <p:nvSpPr>
            <p:cNvPr id="1695" name="Freeform: Shape 1694">
              <a:extLst>
                <a:ext uri="{FF2B5EF4-FFF2-40B4-BE49-F238E27FC236}">
                  <a16:creationId xmlns:a16="http://schemas.microsoft.com/office/drawing/2014/main" id="{4F15C772-CAC4-A533-F3D7-B44453C770F6}"/>
                </a:ext>
              </a:extLst>
            </p:cNvPr>
            <p:cNvSpPr/>
            <p:nvPr/>
          </p:nvSpPr>
          <p:spPr>
            <a:xfrm>
              <a:off x="6445923" y="3989649"/>
              <a:ext cx="611034" cy="848036"/>
            </a:xfrm>
            <a:custGeom>
              <a:avLst/>
              <a:gdLst>
                <a:gd name="connsiteX0" fmla="*/ 212861 w 611034"/>
                <a:gd name="connsiteY0" fmla="*/ 848037 h 848036"/>
                <a:gd name="connsiteX1" fmla="*/ 15189 w 611034"/>
                <a:gd name="connsiteY1" fmla="*/ 845141 h 848036"/>
                <a:gd name="connsiteX2" fmla="*/ 5794 w 611034"/>
                <a:gd name="connsiteY2" fmla="*/ 835232 h 848036"/>
                <a:gd name="connsiteX3" fmla="*/ 15446 w 611034"/>
                <a:gd name="connsiteY3" fmla="*/ 825837 h 848036"/>
                <a:gd name="connsiteX4" fmla="*/ 212926 w 611034"/>
                <a:gd name="connsiteY4" fmla="*/ 828733 h 848036"/>
                <a:gd name="connsiteX5" fmla="*/ 216915 w 611034"/>
                <a:gd name="connsiteY5" fmla="*/ 828733 h 848036"/>
                <a:gd name="connsiteX6" fmla="*/ 487879 w 611034"/>
                <a:gd name="connsiteY6" fmla="*/ 712201 h 848036"/>
                <a:gd name="connsiteX7" fmla="*/ 591220 w 611034"/>
                <a:gd name="connsiteY7" fmla="*/ 433387 h 848036"/>
                <a:gd name="connsiteX8" fmla="*/ 585558 w 611034"/>
                <a:gd name="connsiteY8" fmla="*/ 257914 h 848036"/>
                <a:gd name="connsiteX9" fmla="*/ 583627 w 611034"/>
                <a:gd name="connsiteY9" fmla="*/ 20024 h 848036"/>
                <a:gd name="connsiteX10" fmla="*/ 434471 w 611034"/>
                <a:gd name="connsiteY10" fmla="*/ 22598 h 848036"/>
                <a:gd name="connsiteX11" fmla="*/ 365749 w 611034"/>
                <a:gd name="connsiteY11" fmla="*/ 22855 h 848036"/>
                <a:gd name="connsiteX12" fmla="*/ 370833 w 611034"/>
                <a:gd name="connsiteY12" fmla="*/ 380044 h 848036"/>
                <a:gd name="connsiteX13" fmla="*/ 300630 w 611034"/>
                <a:gd name="connsiteY13" fmla="*/ 547924 h 848036"/>
                <a:gd name="connsiteX14" fmla="*/ 129790 w 611034"/>
                <a:gd name="connsiteY14" fmla="*/ 612592 h 848036"/>
                <a:gd name="connsiteX15" fmla="*/ 9462 w 611034"/>
                <a:gd name="connsiteY15" fmla="*/ 608732 h 848036"/>
                <a:gd name="connsiteX16" fmla="*/ 3 w 611034"/>
                <a:gd name="connsiteY16" fmla="*/ 598887 h 848036"/>
                <a:gd name="connsiteX17" fmla="*/ 9848 w 611034"/>
                <a:gd name="connsiteY17" fmla="*/ 589363 h 848036"/>
                <a:gd name="connsiteX18" fmla="*/ 130691 w 611034"/>
                <a:gd name="connsiteY18" fmla="*/ 593224 h 848036"/>
                <a:gd name="connsiteX19" fmla="*/ 287246 w 611034"/>
                <a:gd name="connsiteY19" fmla="*/ 533961 h 848036"/>
                <a:gd name="connsiteX20" fmla="*/ 351529 w 611034"/>
                <a:gd name="connsiteY20" fmla="*/ 380108 h 848036"/>
                <a:gd name="connsiteX21" fmla="*/ 346059 w 611034"/>
                <a:gd name="connsiteY21" fmla="*/ 13589 h 848036"/>
                <a:gd name="connsiteX22" fmla="*/ 348697 w 611034"/>
                <a:gd name="connsiteY22" fmla="*/ 6511 h 848036"/>
                <a:gd name="connsiteX23" fmla="*/ 355583 w 611034"/>
                <a:gd name="connsiteY23" fmla="*/ 3487 h 848036"/>
                <a:gd name="connsiteX24" fmla="*/ 433828 w 611034"/>
                <a:gd name="connsiteY24" fmla="*/ 3101 h 848036"/>
                <a:gd name="connsiteX25" fmla="*/ 592571 w 611034"/>
                <a:gd name="connsiteY25" fmla="*/ 12 h 848036"/>
                <a:gd name="connsiteX26" fmla="*/ 599714 w 611034"/>
                <a:gd name="connsiteY26" fmla="*/ 2586 h 848036"/>
                <a:gd name="connsiteX27" fmla="*/ 602802 w 611034"/>
                <a:gd name="connsiteY27" fmla="*/ 9535 h 848036"/>
                <a:gd name="connsiteX28" fmla="*/ 604862 w 611034"/>
                <a:gd name="connsiteY28" fmla="*/ 257592 h 848036"/>
                <a:gd name="connsiteX29" fmla="*/ 610524 w 611034"/>
                <a:gd name="connsiteY29" fmla="*/ 432229 h 848036"/>
                <a:gd name="connsiteX30" fmla="*/ 501842 w 611034"/>
                <a:gd name="connsiteY30" fmla="*/ 725328 h 848036"/>
                <a:gd name="connsiteX31" fmla="*/ 216915 w 611034"/>
                <a:gd name="connsiteY31" fmla="*/ 847844 h 848036"/>
                <a:gd name="connsiteX32" fmla="*/ 212926 w 611034"/>
                <a:gd name="connsiteY32" fmla="*/ 847844 h 84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1034" h="848036">
                  <a:moveTo>
                    <a:pt x="212861" y="848037"/>
                  </a:moveTo>
                  <a:cubicBezTo>
                    <a:pt x="142595" y="848037"/>
                    <a:pt x="73487" y="846557"/>
                    <a:pt x="15189" y="845141"/>
                  </a:cubicBezTo>
                  <a:cubicBezTo>
                    <a:pt x="9848" y="845013"/>
                    <a:pt x="5665" y="840573"/>
                    <a:pt x="5794" y="835232"/>
                  </a:cubicBezTo>
                  <a:cubicBezTo>
                    <a:pt x="5923" y="829955"/>
                    <a:pt x="10234" y="825837"/>
                    <a:pt x="15446" y="825837"/>
                  </a:cubicBezTo>
                  <a:cubicBezTo>
                    <a:pt x="73873" y="827253"/>
                    <a:pt x="142853" y="828733"/>
                    <a:pt x="212926" y="828733"/>
                  </a:cubicBezTo>
                  <a:lnTo>
                    <a:pt x="216915" y="828733"/>
                  </a:lnTo>
                  <a:cubicBezTo>
                    <a:pt x="320320" y="828669"/>
                    <a:pt x="416519" y="787294"/>
                    <a:pt x="487879" y="712201"/>
                  </a:cubicBezTo>
                  <a:cubicBezTo>
                    <a:pt x="559690" y="636658"/>
                    <a:pt x="596432" y="537629"/>
                    <a:pt x="591220" y="433387"/>
                  </a:cubicBezTo>
                  <a:cubicBezTo>
                    <a:pt x="588646" y="381845"/>
                    <a:pt x="586008" y="320652"/>
                    <a:pt x="585558" y="257914"/>
                  </a:cubicBezTo>
                  <a:cubicBezTo>
                    <a:pt x="584978" y="180312"/>
                    <a:pt x="584399" y="101358"/>
                    <a:pt x="583627" y="20024"/>
                  </a:cubicBezTo>
                  <a:cubicBezTo>
                    <a:pt x="533823" y="22598"/>
                    <a:pt x="483375" y="22598"/>
                    <a:pt x="434471" y="22598"/>
                  </a:cubicBezTo>
                  <a:cubicBezTo>
                    <a:pt x="411564" y="22598"/>
                    <a:pt x="388528" y="22598"/>
                    <a:pt x="365749" y="22855"/>
                  </a:cubicBezTo>
                  <a:cubicBezTo>
                    <a:pt x="367615" y="77099"/>
                    <a:pt x="369224" y="222652"/>
                    <a:pt x="370833" y="380044"/>
                  </a:cubicBezTo>
                  <a:cubicBezTo>
                    <a:pt x="371476" y="443940"/>
                    <a:pt x="346574" y="503525"/>
                    <a:pt x="300630" y="547924"/>
                  </a:cubicBezTo>
                  <a:cubicBezTo>
                    <a:pt x="254558" y="592452"/>
                    <a:pt x="193944" y="615424"/>
                    <a:pt x="129790" y="612592"/>
                  </a:cubicBezTo>
                  <a:cubicBezTo>
                    <a:pt x="85005" y="610598"/>
                    <a:pt x="45624" y="609375"/>
                    <a:pt x="9462" y="608732"/>
                  </a:cubicBezTo>
                  <a:cubicBezTo>
                    <a:pt x="4121" y="608667"/>
                    <a:pt x="-126" y="604227"/>
                    <a:pt x="3" y="598887"/>
                  </a:cubicBezTo>
                  <a:cubicBezTo>
                    <a:pt x="67" y="593546"/>
                    <a:pt x="4314" y="589363"/>
                    <a:pt x="9848" y="589363"/>
                  </a:cubicBezTo>
                  <a:cubicBezTo>
                    <a:pt x="46204" y="590007"/>
                    <a:pt x="85713" y="591229"/>
                    <a:pt x="130691" y="593224"/>
                  </a:cubicBezTo>
                  <a:cubicBezTo>
                    <a:pt x="189504" y="595798"/>
                    <a:pt x="245035" y="574757"/>
                    <a:pt x="287246" y="533961"/>
                  </a:cubicBezTo>
                  <a:cubicBezTo>
                    <a:pt x="329329" y="493294"/>
                    <a:pt x="352172" y="438663"/>
                    <a:pt x="351529" y="380108"/>
                  </a:cubicBezTo>
                  <a:cubicBezTo>
                    <a:pt x="349791" y="211906"/>
                    <a:pt x="348054" y="57345"/>
                    <a:pt x="346059" y="13589"/>
                  </a:cubicBezTo>
                  <a:cubicBezTo>
                    <a:pt x="345931" y="10951"/>
                    <a:pt x="346896" y="8442"/>
                    <a:pt x="348697" y="6511"/>
                  </a:cubicBezTo>
                  <a:cubicBezTo>
                    <a:pt x="350499" y="4581"/>
                    <a:pt x="352944" y="3487"/>
                    <a:pt x="355583" y="3487"/>
                  </a:cubicBezTo>
                  <a:cubicBezTo>
                    <a:pt x="381643" y="3101"/>
                    <a:pt x="408154" y="3101"/>
                    <a:pt x="433828" y="3101"/>
                  </a:cubicBezTo>
                  <a:cubicBezTo>
                    <a:pt x="486399" y="3101"/>
                    <a:pt x="540064" y="3101"/>
                    <a:pt x="592571" y="12"/>
                  </a:cubicBezTo>
                  <a:cubicBezTo>
                    <a:pt x="595274" y="-117"/>
                    <a:pt x="597783" y="784"/>
                    <a:pt x="599714" y="2586"/>
                  </a:cubicBezTo>
                  <a:cubicBezTo>
                    <a:pt x="601644" y="4388"/>
                    <a:pt x="602738" y="6897"/>
                    <a:pt x="602802" y="9535"/>
                  </a:cubicBezTo>
                  <a:cubicBezTo>
                    <a:pt x="603639" y="94473"/>
                    <a:pt x="604282" y="176837"/>
                    <a:pt x="604862" y="257592"/>
                  </a:cubicBezTo>
                  <a:cubicBezTo>
                    <a:pt x="605312" y="319944"/>
                    <a:pt x="607950" y="380880"/>
                    <a:pt x="610524" y="432229"/>
                  </a:cubicBezTo>
                  <a:cubicBezTo>
                    <a:pt x="615993" y="541811"/>
                    <a:pt x="577385" y="645860"/>
                    <a:pt x="501842" y="725328"/>
                  </a:cubicBezTo>
                  <a:cubicBezTo>
                    <a:pt x="426814" y="804281"/>
                    <a:pt x="325661" y="847779"/>
                    <a:pt x="216915" y="847844"/>
                  </a:cubicBezTo>
                  <a:lnTo>
                    <a:pt x="212926" y="847844"/>
                  </a:ln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96" name="Freeform: Shape 1695">
              <a:extLst>
                <a:ext uri="{FF2B5EF4-FFF2-40B4-BE49-F238E27FC236}">
                  <a16:creationId xmlns:a16="http://schemas.microsoft.com/office/drawing/2014/main" id="{12D68632-DC17-7A74-53F6-E469810EF93C}"/>
                </a:ext>
              </a:extLst>
            </p:cNvPr>
            <p:cNvSpPr/>
            <p:nvPr/>
          </p:nvSpPr>
          <p:spPr>
            <a:xfrm>
              <a:off x="6810257" y="3532350"/>
              <a:ext cx="172001" cy="480090"/>
            </a:xfrm>
            <a:custGeom>
              <a:avLst/>
              <a:gdLst>
                <a:gd name="connsiteX0" fmla="*/ 13963 w 172001"/>
                <a:gd name="connsiteY0" fmla="*/ 480026 h 480090"/>
                <a:gd name="connsiteX1" fmla="*/ 4376 w 172001"/>
                <a:gd name="connsiteY1" fmla="*/ 471275 h 480090"/>
                <a:gd name="connsiteX2" fmla="*/ 0 w 172001"/>
                <a:gd name="connsiteY2" fmla="*/ 393802 h 480090"/>
                <a:gd name="connsiteX3" fmla="*/ 33010 w 172001"/>
                <a:gd name="connsiteY3" fmla="*/ 247156 h 480090"/>
                <a:gd name="connsiteX4" fmla="*/ 32881 w 172001"/>
                <a:gd name="connsiteY4" fmla="*/ 237825 h 480090"/>
                <a:gd name="connsiteX5" fmla="*/ 32559 w 172001"/>
                <a:gd name="connsiteY5" fmla="*/ 194520 h 480090"/>
                <a:gd name="connsiteX6" fmla="*/ 62867 w 172001"/>
                <a:gd name="connsiteY6" fmla="*/ 9331 h 480090"/>
                <a:gd name="connsiteX7" fmla="*/ 91308 w 172001"/>
                <a:gd name="connsiteY7" fmla="*/ 193 h 480090"/>
                <a:gd name="connsiteX8" fmla="*/ 146003 w 172001"/>
                <a:gd name="connsiteY8" fmla="*/ 172964 h 480090"/>
                <a:gd name="connsiteX9" fmla="*/ 169939 w 172001"/>
                <a:gd name="connsiteY9" fmla="*/ 237632 h 480090"/>
                <a:gd name="connsiteX10" fmla="*/ 168331 w 172001"/>
                <a:gd name="connsiteY10" fmla="*/ 251210 h 480090"/>
                <a:gd name="connsiteX11" fmla="*/ 154754 w 172001"/>
                <a:gd name="connsiteY11" fmla="*/ 249601 h 480090"/>
                <a:gd name="connsiteX12" fmla="*/ 126763 w 172001"/>
                <a:gd name="connsiteY12" fmla="*/ 174766 h 480090"/>
                <a:gd name="connsiteX13" fmla="*/ 88734 w 172001"/>
                <a:gd name="connsiteY13" fmla="*/ 19369 h 480090"/>
                <a:gd name="connsiteX14" fmla="*/ 75865 w 172001"/>
                <a:gd name="connsiteY14" fmla="*/ 23680 h 480090"/>
                <a:gd name="connsiteX15" fmla="*/ 51928 w 172001"/>
                <a:gd name="connsiteY15" fmla="*/ 194649 h 480090"/>
                <a:gd name="connsiteX16" fmla="*/ 52249 w 172001"/>
                <a:gd name="connsiteY16" fmla="*/ 237632 h 480090"/>
                <a:gd name="connsiteX17" fmla="*/ 52378 w 172001"/>
                <a:gd name="connsiteY17" fmla="*/ 249665 h 480090"/>
                <a:gd name="connsiteX18" fmla="*/ 51027 w 172001"/>
                <a:gd name="connsiteY18" fmla="*/ 254684 h 480090"/>
                <a:gd name="connsiteX19" fmla="*/ 19368 w 172001"/>
                <a:gd name="connsiteY19" fmla="*/ 393931 h 480090"/>
                <a:gd name="connsiteX20" fmla="*/ 23615 w 172001"/>
                <a:gd name="connsiteY20" fmla="*/ 469538 h 480090"/>
                <a:gd name="connsiteX21" fmla="*/ 14928 w 172001"/>
                <a:gd name="connsiteY21" fmla="*/ 480091 h 480090"/>
                <a:gd name="connsiteX22" fmla="*/ 13963 w 172001"/>
                <a:gd name="connsiteY22" fmla="*/ 480091 h 48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001" h="480090">
                  <a:moveTo>
                    <a:pt x="13963" y="480026"/>
                  </a:moveTo>
                  <a:cubicBezTo>
                    <a:pt x="9073" y="480026"/>
                    <a:pt x="4826" y="476294"/>
                    <a:pt x="4376" y="471275"/>
                  </a:cubicBezTo>
                  <a:cubicBezTo>
                    <a:pt x="1351" y="439938"/>
                    <a:pt x="0" y="416066"/>
                    <a:pt x="0" y="393802"/>
                  </a:cubicBezTo>
                  <a:cubicBezTo>
                    <a:pt x="0" y="333187"/>
                    <a:pt x="10489" y="286472"/>
                    <a:pt x="33010" y="247156"/>
                  </a:cubicBezTo>
                  <a:lnTo>
                    <a:pt x="32881" y="237825"/>
                  </a:lnTo>
                  <a:cubicBezTo>
                    <a:pt x="32688" y="223412"/>
                    <a:pt x="32495" y="208934"/>
                    <a:pt x="32559" y="194520"/>
                  </a:cubicBezTo>
                  <a:cubicBezTo>
                    <a:pt x="33010" y="94139"/>
                    <a:pt x="38093" y="31723"/>
                    <a:pt x="62867" y="9331"/>
                  </a:cubicBezTo>
                  <a:cubicBezTo>
                    <a:pt x="70717" y="2252"/>
                    <a:pt x="80305" y="-836"/>
                    <a:pt x="91308" y="193"/>
                  </a:cubicBezTo>
                  <a:cubicBezTo>
                    <a:pt x="119942" y="2896"/>
                    <a:pt x="138667" y="94976"/>
                    <a:pt x="146003" y="172964"/>
                  </a:cubicBezTo>
                  <a:cubicBezTo>
                    <a:pt x="148512" y="199539"/>
                    <a:pt x="156105" y="220130"/>
                    <a:pt x="169939" y="237632"/>
                  </a:cubicBezTo>
                  <a:cubicBezTo>
                    <a:pt x="173221" y="241815"/>
                    <a:pt x="172513" y="247864"/>
                    <a:pt x="168331" y="251210"/>
                  </a:cubicBezTo>
                  <a:cubicBezTo>
                    <a:pt x="164148" y="254491"/>
                    <a:pt x="158100" y="253784"/>
                    <a:pt x="154754" y="249601"/>
                  </a:cubicBezTo>
                  <a:cubicBezTo>
                    <a:pt x="138731" y="229267"/>
                    <a:pt x="129530" y="204816"/>
                    <a:pt x="126763" y="174766"/>
                  </a:cubicBezTo>
                  <a:cubicBezTo>
                    <a:pt x="116853" y="68787"/>
                    <a:pt x="95812" y="24516"/>
                    <a:pt x="88734" y="19369"/>
                  </a:cubicBezTo>
                  <a:cubicBezTo>
                    <a:pt x="83457" y="19047"/>
                    <a:pt x="79404" y="20398"/>
                    <a:pt x="75865" y="23680"/>
                  </a:cubicBezTo>
                  <a:cubicBezTo>
                    <a:pt x="55402" y="42212"/>
                    <a:pt x="52314" y="116789"/>
                    <a:pt x="51928" y="194649"/>
                  </a:cubicBezTo>
                  <a:cubicBezTo>
                    <a:pt x="51928" y="208998"/>
                    <a:pt x="52056" y="223283"/>
                    <a:pt x="52249" y="237632"/>
                  </a:cubicBezTo>
                  <a:lnTo>
                    <a:pt x="52378" y="249665"/>
                  </a:lnTo>
                  <a:cubicBezTo>
                    <a:pt x="52378" y="251403"/>
                    <a:pt x="51928" y="253140"/>
                    <a:pt x="51027" y="254684"/>
                  </a:cubicBezTo>
                  <a:cubicBezTo>
                    <a:pt x="29406" y="291426"/>
                    <a:pt x="19368" y="335632"/>
                    <a:pt x="19368" y="393931"/>
                  </a:cubicBezTo>
                  <a:cubicBezTo>
                    <a:pt x="19368" y="415551"/>
                    <a:pt x="20655" y="438844"/>
                    <a:pt x="23615" y="469538"/>
                  </a:cubicBezTo>
                  <a:cubicBezTo>
                    <a:pt x="24130" y="474814"/>
                    <a:pt x="20269" y="479576"/>
                    <a:pt x="14928" y="480091"/>
                  </a:cubicBezTo>
                  <a:cubicBezTo>
                    <a:pt x="14607" y="480091"/>
                    <a:pt x="14285" y="480091"/>
                    <a:pt x="13963" y="48009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97" name="Freeform: Shape 1696">
              <a:extLst>
                <a:ext uri="{FF2B5EF4-FFF2-40B4-BE49-F238E27FC236}">
                  <a16:creationId xmlns:a16="http://schemas.microsoft.com/office/drawing/2014/main" id="{31EB8731-33F7-AA11-D1D6-018F35987362}"/>
                </a:ext>
              </a:extLst>
            </p:cNvPr>
            <p:cNvSpPr/>
            <p:nvPr/>
          </p:nvSpPr>
          <p:spPr>
            <a:xfrm>
              <a:off x="6994570" y="3522200"/>
              <a:ext cx="167533" cy="488566"/>
            </a:xfrm>
            <a:custGeom>
              <a:avLst/>
              <a:gdLst>
                <a:gd name="connsiteX0" fmla="*/ 9627 w 167533"/>
                <a:gd name="connsiteY0" fmla="*/ 488567 h 488566"/>
                <a:gd name="connsiteX1" fmla="*/ 7568 w 167533"/>
                <a:gd name="connsiteY1" fmla="*/ 488310 h 488566"/>
                <a:gd name="connsiteX2" fmla="*/ 232 w 167533"/>
                <a:gd name="connsiteY2" fmla="*/ 476791 h 488566"/>
                <a:gd name="connsiteX3" fmla="*/ 117601 w 167533"/>
                <a:gd name="connsiteY3" fmla="*/ 279698 h 488566"/>
                <a:gd name="connsiteX4" fmla="*/ 148230 w 167533"/>
                <a:gd name="connsiteY4" fmla="*/ 172818 h 488566"/>
                <a:gd name="connsiteX5" fmla="*/ 110716 w 167533"/>
                <a:gd name="connsiteY5" fmla="*/ 14075 h 488566"/>
                <a:gd name="connsiteX6" fmla="*/ 114834 w 167533"/>
                <a:gd name="connsiteY6" fmla="*/ 1077 h 488566"/>
                <a:gd name="connsiteX7" fmla="*/ 127832 w 167533"/>
                <a:gd name="connsiteY7" fmla="*/ 5195 h 488566"/>
                <a:gd name="connsiteX8" fmla="*/ 167534 w 167533"/>
                <a:gd name="connsiteY8" fmla="*/ 172818 h 488566"/>
                <a:gd name="connsiteX9" fmla="*/ 128733 w 167533"/>
                <a:gd name="connsiteY9" fmla="*/ 295463 h 488566"/>
                <a:gd name="connsiteX10" fmla="*/ 19086 w 167533"/>
                <a:gd name="connsiteY10" fmla="*/ 480910 h 488566"/>
                <a:gd name="connsiteX11" fmla="*/ 9691 w 167533"/>
                <a:gd name="connsiteY11" fmla="*/ 488503 h 4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533" h="488566">
                  <a:moveTo>
                    <a:pt x="9627" y="488567"/>
                  </a:moveTo>
                  <a:cubicBezTo>
                    <a:pt x="8919" y="488567"/>
                    <a:pt x="8276" y="488503"/>
                    <a:pt x="7568" y="488310"/>
                  </a:cubicBezTo>
                  <a:cubicBezTo>
                    <a:pt x="2356" y="487151"/>
                    <a:pt x="-926" y="482004"/>
                    <a:pt x="232" y="476791"/>
                  </a:cubicBezTo>
                  <a:cubicBezTo>
                    <a:pt x="21081" y="382009"/>
                    <a:pt x="56214" y="323067"/>
                    <a:pt x="117601" y="279698"/>
                  </a:cubicBezTo>
                  <a:cubicBezTo>
                    <a:pt x="140315" y="263675"/>
                    <a:pt x="148294" y="214000"/>
                    <a:pt x="148230" y="172818"/>
                  </a:cubicBezTo>
                  <a:cubicBezTo>
                    <a:pt x="148101" y="114584"/>
                    <a:pt x="135875" y="62656"/>
                    <a:pt x="110716" y="14075"/>
                  </a:cubicBezTo>
                  <a:cubicBezTo>
                    <a:pt x="108270" y="9313"/>
                    <a:pt x="110137" y="3522"/>
                    <a:pt x="114834" y="1077"/>
                  </a:cubicBezTo>
                  <a:cubicBezTo>
                    <a:pt x="119595" y="-1369"/>
                    <a:pt x="125387" y="497"/>
                    <a:pt x="127832" y="5195"/>
                  </a:cubicBezTo>
                  <a:cubicBezTo>
                    <a:pt x="154407" y="56608"/>
                    <a:pt x="167405" y="111431"/>
                    <a:pt x="167534" y="172818"/>
                  </a:cubicBezTo>
                  <a:cubicBezTo>
                    <a:pt x="167534" y="201452"/>
                    <a:pt x="163930" y="270625"/>
                    <a:pt x="128733" y="295463"/>
                  </a:cubicBezTo>
                  <a:cubicBezTo>
                    <a:pt x="71593" y="335808"/>
                    <a:pt x="38776" y="391275"/>
                    <a:pt x="19086" y="480910"/>
                  </a:cubicBezTo>
                  <a:cubicBezTo>
                    <a:pt x="18121" y="485414"/>
                    <a:pt x="14067" y="488503"/>
                    <a:pt x="9691" y="488503"/>
                  </a:cubicBezTo>
                  <a:close/>
                </a:path>
              </a:pathLst>
            </a:custGeom>
            <a:solidFill>
              <a:schemeClr val="tx1">
                <a:lumMod val="75000"/>
                <a:lumOff val="25000"/>
              </a:schemeClr>
            </a:solidFill>
            <a:ln w="6433" cap="flat">
              <a:noFill/>
              <a:prstDash val="solid"/>
              <a:miter/>
            </a:ln>
          </p:spPr>
          <p:txBody>
            <a:bodyPr rtlCol="0" anchor="ctr"/>
            <a:lstStyle/>
            <a:p>
              <a:endParaRPr lang="en-AU"/>
            </a:p>
          </p:txBody>
        </p:sp>
        <p:sp>
          <p:nvSpPr>
            <p:cNvPr id="1698" name="Freeform: Shape 1697">
              <a:extLst>
                <a:ext uri="{FF2B5EF4-FFF2-40B4-BE49-F238E27FC236}">
                  <a16:creationId xmlns:a16="http://schemas.microsoft.com/office/drawing/2014/main" id="{86EC4233-CFAD-8F89-3280-28AF7D797057}"/>
                </a:ext>
              </a:extLst>
            </p:cNvPr>
            <p:cNvSpPr/>
            <p:nvPr/>
          </p:nvSpPr>
          <p:spPr>
            <a:xfrm>
              <a:off x="6726991" y="3034757"/>
              <a:ext cx="404548" cy="715406"/>
            </a:xfrm>
            <a:custGeom>
              <a:avLst/>
              <a:gdLst>
                <a:gd name="connsiteX0" fmla="*/ 385373 w 404548"/>
                <a:gd name="connsiteY0" fmla="*/ 715342 h 715406"/>
                <a:gd name="connsiteX1" fmla="*/ 352620 w 404548"/>
                <a:gd name="connsiteY1" fmla="*/ 715149 h 715406"/>
                <a:gd name="connsiteX2" fmla="*/ 230812 w 404548"/>
                <a:gd name="connsiteY2" fmla="*/ 713411 h 715406"/>
                <a:gd name="connsiteX3" fmla="*/ 221417 w 404548"/>
                <a:gd name="connsiteY3" fmla="*/ 703502 h 715406"/>
                <a:gd name="connsiteX4" fmla="*/ 231327 w 404548"/>
                <a:gd name="connsiteY4" fmla="*/ 694107 h 715406"/>
                <a:gd name="connsiteX5" fmla="*/ 352685 w 404548"/>
                <a:gd name="connsiteY5" fmla="*/ 695845 h 715406"/>
                <a:gd name="connsiteX6" fmla="*/ 375592 w 404548"/>
                <a:gd name="connsiteY6" fmla="*/ 695973 h 715406"/>
                <a:gd name="connsiteX7" fmla="*/ 380354 w 404548"/>
                <a:gd name="connsiteY7" fmla="*/ 342324 h 715406"/>
                <a:gd name="connsiteX8" fmla="*/ 385180 w 404548"/>
                <a:gd name="connsiteY8" fmla="*/ 24130 h 715406"/>
                <a:gd name="connsiteX9" fmla="*/ 385180 w 404548"/>
                <a:gd name="connsiteY9" fmla="*/ 21492 h 715406"/>
                <a:gd name="connsiteX10" fmla="*/ 238984 w 404548"/>
                <a:gd name="connsiteY10" fmla="*/ 23229 h 715406"/>
                <a:gd name="connsiteX11" fmla="*/ 25032 w 404548"/>
                <a:gd name="connsiteY11" fmla="*/ 19561 h 715406"/>
                <a:gd name="connsiteX12" fmla="*/ 25418 w 404548"/>
                <a:gd name="connsiteY12" fmla="*/ 113186 h 715406"/>
                <a:gd name="connsiteX13" fmla="*/ 22200 w 404548"/>
                <a:gd name="connsiteY13" fmla="*/ 445858 h 715406"/>
                <a:gd name="connsiteX14" fmla="*/ 19305 w 404548"/>
                <a:gd name="connsiteY14" fmla="*/ 687094 h 715406"/>
                <a:gd name="connsiteX15" fmla="*/ 108746 w 404548"/>
                <a:gd name="connsiteY15" fmla="*/ 690118 h 715406"/>
                <a:gd name="connsiteX16" fmla="*/ 125734 w 404548"/>
                <a:gd name="connsiteY16" fmla="*/ 690697 h 715406"/>
                <a:gd name="connsiteX17" fmla="*/ 135064 w 404548"/>
                <a:gd name="connsiteY17" fmla="*/ 700671 h 715406"/>
                <a:gd name="connsiteX18" fmla="*/ 125091 w 404548"/>
                <a:gd name="connsiteY18" fmla="*/ 710001 h 715406"/>
                <a:gd name="connsiteX19" fmla="*/ 108103 w 404548"/>
                <a:gd name="connsiteY19" fmla="*/ 709422 h 715406"/>
                <a:gd name="connsiteX20" fmla="*/ 9331 w 404548"/>
                <a:gd name="connsiteY20" fmla="*/ 706140 h 715406"/>
                <a:gd name="connsiteX21" fmla="*/ 1 w 404548"/>
                <a:gd name="connsiteY21" fmla="*/ 696424 h 715406"/>
                <a:gd name="connsiteX22" fmla="*/ 2961 w 404548"/>
                <a:gd name="connsiteY22" fmla="*/ 445601 h 715406"/>
                <a:gd name="connsiteX23" fmla="*/ 6178 w 404548"/>
                <a:gd name="connsiteY23" fmla="*/ 113250 h 715406"/>
                <a:gd name="connsiteX24" fmla="*/ 5663 w 404548"/>
                <a:gd name="connsiteY24" fmla="*/ 9781 h 715406"/>
                <a:gd name="connsiteX25" fmla="*/ 8559 w 404548"/>
                <a:gd name="connsiteY25" fmla="*/ 2767 h 715406"/>
                <a:gd name="connsiteX26" fmla="*/ 15637 w 404548"/>
                <a:gd name="connsiteY26" fmla="*/ 0 h 715406"/>
                <a:gd name="connsiteX27" fmla="*/ 238984 w 404548"/>
                <a:gd name="connsiteY27" fmla="*/ 3989 h 715406"/>
                <a:gd name="connsiteX28" fmla="*/ 394639 w 404548"/>
                <a:gd name="connsiteY28" fmla="*/ 2059 h 715406"/>
                <a:gd name="connsiteX29" fmla="*/ 401653 w 404548"/>
                <a:gd name="connsiteY29" fmla="*/ 4826 h 715406"/>
                <a:gd name="connsiteX30" fmla="*/ 404548 w 404548"/>
                <a:gd name="connsiteY30" fmla="*/ 11775 h 715406"/>
                <a:gd name="connsiteX31" fmla="*/ 404548 w 404548"/>
                <a:gd name="connsiteY31" fmla="*/ 24259 h 715406"/>
                <a:gd name="connsiteX32" fmla="*/ 399658 w 404548"/>
                <a:gd name="connsiteY32" fmla="*/ 342839 h 715406"/>
                <a:gd name="connsiteX33" fmla="*/ 394961 w 404548"/>
                <a:gd name="connsiteY33" fmla="*/ 705690 h 715406"/>
                <a:gd name="connsiteX34" fmla="*/ 392129 w 404548"/>
                <a:gd name="connsiteY34" fmla="*/ 712575 h 715406"/>
                <a:gd name="connsiteX35" fmla="*/ 385309 w 404548"/>
                <a:gd name="connsiteY35" fmla="*/ 715406 h 71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4548" h="715406">
                  <a:moveTo>
                    <a:pt x="385373" y="715342"/>
                  </a:moveTo>
                  <a:cubicBezTo>
                    <a:pt x="385373" y="715342"/>
                    <a:pt x="352620" y="715149"/>
                    <a:pt x="352620" y="715149"/>
                  </a:cubicBezTo>
                  <a:cubicBezTo>
                    <a:pt x="310473" y="714956"/>
                    <a:pt x="277142" y="714763"/>
                    <a:pt x="230812" y="713411"/>
                  </a:cubicBezTo>
                  <a:cubicBezTo>
                    <a:pt x="225471" y="713283"/>
                    <a:pt x="221289" y="708778"/>
                    <a:pt x="221417" y="703502"/>
                  </a:cubicBezTo>
                  <a:cubicBezTo>
                    <a:pt x="221611" y="698161"/>
                    <a:pt x="226372" y="694043"/>
                    <a:pt x="231327" y="694107"/>
                  </a:cubicBezTo>
                  <a:cubicBezTo>
                    <a:pt x="277464" y="695459"/>
                    <a:pt x="310666" y="695652"/>
                    <a:pt x="352685" y="695845"/>
                  </a:cubicBezTo>
                  <a:lnTo>
                    <a:pt x="375592" y="695973"/>
                  </a:lnTo>
                  <a:cubicBezTo>
                    <a:pt x="374949" y="577318"/>
                    <a:pt x="377651" y="457891"/>
                    <a:pt x="380354" y="342324"/>
                  </a:cubicBezTo>
                  <a:cubicBezTo>
                    <a:pt x="382735" y="238404"/>
                    <a:pt x="385180" y="130881"/>
                    <a:pt x="385180" y="24130"/>
                  </a:cubicBezTo>
                  <a:lnTo>
                    <a:pt x="385180" y="21492"/>
                  </a:lnTo>
                  <a:cubicBezTo>
                    <a:pt x="336405" y="22650"/>
                    <a:pt x="287244" y="23229"/>
                    <a:pt x="238984" y="23229"/>
                  </a:cubicBezTo>
                  <a:cubicBezTo>
                    <a:pt x="167624" y="23229"/>
                    <a:pt x="97550" y="22007"/>
                    <a:pt x="25032" y="19561"/>
                  </a:cubicBezTo>
                  <a:cubicBezTo>
                    <a:pt x="25289" y="49483"/>
                    <a:pt x="25418" y="80176"/>
                    <a:pt x="25418" y="113186"/>
                  </a:cubicBezTo>
                  <a:cubicBezTo>
                    <a:pt x="25418" y="224248"/>
                    <a:pt x="23809" y="336919"/>
                    <a:pt x="22200" y="445858"/>
                  </a:cubicBezTo>
                  <a:cubicBezTo>
                    <a:pt x="21042" y="524876"/>
                    <a:pt x="19884" y="606532"/>
                    <a:pt x="19305" y="687094"/>
                  </a:cubicBezTo>
                  <a:cubicBezTo>
                    <a:pt x="49162" y="688059"/>
                    <a:pt x="78954" y="689088"/>
                    <a:pt x="108746" y="690118"/>
                  </a:cubicBezTo>
                  <a:lnTo>
                    <a:pt x="125734" y="690697"/>
                  </a:lnTo>
                  <a:cubicBezTo>
                    <a:pt x="131075" y="690890"/>
                    <a:pt x="135258" y="695330"/>
                    <a:pt x="135064" y="700671"/>
                  </a:cubicBezTo>
                  <a:cubicBezTo>
                    <a:pt x="134871" y="706012"/>
                    <a:pt x="130367" y="710258"/>
                    <a:pt x="125091" y="710001"/>
                  </a:cubicBezTo>
                  <a:lnTo>
                    <a:pt x="108103" y="709422"/>
                  </a:lnTo>
                  <a:cubicBezTo>
                    <a:pt x="75222" y="708264"/>
                    <a:pt x="42341" y="707170"/>
                    <a:pt x="9331" y="706140"/>
                  </a:cubicBezTo>
                  <a:cubicBezTo>
                    <a:pt x="4119" y="705947"/>
                    <a:pt x="-64" y="701636"/>
                    <a:pt x="1" y="696424"/>
                  </a:cubicBezTo>
                  <a:cubicBezTo>
                    <a:pt x="516" y="612709"/>
                    <a:pt x="1738" y="527771"/>
                    <a:pt x="2961" y="445601"/>
                  </a:cubicBezTo>
                  <a:cubicBezTo>
                    <a:pt x="4505" y="336726"/>
                    <a:pt x="6178" y="224119"/>
                    <a:pt x="6178" y="113250"/>
                  </a:cubicBezTo>
                  <a:cubicBezTo>
                    <a:pt x="6178" y="76637"/>
                    <a:pt x="5985" y="42790"/>
                    <a:pt x="5663" y="9781"/>
                  </a:cubicBezTo>
                  <a:cubicBezTo>
                    <a:pt x="5663" y="7142"/>
                    <a:pt x="6693" y="4633"/>
                    <a:pt x="8559" y="2767"/>
                  </a:cubicBezTo>
                  <a:cubicBezTo>
                    <a:pt x="10425" y="901"/>
                    <a:pt x="13063" y="0"/>
                    <a:pt x="15637" y="0"/>
                  </a:cubicBezTo>
                  <a:cubicBezTo>
                    <a:pt x="91502" y="2703"/>
                    <a:pt x="164600" y="3989"/>
                    <a:pt x="238984" y="3989"/>
                  </a:cubicBezTo>
                  <a:cubicBezTo>
                    <a:pt x="290397" y="3989"/>
                    <a:pt x="342776" y="3346"/>
                    <a:pt x="394639" y="2059"/>
                  </a:cubicBezTo>
                  <a:cubicBezTo>
                    <a:pt x="397213" y="1930"/>
                    <a:pt x="399787" y="2960"/>
                    <a:pt x="401653" y="4826"/>
                  </a:cubicBezTo>
                  <a:cubicBezTo>
                    <a:pt x="403519" y="6628"/>
                    <a:pt x="404548" y="9137"/>
                    <a:pt x="404548" y="11775"/>
                  </a:cubicBezTo>
                  <a:lnTo>
                    <a:pt x="404548" y="24259"/>
                  </a:lnTo>
                  <a:cubicBezTo>
                    <a:pt x="404548" y="131203"/>
                    <a:pt x="402039" y="238790"/>
                    <a:pt x="399658" y="342839"/>
                  </a:cubicBezTo>
                  <a:cubicBezTo>
                    <a:pt x="396955" y="461430"/>
                    <a:pt x="394124" y="584075"/>
                    <a:pt x="394961" y="705690"/>
                  </a:cubicBezTo>
                  <a:cubicBezTo>
                    <a:pt x="394961" y="708264"/>
                    <a:pt x="393931" y="710773"/>
                    <a:pt x="392129" y="712575"/>
                  </a:cubicBezTo>
                  <a:cubicBezTo>
                    <a:pt x="390327" y="714377"/>
                    <a:pt x="387882" y="715406"/>
                    <a:pt x="385309" y="71540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699" name="Freeform: Shape 1698">
              <a:extLst>
                <a:ext uri="{FF2B5EF4-FFF2-40B4-BE49-F238E27FC236}">
                  <a16:creationId xmlns:a16="http://schemas.microsoft.com/office/drawing/2014/main" id="{135410D8-7C34-993C-B548-D64BBC5E6CE5}"/>
                </a:ext>
              </a:extLst>
            </p:cNvPr>
            <p:cNvSpPr/>
            <p:nvPr/>
          </p:nvSpPr>
          <p:spPr>
            <a:xfrm>
              <a:off x="6840886" y="3300509"/>
              <a:ext cx="172062" cy="169553"/>
            </a:xfrm>
            <a:custGeom>
              <a:avLst/>
              <a:gdLst>
                <a:gd name="connsiteX0" fmla="*/ 85066 w 172062"/>
                <a:gd name="connsiteY0" fmla="*/ 169554 h 169553"/>
                <a:gd name="connsiteX1" fmla="*/ 0 w 172062"/>
                <a:gd name="connsiteY1" fmla="*/ 84487 h 169553"/>
                <a:gd name="connsiteX2" fmla="*/ 43884 w 172062"/>
                <a:gd name="connsiteY2" fmla="*/ 7657 h 169553"/>
                <a:gd name="connsiteX3" fmla="*/ 64025 w 172062"/>
                <a:gd name="connsiteY3" fmla="*/ 386 h 169553"/>
                <a:gd name="connsiteX4" fmla="*/ 73098 w 172062"/>
                <a:gd name="connsiteY4" fmla="*/ 0 h 169553"/>
                <a:gd name="connsiteX5" fmla="*/ 172063 w 172062"/>
                <a:gd name="connsiteY5" fmla="*/ 86418 h 169553"/>
                <a:gd name="connsiteX6" fmla="*/ 85131 w 172062"/>
                <a:gd name="connsiteY6" fmla="*/ 169554 h 169553"/>
                <a:gd name="connsiteX7" fmla="*/ 73033 w 172062"/>
                <a:gd name="connsiteY7" fmla="*/ 19304 h 169553"/>
                <a:gd name="connsiteX8" fmla="*/ 65698 w 172062"/>
                <a:gd name="connsiteY8" fmla="*/ 19626 h 169553"/>
                <a:gd name="connsiteX9" fmla="*/ 53150 w 172062"/>
                <a:gd name="connsiteY9" fmla="*/ 24580 h 169553"/>
                <a:gd name="connsiteX10" fmla="*/ 19304 w 172062"/>
                <a:gd name="connsiteY10" fmla="*/ 84487 h 169553"/>
                <a:gd name="connsiteX11" fmla="*/ 85066 w 172062"/>
                <a:gd name="connsiteY11" fmla="*/ 150250 h 169553"/>
                <a:gd name="connsiteX12" fmla="*/ 152695 w 172062"/>
                <a:gd name="connsiteY12" fmla="*/ 86418 h 169553"/>
                <a:gd name="connsiteX13" fmla="*/ 73033 w 172062"/>
                <a:gd name="connsiteY13" fmla="*/ 19304 h 16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062" h="169553">
                  <a:moveTo>
                    <a:pt x="85066" y="169554"/>
                  </a:moveTo>
                  <a:cubicBezTo>
                    <a:pt x="50769" y="169554"/>
                    <a:pt x="0" y="142528"/>
                    <a:pt x="0" y="84487"/>
                  </a:cubicBezTo>
                  <a:cubicBezTo>
                    <a:pt x="0" y="51992"/>
                    <a:pt x="16794" y="22521"/>
                    <a:pt x="43884" y="7657"/>
                  </a:cubicBezTo>
                  <a:cubicBezTo>
                    <a:pt x="49161" y="4762"/>
                    <a:pt x="55788" y="1094"/>
                    <a:pt x="64025" y="386"/>
                  </a:cubicBezTo>
                  <a:cubicBezTo>
                    <a:pt x="67114" y="129"/>
                    <a:pt x="70138" y="0"/>
                    <a:pt x="73098" y="0"/>
                  </a:cubicBezTo>
                  <a:cubicBezTo>
                    <a:pt x="137380" y="0"/>
                    <a:pt x="172063" y="44528"/>
                    <a:pt x="172063" y="86418"/>
                  </a:cubicBezTo>
                  <a:cubicBezTo>
                    <a:pt x="172063" y="133841"/>
                    <a:pt x="134678" y="169554"/>
                    <a:pt x="85131" y="169554"/>
                  </a:cubicBezTo>
                  <a:close/>
                  <a:moveTo>
                    <a:pt x="73033" y="19304"/>
                  </a:moveTo>
                  <a:cubicBezTo>
                    <a:pt x="70653" y="19304"/>
                    <a:pt x="68207" y="19433"/>
                    <a:pt x="65698" y="19626"/>
                  </a:cubicBezTo>
                  <a:cubicBezTo>
                    <a:pt x="61451" y="20012"/>
                    <a:pt x="57204" y="22328"/>
                    <a:pt x="53150" y="24580"/>
                  </a:cubicBezTo>
                  <a:cubicBezTo>
                    <a:pt x="32238" y="36098"/>
                    <a:pt x="19304" y="59006"/>
                    <a:pt x="19304" y="84487"/>
                  </a:cubicBezTo>
                  <a:cubicBezTo>
                    <a:pt x="19304" y="129337"/>
                    <a:pt x="58555" y="150250"/>
                    <a:pt x="85066" y="150250"/>
                  </a:cubicBezTo>
                  <a:cubicBezTo>
                    <a:pt x="123610" y="150250"/>
                    <a:pt x="152695" y="122773"/>
                    <a:pt x="152695" y="86418"/>
                  </a:cubicBezTo>
                  <a:cubicBezTo>
                    <a:pt x="152695" y="53923"/>
                    <a:pt x="124768" y="19304"/>
                    <a:pt x="73033"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0" name="Freeform: Shape 1699">
              <a:extLst>
                <a:ext uri="{FF2B5EF4-FFF2-40B4-BE49-F238E27FC236}">
                  <a16:creationId xmlns:a16="http://schemas.microsoft.com/office/drawing/2014/main" id="{19DBFD08-B30B-1320-C10B-89F081C1861F}"/>
                </a:ext>
              </a:extLst>
            </p:cNvPr>
            <p:cNvSpPr/>
            <p:nvPr/>
          </p:nvSpPr>
          <p:spPr>
            <a:xfrm>
              <a:off x="6782418" y="3102640"/>
              <a:ext cx="93022" cy="107204"/>
            </a:xfrm>
            <a:custGeom>
              <a:avLst/>
              <a:gdLst>
                <a:gd name="connsiteX0" fmla="*/ 12203 w 93022"/>
                <a:gd name="connsiteY0" fmla="*/ 107204 h 107204"/>
                <a:gd name="connsiteX1" fmla="*/ 2551 w 93022"/>
                <a:gd name="connsiteY1" fmla="*/ 97552 h 107204"/>
                <a:gd name="connsiteX2" fmla="*/ 41 w 93022"/>
                <a:gd name="connsiteY2" fmla="*/ 10427 h 107204"/>
                <a:gd name="connsiteX3" fmla="*/ 2615 w 93022"/>
                <a:gd name="connsiteY3" fmla="*/ 3027 h 107204"/>
                <a:gd name="connsiteX4" fmla="*/ 9822 w 93022"/>
                <a:gd name="connsiteY4" fmla="*/ 3 h 107204"/>
                <a:gd name="connsiteX5" fmla="*/ 45470 w 93022"/>
                <a:gd name="connsiteY5" fmla="*/ 2255 h 107204"/>
                <a:gd name="connsiteX6" fmla="*/ 83370 w 93022"/>
                <a:gd name="connsiteY6" fmla="*/ 4443 h 107204"/>
                <a:gd name="connsiteX7" fmla="*/ 93022 w 93022"/>
                <a:gd name="connsiteY7" fmla="*/ 14095 h 107204"/>
                <a:gd name="connsiteX8" fmla="*/ 83370 w 93022"/>
                <a:gd name="connsiteY8" fmla="*/ 23747 h 107204"/>
                <a:gd name="connsiteX9" fmla="*/ 43732 w 93022"/>
                <a:gd name="connsiteY9" fmla="*/ 21495 h 107204"/>
                <a:gd name="connsiteX10" fmla="*/ 19988 w 93022"/>
                <a:gd name="connsiteY10" fmla="*/ 19693 h 107204"/>
                <a:gd name="connsiteX11" fmla="*/ 21790 w 93022"/>
                <a:gd name="connsiteY11" fmla="*/ 97552 h 107204"/>
                <a:gd name="connsiteX12" fmla="*/ 12138 w 93022"/>
                <a:gd name="connsiteY12" fmla="*/ 107204 h 10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22" h="107204">
                  <a:moveTo>
                    <a:pt x="12203" y="107204"/>
                  </a:moveTo>
                  <a:cubicBezTo>
                    <a:pt x="6862" y="107204"/>
                    <a:pt x="2551" y="102893"/>
                    <a:pt x="2551" y="97552"/>
                  </a:cubicBezTo>
                  <a:cubicBezTo>
                    <a:pt x="2551" y="66215"/>
                    <a:pt x="2551" y="41506"/>
                    <a:pt x="41" y="10427"/>
                  </a:cubicBezTo>
                  <a:cubicBezTo>
                    <a:pt x="-216" y="7724"/>
                    <a:pt x="749" y="5022"/>
                    <a:pt x="2615" y="3027"/>
                  </a:cubicBezTo>
                  <a:cubicBezTo>
                    <a:pt x="4481" y="1032"/>
                    <a:pt x="6797" y="-62"/>
                    <a:pt x="9822" y="3"/>
                  </a:cubicBezTo>
                  <a:cubicBezTo>
                    <a:pt x="22691" y="260"/>
                    <a:pt x="34273" y="1290"/>
                    <a:pt x="45470" y="2255"/>
                  </a:cubicBezTo>
                  <a:cubicBezTo>
                    <a:pt x="58082" y="3349"/>
                    <a:pt x="69986" y="4443"/>
                    <a:pt x="83370" y="4443"/>
                  </a:cubicBezTo>
                  <a:cubicBezTo>
                    <a:pt x="88710" y="4443"/>
                    <a:pt x="93022" y="8754"/>
                    <a:pt x="93022" y="14095"/>
                  </a:cubicBezTo>
                  <a:cubicBezTo>
                    <a:pt x="93022" y="19435"/>
                    <a:pt x="88710" y="23747"/>
                    <a:pt x="83370" y="23747"/>
                  </a:cubicBezTo>
                  <a:cubicBezTo>
                    <a:pt x="69085" y="23747"/>
                    <a:pt x="56216" y="22588"/>
                    <a:pt x="43732" y="21495"/>
                  </a:cubicBezTo>
                  <a:cubicBezTo>
                    <a:pt x="36075" y="20851"/>
                    <a:pt x="28225" y="20143"/>
                    <a:pt x="19988" y="19693"/>
                  </a:cubicBezTo>
                  <a:cubicBezTo>
                    <a:pt x="21790" y="46590"/>
                    <a:pt x="21790" y="69497"/>
                    <a:pt x="21790" y="97552"/>
                  </a:cubicBezTo>
                  <a:cubicBezTo>
                    <a:pt x="21790" y="102893"/>
                    <a:pt x="17479" y="107204"/>
                    <a:pt x="12138" y="107204"/>
                  </a:cubicBezTo>
                  <a:close/>
                </a:path>
              </a:pathLst>
            </a:custGeom>
            <a:solidFill>
              <a:srgbClr val="525D7D"/>
            </a:solidFill>
            <a:ln w="6433" cap="flat">
              <a:noFill/>
              <a:prstDash val="solid"/>
              <a:miter/>
            </a:ln>
          </p:spPr>
          <p:txBody>
            <a:bodyPr rtlCol="0" anchor="ctr"/>
            <a:lstStyle/>
            <a:p>
              <a:endParaRPr lang="en-AU"/>
            </a:p>
          </p:txBody>
        </p:sp>
        <p:sp>
          <p:nvSpPr>
            <p:cNvPr id="1701" name="Freeform: Shape 1700">
              <a:extLst>
                <a:ext uri="{FF2B5EF4-FFF2-40B4-BE49-F238E27FC236}">
                  <a16:creationId xmlns:a16="http://schemas.microsoft.com/office/drawing/2014/main" id="{B855A228-2399-D167-0709-37F309D625AD}"/>
                </a:ext>
              </a:extLst>
            </p:cNvPr>
            <p:cNvSpPr/>
            <p:nvPr/>
          </p:nvSpPr>
          <p:spPr>
            <a:xfrm>
              <a:off x="6985847" y="3103004"/>
              <a:ext cx="96378" cy="115076"/>
            </a:xfrm>
            <a:custGeom>
              <a:avLst/>
              <a:gdLst>
                <a:gd name="connsiteX0" fmla="*/ 86687 w 96378"/>
                <a:gd name="connsiteY0" fmla="*/ 115077 h 115076"/>
                <a:gd name="connsiteX1" fmla="*/ 77163 w 96378"/>
                <a:gd name="connsiteY1" fmla="*/ 106840 h 115076"/>
                <a:gd name="connsiteX2" fmla="*/ 74268 w 96378"/>
                <a:gd name="connsiteY2" fmla="*/ 68876 h 115076"/>
                <a:gd name="connsiteX3" fmla="*/ 74847 w 96378"/>
                <a:gd name="connsiteY3" fmla="*/ 39341 h 115076"/>
                <a:gd name="connsiteX4" fmla="*/ 75297 w 96378"/>
                <a:gd name="connsiteY4" fmla="*/ 21967 h 115076"/>
                <a:gd name="connsiteX5" fmla="*/ 63779 w 96378"/>
                <a:gd name="connsiteY5" fmla="*/ 21581 h 115076"/>
                <a:gd name="connsiteX6" fmla="*/ 9149 w 96378"/>
                <a:gd name="connsiteY6" fmla="*/ 19265 h 115076"/>
                <a:gd name="connsiteX7" fmla="*/ 12 w 96378"/>
                <a:gd name="connsiteY7" fmla="*/ 9098 h 115076"/>
                <a:gd name="connsiteX8" fmla="*/ 10178 w 96378"/>
                <a:gd name="connsiteY8" fmla="*/ 25 h 115076"/>
                <a:gd name="connsiteX9" fmla="*/ 64423 w 96378"/>
                <a:gd name="connsiteY9" fmla="*/ 2277 h 115076"/>
                <a:gd name="connsiteX10" fmla="*/ 85400 w 96378"/>
                <a:gd name="connsiteY10" fmla="*/ 2985 h 115076"/>
                <a:gd name="connsiteX11" fmla="*/ 94730 w 96378"/>
                <a:gd name="connsiteY11" fmla="*/ 12701 h 115076"/>
                <a:gd name="connsiteX12" fmla="*/ 94151 w 96378"/>
                <a:gd name="connsiteY12" fmla="*/ 39920 h 115076"/>
                <a:gd name="connsiteX13" fmla="*/ 93572 w 96378"/>
                <a:gd name="connsiteY13" fmla="*/ 68876 h 115076"/>
                <a:gd name="connsiteX14" fmla="*/ 96274 w 96378"/>
                <a:gd name="connsiteY14" fmla="*/ 103945 h 115076"/>
                <a:gd name="connsiteX15" fmla="*/ 88167 w 96378"/>
                <a:gd name="connsiteY15" fmla="*/ 114948 h 115076"/>
                <a:gd name="connsiteX16" fmla="*/ 86751 w 96378"/>
                <a:gd name="connsiteY16" fmla="*/ 115077 h 1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378" h="115076">
                  <a:moveTo>
                    <a:pt x="86687" y="115077"/>
                  </a:moveTo>
                  <a:cubicBezTo>
                    <a:pt x="81989" y="115077"/>
                    <a:pt x="77871" y="111666"/>
                    <a:pt x="77163" y="106840"/>
                  </a:cubicBezTo>
                  <a:cubicBezTo>
                    <a:pt x="74847" y="91590"/>
                    <a:pt x="74268" y="83483"/>
                    <a:pt x="74268" y="68876"/>
                  </a:cubicBezTo>
                  <a:cubicBezTo>
                    <a:pt x="74268" y="58967"/>
                    <a:pt x="74590" y="48993"/>
                    <a:pt x="74847" y="39341"/>
                  </a:cubicBezTo>
                  <a:cubicBezTo>
                    <a:pt x="75040" y="33550"/>
                    <a:pt x="75233" y="27758"/>
                    <a:pt x="75297" y="21967"/>
                  </a:cubicBezTo>
                  <a:lnTo>
                    <a:pt x="63779" y="21581"/>
                  </a:lnTo>
                  <a:cubicBezTo>
                    <a:pt x="45183" y="20938"/>
                    <a:pt x="30512" y="20487"/>
                    <a:pt x="9149" y="19265"/>
                  </a:cubicBezTo>
                  <a:cubicBezTo>
                    <a:pt x="3808" y="18943"/>
                    <a:pt x="-246" y="14439"/>
                    <a:pt x="12" y="9098"/>
                  </a:cubicBezTo>
                  <a:cubicBezTo>
                    <a:pt x="269" y="3757"/>
                    <a:pt x="4773" y="-361"/>
                    <a:pt x="10178" y="25"/>
                  </a:cubicBezTo>
                  <a:cubicBezTo>
                    <a:pt x="31348" y="1183"/>
                    <a:pt x="45955" y="1698"/>
                    <a:pt x="64423" y="2277"/>
                  </a:cubicBezTo>
                  <a:lnTo>
                    <a:pt x="85400" y="2985"/>
                  </a:lnTo>
                  <a:cubicBezTo>
                    <a:pt x="90612" y="3178"/>
                    <a:pt x="94730" y="7489"/>
                    <a:pt x="94730" y="12701"/>
                  </a:cubicBezTo>
                  <a:cubicBezTo>
                    <a:pt x="94730" y="21839"/>
                    <a:pt x="94408" y="30911"/>
                    <a:pt x="94151" y="39920"/>
                  </a:cubicBezTo>
                  <a:cubicBezTo>
                    <a:pt x="93894" y="49443"/>
                    <a:pt x="93572" y="59224"/>
                    <a:pt x="93572" y="68876"/>
                  </a:cubicBezTo>
                  <a:cubicBezTo>
                    <a:pt x="93572" y="82453"/>
                    <a:pt x="94151" y="89660"/>
                    <a:pt x="96274" y="103945"/>
                  </a:cubicBezTo>
                  <a:cubicBezTo>
                    <a:pt x="97046" y="109221"/>
                    <a:pt x="93443" y="114112"/>
                    <a:pt x="88167" y="114948"/>
                  </a:cubicBezTo>
                  <a:cubicBezTo>
                    <a:pt x="87652" y="115013"/>
                    <a:pt x="87201" y="115077"/>
                    <a:pt x="86751" y="115077"/>
                  </a:cubicBezTo>
                  <a:close/>
                </a:path>
              </a:pathLst>
            </a:custGeom>
            <a:solidFill>
              <a:srgbClr val="525D7D"/>
            </a:solidFill>
            <a:ln w="6433" cap="flat">
              <a:noFill/>
              <a:prstDash val="solid"/>
              <a:miter/>
            </a:ln>
          </p:spPr>
          <p:txBody>
            <a:bodyPr rtlCol="0" anchor="ctr"/>
            <a:lstStyle/>
            <a:p>
              <a:endParaRPr lang="en-AU"/>
            </a:p>
          </p:txBody>
        </p:sp>
        <p:sp>
          <p:nvSpPr>
            <p:cNvPr id="1702" name="Freeform: Shape 1701">
              <a:extLst>
                <a:ext uri="{FF2B5EF4-FFF2-40B4-BE49-F238E27FC236}">
                  <a16:creationId xmlns:a16="http://schemas.microsoft.com/office/drawing/2014/main" id="{DF761262-ADB4-AA1E-0EA3-7ED68A0E0D52}"/>
                </a:ext>
              </a:extLst>
            </p:cNvPr>
            <p:cNvSpPr/>
            <p:nvPr/>
          </p:nvSpPr>
          <p:spPr>
            <a:xfrm>
              <a:off x="6776757" y="3567508"/>
              <a:ext cx="22110" cy="110008"/>
            </a:xfrm>
            <a:custGeom>
              <a:avLst/>
              <a:gdLst>
                <a:gd name="connsiteX0" fmla="*/ 11300 w 22110"/>
                <a:gd name="connsiteY0" fmla="*/ 110008 h 110008"/>
                <a:gd name="connsiteX1" fmla="*/ 1648 w 22110"/>
                <a:gd name="connsiteY1" fmla="*/ 100356 h 110008"/>
                <a:gd name="connsiteX2" fmla="*/ 2228 w 22110"/>
                <a:gd name="connsiteY2" fmla="*/ 70049 h 110008"/>
                <a:gd name="connsiteX3" fmla="*/ 2807 w 22110"/>
                <a:gd name="connsiteY3" fmla="*/ 40321 h 110008"/>
                <a:gd name="connsiteX4" fmla="*/ 941 w 22110"/>
                <a:gd name="connsiteY4" fmla="*/ 16770 h 110008"/>
                <a:gd name="connsiteX5" fmla="*/ 104 w 22110"/>
                <a:gd name="connsiteY5" fmla="*/ 11107 h 110008"/>
                <a:gd name="connsiteX6" fmla="*/ 8212 w 22110"/>
                <a:gd name="connsiteY6" fmla="*/ 104 h 110008"/>
                <a:gd name="connsiteX7" fmla="*/ 19215 w 22110"/>
                <a:gd name="connsiteY7" fmla="*/ 8212 h 110008"/>
                <a:gd name="connsiteX8" fmla="*/ 20051 w 22110"/>
                <a:gd name="connsiteY8" fmla="*/ 13810 h 110008"/>
                <a:gd name="connsiteX9" fmla="*/ 22111 w 22110"/>
                <a:gd name="connsiteY9" fmla="*/ 40321 h 110008"/>
                <a:gd name="connsiteX10" fmla="*/ 21532 w 22110"/>
                <a:gd name="connsiteY10" fmla="*/ 70628 h 110008"/>
                <a:gd name="connsiteX11" fmla="*/ 20952 w 22110"/>
                <a:gd name="connsiteY11" fmla="*/ 100356 h 110008"/>
                <a:gd name="connsiteX12" fmla="*/ 11300 w 22110"/>
                <a:gd name="connsiteY12" fmla="*/ 110008 h 11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10" h="110008">
                  <a:moveTo>
                    <a:pt x="11300" y="110008"/>
                  </a:moveTo>
                  <a:cubicBezTo>
                    <a:pt x="5960" y="110008"/>
                    <a:pt x="1648" y="105697"/>
                    <a:pt x="1648" y="100356"/>
                  </a:cubicBezTo>
                  <a:cubicBezTo>
                    <a:pt x="1648" y="90189"/>
                    <a:pt x="1970" y="79958"/>
                    <a:pt x="2228" y="70049"/>
                  </a:cubicBezTo>
                  <a:cubicBezTo>
                    <a:pt x="2485" y="60268"/>
                    <a:pt x="2807" y="50166"/>
                    <a:pt x="2807" y="40321"/>
                  </a:cubicBezTo>
                  <a:cubicBezTo>
                    <a:pt x="2807" y="28674"/>
                    <a:pt x="2421" y="26165"/>
                    <a:pt x="941" y="16770"/>
                  </a:cubicBezTo>
                  <a:lnTo>
                    <a:pt x="104" y="11107"/>
                  </a:lnTo>
                  <a:cubicBezTo>
                    <a:pt x="-668" y="5831"/>
                    <a:pt x="2935" y="941"/>
                    <a:pt x="8212" y="104"/>
                  </a:cubicBezTo>
                  <a:cubicBezTo>
                    <a:pt x="13424" y="-668"/>
                    <a:pt x="18378" y="2935"/>
                    <a:pt x="19215" y="8212"/>
                  </a:cubicBezTo>
                  <a:lnTo>
                    <a:pt x="20051" y="13810"/>
                  </a:lnTo>
                  <a:cubicBezTo>
                    <a:pt x="21532" y="23526"/>
                    <a:pt x="22111" y="27194"/>
                    <a:pt x="22111" y="40321"/>
                  </a:cubicBezTo>
                  <a:cubicBezTo>
                    <a:pt x="22111" y="50488"/>
                    <a:pt x="21789" y="60719"/>
                    <a:pt x="21532" y="70628"/>
                  </a:cubicBezTo>
                  <a:cubicBezTo>
                    <a:pt x="21274" y="80409"/>
                    <a:pt x="20952" y="90511"/>
                    <a:pt x="20952" y="100356"/>
                  </a:cubicBezTo>
                  <a:cubicBezTo>
                    <a:pt x="20952" y="105697"/>
                    <a:pt x="16641" y="110008"/>
                    <a:pt x="11300" y="11000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3" name="Freeform: Shape 1702">
              <a:extLst>
                <a:ext uri="{FF2B5EF4-FFF2-40B4-BE49-F238E27FC236}">
                  <a16:creationId xmlns:a16="http://schemas.microsoft.com/office/drawing/2014/main" id="{F770CE34-E363-3A86-45A8-7A2856F953DD}"/>
                </a:ext>
              </a:extLst>
            </p:cNvPr>
            <p:cNvSpPr/>
            <p:nvPr/>
          </p:nvSpPr>
          <p:spPr>
            <a:xfrm>
              <a:off x="6780400" y="3656796"/>
              <a:ext cx="82878" cy="19303"/>
            </a:xfrm>
            <a:custGeom>
              <a:avLst/>
              <a:gdLst>
                <a:gd name="connsiteX0" fmla="*/ 73227 w 82878"/>
                <a:gd name="connsiteY0" fmla="*/ 19304 h 19303"/>
                <a:gd name="connsiteX1" fmla="*/ 9652 w 82878"/>
                <a:gd name="connsiteY1" fmla="*/ 19304 h 19303"/>
                <a:gd name="connsiteX2" fmla="*/ 0 w 82878"/>
                <a:gd name="connsiteY2" fmla="*/ 9652 h 19303"/>
                <a:gd name="connsiteX3" fmla="*/ 9652 w 82878"/>
                <a:gd name="connsiteY3" fmla="*/ 0 h 19303"/>
                <a:gd name="connsiteX4" fmla="*/ 73227 w 82878"/>
                <a:gd name="connsiteY4" fmla="*/ 0 h 19303"/>
                <a:gd name="connsiteX5" fmla="*/ 82879 w 82878"/>
                <a:gd name="connsiteY5" fmla="*/ 9652 h 19303"/>
                <a:gd name="connsiteX6" fmla="*/ 73227 w 82878"/>
                <a:gd name="connsiteY6" fmla="*/ 19304 h 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78" h="19303">
                  <a:moveTo>
                    <a:pt x="73227" y="19304"/>
                  </a:moveTo>
                  <a:lnTo>
                    <a:pt x="9652" y="19304"/>
                  </a:lnTo>
                  <a:cubicBezTo>
                    <a:pt x="4311" y="19304"/>
                    <a:pt x="0" y="14993"/>
                    <a:pt x="0" y="9652"/>
                  </a:cubicBezTo>
                  <a:cubicBezTo>
                    <a:pt x="0" y="4311"/>
                    <a:pt x="4311" y="0"/>
                    <a:pt x="9652" y="0"/>
                  </a:cubicBezTo>
                  <a:lnTo>
                    <a:pt x="73227" y="0"/>
                  </a:lnTo>
                  <a:cubicBezTo>
                    <a:pt x="78567" y="0"/>
                    <a:pt x="82879" y="4311"/>
                    <a:pt x="82879" y="9652"/>
                  </a:cubicBezTo>
                  <a:cubicBezTo>
                    <a:pt x="82879" y="14993"/>
                    <a:pt x="78567" y="19304"/>
                    <a:pt x="73227"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4" name="Freeform: Shape 1703">
              <a:extLst>
                <a:ext uri="{FF2B5EF4-FFF2-40B4-BE49-F238E27FC236}">
                  <a16:creationId xmlns:a16="http://schemas.microsoft.com/office/drawing/2014/main" id="{777A0A78-827D-891F-5B93-E4EF566FD1DC}"/>
                </a:ext>
              </a:extLst>
            </p:cNvPr>
            <p:cNvSpPr/>
            <p:nvPr/>
          </p:nvSpPr>
          <p:spPr>
            <a:xfrm>
              <a:off x="6976721" y="3566299"/>
              <a:ext cx="93351" cy="109543"/>
            </a:xfrm>
            <a:custGeom>
              <a:avLst/>
              <a:gdLst>
                <a:gd name="connsiteX0" fmla="*/ 67500 w 93351"/>
                <a:gd name="connsiteY0" fmla="*/ 109544 h 109543"/>
                <a:gd name="connsiteX1" fmla="*/ 38029 w 93351"/>
                <a:gd name="connsiteY1" fmla="*/ 108386 h 109543"/>
                <a:gd name="connsiteX2" fmla="*/ 9652 w 93351"/>
                <a:gd name="connsiteY2" fmla="*/ 107292 h 109543"/>
                <a:gd name="connsiteX3" fmla="*/ 0 w 93351"/>
                <a:gd name="connsiteY3" fmla="*/ 97640 h 109543"/>
                <a:gd name="connsiteX4" fmla="*/ 9652 w 93351"/>
                <a:gd name="connsiteY4" fmla="*/ 87988 h 109543"/>
                <a:gd name="connsiteX5" fmla="*/ 39123 w 93351"/>
                <a:gd name="connsiteY5" fmla="*/ 89146 h 109543"/>
                <a:gd name="connsiteX6" fmla="*/ 72776 w 93351"/>
                <a:gd name="connsiteY6" fmla="*/ 90175 h 109543"/>
                <a:gd name="connsiteX7" fmla="*/ 73419 w 93351"/>
                <a:gd name="connsiteY7" fmla="*/ 45068 h 109543"/>
                <a:gd name="connsiteX8" fmla="*/ 73870 w 93351"/>
                <a:gd name="connsiteY8" fmla="*/ 29046 h 109543"/>
                <a:gd name="connsiteX9" fmla="*/ 73419 w 93351"/>
                <a:gd name="connsiteY9" fmla="*/ 10386 h 109543"/>
                <a:gd name="connsiteX10" fmla="*/ 82299 w 93351"/>
                <a:gd name="connsiteY10" fmla="*/ 26 h 109543"/>
                <a:gd name="connsiteX11" fmla="*/ 92659 w 93351"/>
                <a:gd name="connsiteY11" fmla="*/ 8906 h 109543"/>
                <a:gd name="connsiteX12" fmla="*/ 93109 w 93351"/>
                <a:gd name="connsiteY12" fmla="*/ 30204 h 109543"/>
                <a:gd name="connsiteX13" fmla="*/ 92659 w 93351"/>
                <a:gd name="connsiteY13" fmla="*/ 45004 h 109543"/>
                <a:gd name="connsiteX14" fmla="*/ 91823 w 93351"/>
                <a:gd name="connsiteY14" fmla="*/ 99570 h 109543"/>
                <a:gd name="connsiteX15" fmla="*/ 82879 w 93351"/>
                <a:gd name="connsiteY15" fmla="*/ 108965 h 109543"/>
                <a:gd name="connsiteX16" fmla="*/ 67435 w 93351"/>
                <a:gd name="connsiteY16" fmla="*/ 109479 h 10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351" h="109543">
                  <a:moveTo>
                    <a:pt x="67500" y="109544"/>
                  </a:moveTo>
                  <a:cubicBezTo>
                    <a:pt x="57590" y="109544"/>
                    <a:pt x="47617" y="108965"/>
                    <a:pt x="38029" y="108386"/>
                  </a:cubicBezTo>
                  <a:cubicBezTo>
                    <a:pt x="28699" y="107806"/>
                    <a:pt x="19047" y="107292"/>
                    <a:pt x="9652" y="107292"/>
                  </a:cubicBezTo>
                  <a:cubicBezTo>
                    <a:pt x="4311" y="107292"/>
                    <a:pt x="0" y="102980"/>
                    <a:pt x="0" y="97640"/>
                  </a:cubicBezTo>
                  <a:cubicBezTo>
                    <a:pt x="0" y="92299"/>
                    <a:pt x="4311" y="87988"/>
                    <a:pt x="9652" y="87988"/>
                  </a:cubicBezTo>
                  <a:cubicBezTo>
                    <a:pt x="19561" y="87988"/>
                    <a:pt x="29535" y="88567"/>
                    <a:pt x="39123" y="89146"/>
                  </a:cubicBezTo>
                  <a:cubicBezTo>
                    <a:pt x="50255" y="89789"/>
                    <a:pt x="62223" y="90433"/>
                    <a:pt x="72776" y="90175"/>
                  </a:cubicBezTo>
                  <a:cubicBezTo>
                    <a:pt x="73098" y="75569"/>
                    <a:pt x="73419" y="60383"/>
                    <a:pt x="73419" y="45068"/>
                  </a:cubicBezTo>
                  <a:cubicBezTo>
                    <a:pt x="73419" y="36575"/>
                    <a:pt x="73677" y="32392"/>
                    <a:pt x="73870" y="29046"/>
                  </a:cubicBezTo>
                  <a:cubicBezTo>
                    <a:pt x="74127" y="24477"/>
                    <a:pt x="74320" y="21968"/>
                    <a:pt x="73419" y="10386"/>
                  </a:cubicBezTo>
                  <a:cubicBezTo>
                    <a:pt x="73033" y="5045"/>
                    <a:pt x="77023" y="412"/>
                    <a:pt x="82299" y="26"/>
                  </a:cubicBezTo>
                  <a:cubicBezTo>
                    <a:pt x="87576" y="-360"/>
                    <a:pt x="92273" y="3629"/>
                    <a:pt x="92659" y="8906"/>
                  </a:cubicBezTo>
                  <a:cubicBezTo>
                    <a:pt x="93560" y="21196"/>
                    <a:pt x="93431" y="24671"/>
                    <a:pt x="93109" y="30204"/>
                  </a:cubicBezTo>
                  <a:cubicBezTo>
                    <a:pt x="92917" y="33293"/>
                    <a:pt x="92659" y="37154"/>
                    <a:pt x="92659" y="45004"/>
                  </a:cubicBezTo>
                  <a:cubicBezTo>
                    <a:pt x="92659" y="63665"/>
                    <a:pt x="92209" y="82196"/>
                    <a:pt x="91823" y="99570"/>
                  </a:cubicBezTo>
                  <a:cubicBezTo>
                    <a:pt x="91694" y="104525"/>
                    <a:pt x="87833" y="108579"/>
                    <a:pt x="82879" y="108965"/>
                  </a:cubicBezTo>
                  <a:cubicBezTo>
                    <a:pt x="77988" y="109351"/>
                    <a:pt x="72969" y="109479"/>
                    <a:pt x="67435" y="109479"/>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5" name="Freeform: Shape 1704">
              <a:extLst>
                <a:ext uri="{FF2B5EF4-FFF2-40B4-BE49-F238E27FC236}">
                  <a16:creationId xmlns:a16="http://schemas.microsoft.com/office/drawing/2014/main" id="{61AC0C39-C7FA-D663-392A-93A3BDF4CE34}"/>
                </a:ext>
              </a:extLst>
            </p:cNvPr>
            <p:cNvSpPr/>
            <p:nvPr/>
          </p:nvSpPr>
          <p:spPr>
            <a:xfrm>
              <a:off x="10569196" y="4046094"/>
              <a:ext cx="582787" cy="23872"/>
            </a:xfrm>
            <a:custGeom>
              <a:avLst/>
              <a:gdLst>
                <a:gd name="connsiteX0" fmla="*/ 582787 w 582787"/>
                <a:gd name="connsiteY0" fmla="*/ 0 h 23872"/>
                <a:gd name="connsiteX1" fmla="*/ 138088 w 582787"/>
                <a:gd name="connsiteY1" fmla="*/ 4569 h 23872"/>
                <a:gd name="connsiteX2" fmla="*/ 9716 w 582787"/>
                <a:gd name="connsiteY2" fmla="*/ 4376 h 23872"/>
                <a:gd name="connsiteX3" fmla="*/ 0 w 582787"/>
                <a:gd name="connsiteY3" fmla="*/ 14028 h 23872"/>
                <a:gd name="connsiteX4" fmla="*/ 9652 w 582787"/>
                <a:gd name="connsiteY4" fmla="*/ 23680 h 23872"/>
                <a:gd name="connsiteX5" fmla="*/ 138088 w 582787"/>
                <a:gd name="connsiteY5" fmla="*/ 23873 h 23872"/>
                <a:gd name="connsiteX6" fmla="*/ 582787 w 582787"/>
                <a:gd name="connsiteY6" fmla="*/ 19304 h 23872"/>
                <a:gd name="connsiteX7" fmla="*/ 582787 w 582787"/>
                <a:gd name="connsiteY7" fmla="*/ 0 h 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87" h="23872">
                  <a:moveTo>
                    <a:pt x="582787" y="0"/>
                  </a:moveTo>
                  <a:cubicBezTo>
                    <a:pt x="419862" y="3861"/>
                    <a:pt x="265751" y="4569"/>
                    <a:pt x="138088" y="4569"/>
                  </a:cubicBezTo>
                  <a:cubicBezTo>
                    <a:pt x="95297" y="4569"/>
                    <a:pt x="52506" y="4504"/>
                    <a:pt x="9716" y="4376"/>
                  </a:cubicBezTo>
                  <a:cubicBezTo>
                    <a:pt x="4375" y="4376"/>
                    <a:pt x="64" y="8687"/>
                    <a:pt x="0" y="14028"/>
                  </a:cubicBezTo>
                  <a:cubicBezTo>
                    <a:pt x="0" y="19368"/>
                    <a:pt x="4311" y="23680"/>
                    <a:pt x="9652" y="23680"/>
                  </a:cubicBezTo>
                  <a:cubicBezTo>
                    <a:pt x="52442" y="23808"/>
                    <a:pt x="95297" y="23873"/>
                    <a:pt x="138088" y="23873"/>
                  </a:cubicBezTo>
                  <a:cubicBezTo>
                    <a:pt x="265751" y="23873"/>
                    <a:pt x="419798" y="23165"/>
                    <a:pt x="582787" y="19304"/>
                  </a:cubicBezTo>
                  <a:lnTo>
                    <a:pt x="582787" y="0"/>
                  </a:ln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6" name="Freeform: Shape 1705">
              <a:extLst>
                <a:ext uri="{FF2B5EF4-FFF2-40B4-BE49-F238E27FC236}">
                  <a16:creationId xmlns:a16="http://schemas.microsoft.com/office/drawing/2014/main" id="{D35A3312-B65B-9A9C-D084-FA81E3EDB891}"/>
                </a:ext>
              </a:extLst>
            </p:cNvPr>
            <p:cNvSpPr/>
            <p:nvPr/>
          </p:nvSpPr>
          <p:spPr>
            <a:xfrm>
              <a:off x="9421369" y="2986356"/>
              <a:ext cx="275672" cy="516587"/>
            </a:xfrm>
            <a:custGeom>
              <a:avLst/>
              <a:gdLst>
                <a:gd name="connsiteX0" fmla="*/ 12945 w 275672"/>
                <a:gd name="connsiteY0" fmla="*/ 516458 h 516587"/>
                <a:gd name="connsiteX1" fmla="*/ 3293 w 275672"/>
                <a:gd name="connsiteY1" fmla="*/ 506742 h 516587"/>
                <a:gd name="connsiteX2" fmla="*/ 4773 w 275672"/>
                <a:gd name="connsiteY2" fmla="*/ 218276 h 516587"/>
                <a:gd name="connsiteX3" fmla="*/ 4129 w 275672"/>
                <a:gd name="connsiteY3" fmla="*/ 66160 h 516587"/>
                <a:gd name="connsiteX4" fmla="*/ 3872 w 275672"/>
                <a:gd name="connsiteY4" fmla="*/ 46599 h 516587"/>
                <a:gd name="connsiteX5" fmla="*/ 11 w 275672"/>
                <a:gd name="connsiteY5" fmla="*/ 13847 h 516587"/>
                <a:gd name="connsiteX6" fmla="*/ 2649 w 275672"/>
                <a:gd name="connsiteY6" fmla="*/ 6769 h 516587"/>
                <a:gd name="connsiteX7" fmla="*/ 9535 w 275672"/>
                <a:gd name="connsiteY7" fmla="*/ 3744 h 516587"/>
                <a:gd name="connsiteX8" fmla="*/ 94472 w 275672"/>
                <a:gd name="connsiteY8" fmla="*/ 3358 h 516587"/>
                <a:gd name="connsiteX9" fmla="*/ 264540 w 275672"/>
                <a:gd name="connsiteY9" fmla="*/ 12 h 516587"/>
                <a:gd name="connsiteX10" fmla="*/ 271683 w 275672"/>
                <a:gd name="connsiteY10" fmla="*/ 2586 h 516587"/>
                <a:gd name="connsiteX11" fmla="*/ 274771 w 275672"/>
                <a:gd name="connsiteY11" fmla="*/ 9535 h 516587"/>
                <a:gd name="connsiteX12" fmla="*/ 275286 w 275672"/>
                <a:gd name="connsiteY12" fmla="*/ 77550 h 516587"/>
                <a:gd name="connsiteX13" fmla="*/ 275415 w 275672"/>
                <a:gd name="connsiteY13" fmla="*/ 78644 h 516587"/>
                <a:gd name="connsiteX14" fmla="*/ 275672 w 275672"/>
                <a:gd name="connsiteY14" fmla="*/ 83019 h 516587"/>
                <a:gd name="connsiteX15" fmla="*/ 275672 w 275672"/>
                <a:gd name="connsiteY15" fmla="*/ 86880 h 516587"/>
                <a:gd name="connsiteX16" fmla="*/ 274643 w 275672"/>
                <a:gd name="connsiteY16" fmla="*/ 336159 h 516587"/>
                <a:gd name="connsiteX17" fmla="*/ 264991 w 275672"/>
                <a:gd name="connsiteY17" fmla="*/ 345747 h 516587"/>
                <a:gd name="connsiteX18" fmla="*/ 255339 w 275672"/>
                <a:gd name="connsiteY18" fmla="*/ 336030 h 516587"/>
                <a:gd name="connsiteX19" fmla="*/ 256368 w 275672"/>
                <a:gd name="connsiteY19" fmla="*/ 116093 h 516587"/>
                <a:gd name="connsiteX20" fmla="*/ 256240 w 275672"/>
                <a:gd name="connsiteY20" fmla="*/ 114099 h 516587"/>
                <a:gd name="connsiteX21" fmla="*/ 256111 w 275672"/>
                <a:gd name="connsiteY21" fmla="*/ 108179 h 516587"/>
                <a:gd name="connsiteX22" fmla="*/ 255532 w 275672"/>
                <a:gd name="connsiteY22" fmla="*/ 19895 h 516587"/>
                <a:gd name="connsiteX23" fmla="*/ 94472 w 275672"/>
                <a:gd name="connsiteY23" fmla="*/ 22726 h 516587"/>
                <a:gd name="connsiteX24" fmla="*/ 19830 w 275672"/>
                <a:gd name="connsiteY24" fmla="*/ 22984 h 516587"/>
                <a:gd name="connsiteX25" fmla="*/ 20473 w 275672"/>
                <a:gd name="connsiteY25" fmla="*/ 32507 h 516587"/>
                <a:gd name="connsiteX26" fmla="*/ 23176 w 275672"/>
                <a:gd name="connsiteY26" fmla="*/ 43639 h 516587"/>
                <a:gd name="connsiteX27" fmla="*/ 23562 w 275672"/>
                <a:gd name="connsiteY27" fmla="*/ 66032 h 516587"/>
                <a:gd name="connsiteX28" fmla="*/ 24206 w 275672"/>
                <a:gd name="connsiteY28" fmla="*/ 218340 h 516587"/>
                <a:gd name="connsiteX29" fmla="*/ 22725 w 275672"/>
                <a:gd name="connsiteY29" fmla="*/ 506999 h 516587"/>
                <a:gd name="connsiteX30" fmla="*/ 13073 w 275672"/>
                <a:gd name="connsiteY30" fmla="*/ 516587 h 51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5672" h="516587">
                  <a:moveTo>
                    <a:pt x="12945" y="516458"/>
                  </a:moveTo>
                  <a:cubicBezTo>
                    <a:pt x="7539" y="516458"/>
                    <a:pt x="3229" y="512083"/>
                    <a:pt x="3293" y="506742"/>
                  </a:cubicBezTo>
                  <a:cubicBezTo>
                    <a:pt x="4001" y="421161"/>
                    <a:pt x="4773" y="320008"/>
                    <a:pt x="4773" y="218276"/>
                  </a:cubicBezTo>
                  <a:cubicBezTo>
                    <a:pt x="4773" y="164225"/>
                    <a:pt x="4580" y="114485"/>
                    <a:pt x="4129" y="66160"/>
                  </a:cubicBezTo>
                  <a:cubicBezTo>
                    <a:pt x="4065" y="57409"/>
                    <a:pt x="3936" y="50910"/>
                    <a:pt x="3872" y="46599"/>
                  </a:cubicBezTo>
                  <a:cubicBezTo>
                    <a:pt x="1234" y="42417"/>
                    <a:pt x="848" y="33472"/>
                    <a:pt x="11" y="13847"/>
                  </a:cubicBezTo>
                  <a:cubicBezTo>
                    <a:pt x="-117" y="11208"/>
                    <a:pt x="848" y="8699"/>
                    <a:pt x="2649" y="6769"/>
                  </a:cubicBezTo>
                  <a:cubicBezTo>
                    <a:pt x="4451" y="4838"/>
                    <a:pt x="6896" y="3744"/>
                    <a:pt x="9535" y="3744"/>
                  </a:cubicBezTo>
                  <a:cubicBezTo>
                    <a:pt x="37847" y="3358"/>
                    <a:pt x="66610" y="3358"/>
                    <a:pt x="94472" y="3358"/>
                  </a:cubicBezTo>
                  <a:cubicBezTo>
                    <a:pt x="150261" y="3358"/>
                    <a:pt x="207980" y="3358"/>
                    <a:pt x="264540" y="12"/>
                  </a:cubicBezTo>
                  <a:cubicBezTo>
                    <a:pt x="267115" y="-117"/>
                    <a:pt x="269752" y="784"/>
                    <a:pt x="271683" y="2586"/>
                  </a:cubicBezTo>
                  <a:cubicBezTo>
                    <a:pt x="273613" y="4388"/>
                    <a:pt x="274707" y="6897"/>
                    <a:pt x="274771" y="9535"/>
                  </a:cubicBezTo>
                  <a:cubicBezTo>
                    <a:pt x="275029" y="32185"/>
                    <a:pt x="275158" y="54835"/>
                    <a:pt x="275286" y="77550"/>
                  </a:cubicBezTo>
                  <a:cubicBezTo>
                    <a:pt x="275286" y="77936"/>
                    <a:pt x="275350" y="78258"/>
                    <a:pt x="275415" y="78644"/>
                  </a:cubicBezTo>
                  <a:cubicBezTo>
                    <a:pt x="275672" y="78965"/>
                    <a:pt x="275672" y="80574"/>
                    <a:pt x="275672" y="83019"/>
                  </a:cubicBezTo>
                  <a:cubicBezTo>
                    <a:pt x="275672" y="84242"/>
                    <a:pt x="275672" y="85529"/>
                    <a:pt x="275672" y="86880"/>
                  </a:cubicBezTo>
                  <a:cubicBezTo>
                    <a:pt x="275672" y="163453"/>
                    <a:pt x="275350" y="245044"/>
                    <a:pt x="274643" y="336159"/>
                  </a:cubicBezTo>
                  <a:cubicBezTo>
                    <a:pt x="274643" y="341435"/>
                    <a:pt x="270267" y="345747"/>
                    <a:pt x="264991" y="345747"/>
                  </a:cubicBezTo>
                  <a:cubicBezTo>
                    <a:pt x="259586" y="345747"/>
                    <a:pt x="255274" y="341371"/>
                    <a:pt x="255339" y="336030"/>
                  </a:cubicBezTo>
                  <a:cubicBezTo>
                    <a:pt x="255917" y="256433"/>
                    <a:pt x="256240" y="184172"/>
                    <a:pt x="256368" y="116093"/>
                  </a:cubicBezTo>
                  <a:cubicBezTo>
                    <a:pt x="256240" y="115772"/>
                    <a:pt x="256240" y="115128"/>
                    <a:pt x="256240" y="114099"/>
                  </a:cubicBezTo>
                  <a:cubicBezTo>
                    <a:pt x="256175" y="112233"/>
                    <a:pt x="256111" y="110238"/>
                    <a:pt x="256111" y="108179"/>
                  </a:cubicBezTo>
                  <a:cubicBezTo>
                    <a:pt x="255982" y="78708"/>
                    <a:pt x="255854" y="49302"/>
                    <a:pt x="255532" y="19895"/>
                  </a:cubicBezTo>
                  <a:cubicBezTo>
                    <a:pt x="201674" y="22726"/>
                    <a:pt x="147237" y="22726"/>
                    <a:pt x="94472" y="22726"/>
                  </a:cubicBezTo>
                  <a:cubicBezTo>
                    <a:pt x="70021" y="22726"/>
                    <a:pt x="44796" y="22726"/>
                    <a:pt x="19830" y="22984"/>
                  </a:cubicBezTo>
                  <a:cubicBezTo>
                    <a:pt x="20088" y="27295"/>
                    <a:pt x="20280" y="30319"/>
                    <a:pt x="20473" y="32507"/>
                  </a:cubicBezTo>
                  <a:cubicBezTo>
                    <a:pt x="22918" y="35596"/>
                    <a:pt x="23047" y="40229"/>
                    <a:pt x="23176" y="43639"/>
                  </a:cubicBezTo>
                  <a:cubicBezTo>
                    <a:pt x="23305" y="47693"/>
                    <a:pt x="23433" y="54578"/>
                    <a:pt x="23562" y="66032"/>
                  </a:cubicBezTo>
                  <a:cubicBezTo>
                    <a:pt x="24013" y="114420"/>
                    <a:pt x="24206" y="164289"/>
                    <a:pt x="24206" y="218340"/>
                  </a:cubicBezTo>
                  <a:cubicBezTo>
                    <a:pt x="24206" y="320137"/>
                    <a:pt x="23433" y="421354"/>
                    <a:pt x="22725" y="506999"/>
                  </a:cubicBezTo>
                  <a:cubicBezTo>
                    <a:pt x="22725" y="512276"/>
                    <a:pt x="18350" y="516587"/>
                    <a:pt x="13073" y="51658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7" name="Freeform: Shape 1706">
              <a:extLst>
                <a:ext uri="{FF2B5EF4-FFF2-40B4-BE49-F238E27FC236}">
                  <a16:creationId xmlns:a16="http://schemas.microsoft.com/office/drawing/2014/main" id="{1350902C-6B9E-D699-4A5E-E349277B8E6A}"/>
                </a:ext>
              </a:extLst>
            </p:cNvPr>
            <p:cNvSpPr/>
            <p:nvPr/>
          </p:nvSpPr>
          <p:spPr>
            <a:xfrm>
              <a:off x="10403181" y="4333080"/>
              <a:ext cx="748802" cy="23808"/>
            </a:xfrm>
            <a:custGeom>
              <a:avLst/>
              <a:gdLst>
                <a:gd name="connsiteX0" fmla="*/ 748802 w 748802"/>
                <a:gd name="connsiteY0" fmla="*/ 0 h 23808"/>
                <a:gd name="connsiteX1" fmla="*/ 150828 w 748802"/>
                <a:gd name="connsiteY1" fmla="*/ 4504 h 23808"/>
                <a:gd name="connsiteX2" fmla="*/ 9652 w 748802"/>
                <a:gd name="connsiteY2" fmla="*/ 4311 h 23808"/>
                <a:gd name="connsiteX3" fmla="*/ 0 w 748802"/>
                <a:gd name="connsiteY3" fmla="*/ 13963 h 23808"/>
                <a:gd name="connsiteX4" fmla="*/ 9652 w 748802"/>
                <a:gd name="connsiteY4" fmla="*/ 23615 h 23808"/>
                <a:gd name="connsiteX5" fmla="*/ 150828 w 748802"/>
                <a:gd name="connsiteY5" fmla="*/ 23808 h 23808"/>
                <a:gd name="connsiteX6" fmla="*/ 748802 w 748802"/>
                <a:gd name="connsiteY6" fmla="*/ 19304 h 23808"/>
                <a:gd name="connsiteX7" fmla="*/ 748802 w 748802"/>
                <a:gd name="connsiteY7" fmla="*/ 0 h 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802" h="23808">
                  <a:moveTo>
                    <a:pt x="748802" y="0"/>
                  </a:moveTo>
                  <a:cubicBezTo>
                    <a:pt x="561489" y="3024"/>
                    <a:pt x="363688" y="4504"/>
                    <a:pt x="150828" y="4504"/>
                  </a:cubicBezTo>
                  <a:cubicBezTo>
                    <a:pt x="103791" y="4504"/>
                    <a:pt x="56753" y="4440"/>
                    <a:pt x="9652" y="4311"/>
                  </a:cubicBezTo>
                  <a:cubicBezTo>
                    <a:pt x="4312" y="4311"/>
                    <a:pt x="0" y="8622"/>
                    <a:pt x="0" y="13963"/>
                  </a:cubicBezTo>
                  <a:cubicBezTo>
                    <a:pt x="0" y="19304"/>
                    <a:pt x="4312" y="23615"/>
                    <a:pt x="9652" y="23615"/>
                  </a:cubicBezTo>
                  <a:cubicBezTo>
                    <a:pt x="56689" y="23744"/>
                    <a:pt x="103791" y="23808"/>
                    <a:pt x="150828" y="23808"/>
                  </a:cubicBezTo>
                  <a:cubicBezTo>
                    <a:pt x="363623" y="23808"/>
                    <a:pt x="561489" y="22328"/>
                    <a:pt x="748802" y="19304"/>
                  </a:cubicBezTo>
                  <a:lnTo>
                    <a:pt x="748802" y="0"/>
                  </a:ln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8" name="Freeform: Shape 1707">
              <a:extLst>
                <a:ext uri="{FF2B5EF4-FFF2-40B4-BE49-F238E27FC236}">
                  <a16:creationId xmlns:a16="http://schemas.microsoft.com/office/drawing/2014/main" id="{F51BFF32-4C5E-8ADC-EE8C-24CE14BA74CF}"/>
                </a:ext>
              </a:extLst>
            </p:cNvPr>
            <p:cNvSpPr/>
            <p:nvPr/>
          </p:nvSpPr>
          <p:spPr>
            <a:xfrm>
              <a:off x="9441134" y="2494101"/>
              <a:ext cx="183583" cy="514981"/>
            </a:xfrm>
            <a:custGeom>
              <a:avLst/>
              <a:gdLst>
                <a:gd name="connsiteX0" fmla="*/ 14285 w 183583"/>
                <a:gd name="connsiteY0" fmla="*/ 514981 h 514981"/>
                <a:gd name="connsiteX1" fmla="*/ 4697 w 183583"/>
                <a:gd name="connsiteY1" fmla="*/ 506230 h 514981"/>
                <a:gd name="connsiteX2" fmla="*/ 0 w 183583"/>
                <a:gd name="connsiteY2" fmla="*/ 422966 h 514981"/>
                <a:gd name="connsiteX3" fmla="*/ 35519 w 183583"/>
                <a:gd name="connsiteY3" fmla="*/ 265381 h 514981"/>
                <a:gd name="connsiteX4" fmla="*/ 35391 w 183583"/>
                <a:gd name="connsiteY4" fmla="*/ 255343 h 514981"/>
                <a:gd name="connsiteX5" fmla="*/ 35005 w 183583"/>
                <a:gd name="connsiteY5" fmla="*/ 208563 h 514981"/>
                <a:gd name="connsiteX6" fmla="*/ 67371 w 183583"/>
                <a:gd name="connsiteY6" fmla="*/ 9860 h 514981"/>
                <a:gd name="connsiteX7" fmla="*/ 97421 w 183583"/>
                <a:gd name="connsiteY7" fmla="*/ 208 h 514981"/>
                <a:gd name="connsiteX8" fmla="*/ 155591 w 183583"/>
                <a:gd name="connsiteY8" fmla="*/ 185398 h 514981"/>
                <a:gd name="connsiteX9" fmla="*/ 181522 w 183583"/>
                <a:gd name="connsiteY9" fmla="*/ 255407 h 514981"/>
                <a:gd name="connsiteX10" fmla="*/ 179913 w 183583"/>
                <a:gd name="connsiteY10" fmla="*/ 268984 h 514981"/>
                <a:gd name="connsiteX11" fmla="*/ 166336 w 183583"/>
                <a:gd name="connsiteY11" fmla="*/ 267375 h 514981"/>
                <a:gd name="connsiteX12" fmla="*/ 136351 w 183583"/>
                <a:gd name="connsiteY12" fmla="*/ 187200 h 514981"/>
                <a:gd name="connsiteX13" fmla="*/ 94911 w 183583"/>
                <a:gd name="connsiteY13" fmla="*/ 19383 h 514981"/>
                <a:gd name="connsiteX14" fmla="*/ 80305 w 183583"/>
                <a:gd name="connsiteY14" fmla="*/ 24145 h 514981"/>
                <a:gd name="connsiteX15" fmla="*/ 54309 w 183583"/>
                <a:gd name="connsiteY15" fmla="*/ 208627 h 514981"/>
                <a:gd name="connsiteX16" fmla="*/ 54630 w 183583"/>
                <a:gd name="connsiteY16" fmla="*/ 255085 h 514981"/>
                <a:gd name="connsiteX17" fmla="*/ 54823 w 183583"/>
                <a:gd name="connsiteY17" fmla="*/ 267826 h 514981"/>
                <a:gd name="connsiteX18" fmla="*/ 53472 w 183583"/>
                <a:gd name="connsiteY18" fmla="*/ 272845 h 514981"/>
                <a:gd name="connsiteX19" fmla="*/ 19304 w 183583"/>
                <a:gd name="connsiteY19" fmla="*/ 423030 h 514981"/>
                <a:gd name="connsiteX20" fmla="*/ 23937 w 183583"/>
                <a:gd name="connsiteY20" fmla="*/ 504429 h 514981"/>
                <a:gd name="connsiteX21" fmla="*/ 15250 w 183583"/>
                <a:gd name="connsiteY21" fmla="*/ 514981 h 514981"/>
                <a:gd name="connsiteX22" fmla="*/ 14285 w 183583"/>
                <a:gd name="connsiteY22" fmla="*/ 514981 h 51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583" h="514981">
                  <a:moveTo>
                    <a:pt x="14285" y="514981"/>
                  </a:moveTo>
                  <a:cubicBezTo>
                    <a:pt x="9394" y="514981"/>
                    <a:pt x="5148" y="511249"/>
                    <a:pt x="4697" y="506230"/>
                  </a:cubicBezTo>
                  <a:cubicBezTo>
                    <a:pt x="1415" y="472577"/>
                    <a:pt x="0" y="446838"/>
                    <a:pt x="0" y="422966"/>
                  </a:cubicBezTo>
                  <a:cubicBezTo>
                    <a:pt x="0" y="357783"/>
                    <a:pt x="11261" y="307592"/>
                    <a:pt x="35519" y="265381"/>
                  </a:cubicBezTo>
                  <a:lnTo>
                    <a:pt x="35391" y="255343"/>
                  </a:lnTo>
                  <a:cubicBezTo>
                    <a:pt x="35197" y="239771"/>
                    <a:pt x="34941" y="224199"/>
                    <a:pt x="35005" y="208563"/>
                  </a:cubicBezTo>
                  <a:cubicBezTo>
                    <a:pt x="35519" y="100782"/>
                    <a:pt x="40924" y="33733"/>
                    <a:pt x="67371" y="9860"/>
                  </a:cubicBezTo>
                  <a:cubicBezTo>
                    <a:pt x="75672" y="2332"/>
                    <a:pt x="85774" y="-886"/>
                    <a:pt x="97421" y="208"/>
                  </a:cubicBezTo>
                  <a:cubicBezTo>
                    <a:pt x="125862" y="2911"/>
                    <a:pt x="147096" y="95184"/>
                    <a:pt x="155591" y="185398"/>
                  </a:cubicBezTo>
                  <a:cubicBezTo>
                    <a:pt x="158228" y="213775"/>
                    <a:pt x="166722" y="236682"/>
                    <a:pt x="181522" y="255407"/>
                  </a:cubicBezTo>
                  <a:cubicBezTo>
                    <a:pt x="184803" y="259590"/>
                    <a:pt x="184096" y="265638"/>
                    <a:pt x="179913" y="268984"/>
                  </a:cubicBezTo>
                  <a:cubicBezTo>
                    <a:pt x="175731" y="272266"/>
                    <a:pt x="169682" y="271558"/>
                    <a:pt x="166336" y="267375"/>
                  </a:cubicBezTo>
                  <a:cubicBezTo>
                    <a:pt x="149156" y="245626"/>
                    <a:pt x="139375" y="219437"/>
                    <a:pt x="136351" y="187200"/>
                  </a:cubicBezTo>
                  <a:cubicBezTo>
                    <a:pt x="125540" y="71569"/>
                    <a:pt x="102569" y="24338"/>
                    <a:pt x="94911" y="19383"/>
                  </a:cubicBezTo>
                  <a:cubicBezTo>
                    <a:pt x="89056" y="18933"/>
                    <a:pt x="84358" y="20477"/>
                    <a:pt x="80305" y="24145"/>
                  </a:cubicBezTo>
                  <a:cubicBezTo>
                    <a:pt x="58105" y="44221"/>
                    <a:pt x="54695" y="124655"/>
                    <a:pt x="54309" y="208627"/>
                  </a:cubicBezTo>
                  <a:cubicBezTo>
                    <a:pt x="54245" y="224135"/>
                    <a:pt x="54437" y="239578"/>
                    <a:pt x="54630" y="255085"/>
                  </a:cubicBezTo>
                  <a:lnTo>
                    <a:pt x="54823" y="267826"/>
                  </a:lnTo>
                  <a:cubicBezTo>
                    <a:pt x="54823" y="269563"/>
                    <a:pt x="54373" y="271301"/>
                    <a:pt x="53472" y="272845"/>
                  </a:cubicBezTo>
                  <a:cubicBezTo>
                    <a:pt x="30115" y="312483"/>
                    <a:pt x="19304" y="360228"/>
                    <a:pt x="19304" y="423030"/>
                  </a:cubicBezTo>
                  <a:cubicBezTo>
                    <a:pt x="19304" y="446324"/>
                    <a:pt x="20719" y="471419"/>
                    <a:pt x="23937" y="504429"/>
                  </a:cubicBezTo>
                  <a:cubicBezTo>
                    <a:pt x="24452" y="509769"/>
                    <a:pt x="20591" y="514467"/>
                    <a:pt x="15250" y="514981"/>
                  </a:cubicBezTo>
                  <a:cubicBezTo>
                    <a:pt x="14928" y="514981"/>
                    <a:pt x="14607" y="514981"/>
                    <a:pt x="14285" y="51498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09" name="Freeform: Shape 1708">
              <a:extLst>
                <a:ext uri="{FF2B5EF4-FFF2-40B4-BE49-F238E27FC236}">
                  <a16:creationId xmlns:a16="http://schemas.microsoft.com/office/drawing/2014/main" id="{3EAD5906-C525-875B-8786-558316B47F74}"/>
                </a:ext>
              </a:extLst>
            </p:cNvPr>
            <p:cNvSpPr/>
            <p:nvPr/>
          </p:nvSpPr>
          <p:spPr>
            <a:xfrm>
              <a:off x="9639347" y="2483259"/>
              <a:ext cx="178729" cy="524086"/>
            </a:xfrm>
            <a:custGeom>
              <a:avLst/>
              <a:gdLst>
                <a:gd name="connsiteX0" fmla="*/ 9628 w 178729"/>
                <a:gd name="connsiteY0" fmla="*/ 524086 h 524086"/>
                <a:gd name="connsiteX1" fmla="*/ 7568 w 178729"/>
                <a:gd name="connsiteY1" fmla="*/ 523829 h 524086"/>
                <a:gd name="connsiteX2" fmla="*/ 232 w 178729"/>
                <a:gd name="connsiteY2" fmla="*/ 512311 h 524086"/>
                <a:gd name="connsiteX3" fmla="*/ 126224 w 178729"/>
                <a:gd name="connsiteY3" fmla="*/ 300739 h 524086"/>
                <a:gd name="connsiteX4" fmla="*/ 159490 w 178729"/>
                <a:gd name="connsiteY4" fmla="*/ 185172 h 524086"/>
                <a:gd name="connsiteX5" fmla="*/ 119017 w 178729"/>
                <a:gd name="connsiteY5" fmla="*/ 14075 h 524086"/>
                <a:gd name="connsiteX6" fmla="*/ 123135 w 178729"/>
                <a:gd name="connsiteY6" fmla="*/ 1077 h 524086"/>
                <a:gd name="connsiteX7" fmla="*/ 136132 w 178729"/>
                <a:gd name="connsiteY7" fmla="*/ 5195 h 524086"/>
                <a:gd name="connsiteX8" fmla="*/ 178730 w 178729"/>
                <a:gd name="connsiteY8" fmla="*/ 185172 h 524086"/>
                <a:gd name="connsiteX9" fmla="*/ 137291 w 178729"/>
                <a:gd name="connsiteY9" fmla="*/ 316568 h 524086"/>
                <a:gd name="connsiteX10" fmla="*/ 19022 w 178729"/>
                <a:gd name="connsiteY10" fmla="*/ 516493 h 524086"/>
                <a:gd name="connsiteX11" fmla="*/ 9628 w 178729"/>
                <a:gd name="connsiteY11" fmla="*/ 524086 h 52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729" h="524086">
                  <a:moveTo>
                    <a:pt x="9628" y="524086"/>
                  </a:moveTo>
                  <a:cubicBezTo>
                    <a:pt x="8920" y="524086"/>
                    <a:pt x="8276" y="524022"/>
                    <a:pt x="7568" y="523829"/>
                  </a:cubicBezTo>
                  <a:cubicBezTo>
                    <a:pt x="2356" y="522671"/>
                    <a:pt x="-925" y="517523"/>
                    <a:pt x="232" y="512311"/>
                  </a:cubicBezTo>
                  <a:cubicBezTo>
                    <a:pt x="22625" y="410579"/>
                    <a:pt x="60268" y="347262"/>
                    <a:pt x="126224" y="300739"/>
                  </a:cubicBezTo>
                  <a:cubicBezTo>
                    <a:pt x="150868" y="283365"/>
                    <a:pt x="159555" y="229636"/>
                    <a:pt x="159490" y="185172"/>
                  </a:cubicBezTo>
                  <a:cubicBezTo>
                    <a:pt x="159362" y="122434"/>
                    <a:pt x="146107" y="66453"/>
                    <a:pt x="119017" y="14075"/>
                  </a:cubicBezTo>
                  <a:cubicBezTo>
                    <a:pt x="116572" y="9313"/>
                    <a:pt x="118437" y="3522"/>
                    <a:pt x="123135" y="1077"/>
                  </a:cubicBezTo>
                  <a:cubicBezTo>
                    <a:pt x="127897" y="-1369"/>
                    <a:pt x="133687" y="497"/>
                    <a:pt x="136132" y="5195"/>
                  </a:cubicBezTo>
                  <a:cubicBezTo>
                    <a:pt x="164703" y="60404"/>
                    <a:pt x="178666" y="119281"/>
                    <a:pt x="178730" y="185172"/>
                  </a:cubicBezTo>
                  <a:cubicBezTo>
                    <a:pt x="178730" y="215866"/>
                    <a:pt x="174869" y="289993"/>
                    <a:pt x="137291" y="316568"/>
                  </a:cubicBezTo>
                  <a:cubicBezTo>
                    <a:pt x="75647" y="360067"/>
                    <a:pt x="40320" y="419909"/>
                    <a:pt x="19022" y="516493"/>
                  </a:cubicBezTo>
                  <a:cubicBezTo>
                    <a:pt x="18057" y="520998"/>
                    <a:pt x="14003" y="524086"/>
                    <a:pt x="9628" y="52408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0" name="Freeform: Shape 1709">
              <a:extLst>
                <a:ext uri="{FF2B5EF4-FFF2-40B4-BE49-F238E27FC236}">
                  <a16:creationId xmlns:a16="http://schemas.microsoft.com/office/drawing/2014/main" id="{F9A9E184-08DE-0078-869D-C5FF09AD3FFA}"/>
                </a:ext>
              </a:extLst>
            </p:cNvPr>
            <p:cNvSpPr/>
            <p:nvPr/>
          </p:nvSpPr>
          <p:spPr>
            <a:xfrm>
              <a:off x="9351563" y="1958816"/>
              <a:ext cx="433697" cy="768234"/>
            </a:xfrm>
            <a:custGeom>
              <a:avLst/>
              <a:gdLst>
                <a:gd name="connsiteX0" fmla="*/ 413815 w 433697"/>
                <a:gd name="connsiteY0" fmla="*/ 768106 h 768234"/>
                <a:gd name="connsiteX1" fmla="*/ 378617 w 433697"/>
                <a:gd name="connsiteY1" fmla="*/ 767913 h 768234"/>
                <a:gd name="connsiteX2" fmla="*/ 247607 w 433697"/>
                <a:gd name="connsiteY2" fmla="*/ 766047 h 768234"/>
                <a:gd name="connsiteX3" fmla="*/ 238212 w 433697"/>
                <a:gd name="connsiteY3" fmla="*/ 756138 h 768234"/>
                <a:gd name="connsiteX4" fmla="*/ 247864 w 433697"/>
                <a:gd name="connsiteY4" fmla="*/ 746743 h 768234"/>
                <a:gd name="connsiteX5" fmla="*/ 378682 w 433697"/>
                <a:gd name="connsiteY5" fmla="*/ 748609 h 768234"/>
                <a:gd name="connsiteX6" fmla="*/ 404098 w 433697"/>
                <a:gd name="connsiteY6" fmla="*/ 748738 h 768234"/>
                <a:gd name="connsiteX7" fmla="*/ 409182 w 433697"/>
                <a:gd name="connsiteY7" fmla="*/ 367612 h 768234"/>
                <a:gd name="connsiteX8" fmla="*/ 414393 w 433697"/>
                <a:gd name="connsiteY8" fmla="*/ 25288 h 768234"/>
                <a:gd name="connsiteX9" fmla="*/ 414393 w 433697"/>
                <a:gd name="connsiteY9" fmla="*/ 21749 h 768234"/>
                <a:gd name="connsiteX10" fmla="*/ 256358 w 433697"/>
                <a:gd name="connsiteY10" fmla="*/ 23615 h 768234"/>
                <a:gd name="connsiteX11" fmla="*/ 25418 w 433697"/>
                <a:gd name="connsiteY11" fmla="*/ 19690 h 768234"/>
                <a:gd name="connsiteX12" fmla="*/ 25868 w 433697"/>
                <a:gd name="connsiteY12" fmla="*/ 121165 h 768234"/>
                <a:gd name="connsiteX13" fmla="*/ 22394 w 433697"/>
                <a:gd name="connsiteY13" fmla="*/ 479061 h 768234"/>
                <a:gd name="connsiteX14" fmla="*/ 19305 w 433697"/>
                <a:gd name="connsiteY14" fmla="*/ 739279 h 768234"/>
                <a:gd name="connsiteX15" fmla="*/ 117369 w 433697"/>
                <a:gd name="connsiteY15" fmla="*/ 742561 h 768234"/>
                <a:gd name="connsiteX16" fmla="*/ 134485 w 433697"/>
                <a:gd name="connsiteY16" fmla="*/ 743140 h 768234"/>
                <a:gd name="connsiteX17" fmla="*/ 143816 w 433697"/>
                <a:gd name="connsiteY17" fmla="*/ 753113 h 768234"/>
                <a:gd name="connsiteX18" fmla="*/ 133842 w 433697"/>
                <a:gd name="connsiteY18" fmla="*/ 762444 h 768234"/>
                <a:gd name="connsiteX19" fmla="*/ 116726 w 433697"/>
                <a:gd name="connsiteY19" fmla="*/ 761865 h 768234"/>
                <a:gd name="connsiteX20" fmla="*/ 9331 w 433697"/>
                <a:gd name="connsiteY20" fmla="*/ 758261 h 768234"/>
                <a:gd name="connsiteX21" fmla="*/ 1 w 433697"/>
                <a:gd name="connsiteY21" fmla="*/ 748545 h 768234"/>
                <a:gd name="connsiteX22" fmla="*/ 3154 w 433697"/>
                <a:gd name="connsiteY22" fmla="*/ 478739 h 768234"/>
                <a:gd name="connsiteX23" fmla="*/ 6564 w 433697"/>
                <a:gd name="connsiteY23" fmla="*/ 121100 h 768234"/>
                <a:gd name="connsiteX24" fmla="*/ 6050 w 433697"/>
                <a:gd name="connsiteY24" fmla="*/ 9781 h 768234"/>
                <a:gd name="connsiteX25" fmla="*/ 8945 w 433697"/>
                <a:gd name="connsiteY25" fmla="*/ 2767 h 768234"/>
                <a:gd name="connsiteX26" fmla="*/ 16023 w 433697"/>
                <a:gd name="connsiteY26" fmla="*/ 0 h 768234"/>
                <a:gd name="connsiteX27" fmla="*/ 256358 w 433697"/>
                <a:gd name="connsiteY27" fmla="*/ 4311 h 768234"/>
                <a:gd name="connsiteX28" fmla="*/ 423789 w 433697"/>
                <a:gd name="connsiteY28" fmla="*/ 2252 h 768234"/>
                <a:gd name="connsiteX29" fmla="*/ 430802 w 433697"/>
                <a:gd name="connsiteY29" fmla="*/ 5019 h 768234"/>
                <a:gd name="connsiteX30" fmla="*/ 433697 w 433697"/>
                <a:gd name="connsiteY30" fmla="*/ 11968 h 768234"/>
                <a:gd name="connsiteX31" fmla="*/ 433697 w 433697"/>
                <a:gd name="connsiteY31" fmla="*/ 25417 h 768234"/>
                <a:gd name="connsiteX32" fmla="*/ 428486 w 433697"/>
                <a:gd name="connsiteY32" fmla="*/ 368192 h 768234"/>
                <a:gd name="connsiteX33" fmla="*/ 423467 w 433697"/>
                <a:gd name="connsiteY33" fmla="*/ 758518 h 768234"/>
                <a:gd name="connsiteX34" fmla="*/ 420635 w 433697"/>
                <a:gd name="connsiteY34" fmla="*/ 765404 h 768234"/>
                <a:gd name="connsiteX35" fmla="*/ 413815 w 433697"/>
                <a:gd name="connsiteY35" fmla="*/ 768235 h 7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3697" h="768234">
                  <a:moveTo>
                    <a:pt x="413815" y="768106"/>
                  </a:moveTo>
                  <a:cubicBezTo>
                    <a:pt x="413815" y="768106"/>
                    <a:pt x="378617" y="767913"/>
                    <a:pt x="378617" y="767913"/>
                  </a:cubicBezTo>
                  <a:cubicBezTo>
                    <a:pt x="333252" y="767720"/>
                    <a:pt x="297476" y="767527"/>
                    <a:pt x="247607" y="766047"/>
                  </a:cubicBezTo>
                  <a:cubicBezTo>
                    <a:pt x="242266" y="765918"/>
                    <a:pt x="238083" y="761414"/>
                    <a:pt x="238212" y="756138"/>
                  </a:cubicBezTo>
                  <a:cubicBezTo>
                    <a:pt x="238341" y="750926"/>
                    <a:pt x="242653" y="746743"/>
                    <a:pt x="247864" y="746743"/>
                  </a:cubicBezTo>
                  <a:cubicBezTo>
                    <a:pt x="297733" y="748223"/>
                    <a:pt x="333446" y="748352"/>
                    <a:pt x="378682" y="748609"/>
                  </a:cubicBezTo>
                  <a:lnTo>
                    <a:pt x="404098" y="748738"/>
                  </a:lnTo>
                  <a:cubicBezTo>
                    <a:pt x="403390" y="620817"/>
                    <a:pt x="406350" y="492188"/>
                    <a:pt x="409182" y="367612"/>
                  </a:cubicBezTo>
                  <a:cubicBezTo>
                    <a:pt x="411755" y="255778"/>
                    <a:pt x="414393" y="140147"/>
                    <a:pt x="414393" y="25288"/>
                  </a:cubicBezTo>
                  <a:lnTo>
                    <a:pt x="414393" y="21749"/>
                  </a:lnTo>
                  <a:cubicBezTo>
                    <a:pt x="361629" y="22972"/>
                    <a:pt x="308543" y="23615"/>
                    <a:pt x="256358" y="23615"/>
                  </a:cubicBezTo>
                  <a:cubicBezTo>
                    <a:pt x="179335" y="23615"/>
                    <a:pt x="103728" y="22328"/>
                    <a:pt x="25418" y="19690"/>
                  </a:cubicBezTo>
                  <a:cubicBezTo>
                    <a:pt x="25739" y="52249"/>
                    <a:pt x="25868" y="86353"/>
                    <a:pt x="25868" y="121165"/>
                  </a:cubicBezTo>
                  <a:cubicBezTo>
                    <a:pt x="25868" y="240592"/>
                    <a:pt x="24131" y="361821"/>
                    <a:pt x="22394" y="479061"/>
                  </a:cubicBezTo>
                  <a:cubicBezTo>
                    <a:pt x="21171" y="564320"/>
                    <a:pt x="19884" y="652346"/>
                    <a:pt x="19305" y="739279"/>
                  </a:cubicBezTo>
                  <a:cubicBezTo>
                    <a:pt x="52058" y="740308"/>
                    <a:pt x="84681" y="741467"/>
                    <a:pt x="117369" y="742561"/>
                  </a:cubicBezTo>
                  <a:lnTo>
                    <a:pt x="134485" y="743140"/>
                  </a:lnTo>
                  <a:cubicBezTo>
                    <a:pt x="139827" y="743333"/>
                    <a:pt x="144009" y="747773"/>
                    <a:pt x="143816" y="753113"/>
                  </a:cubicBezTo>
                  <a:cubicBezTo>
                    <a:pt x="143623" y="758454"/>
                    <a:pt x="139055" y="762572"/>
                    <a:pt x="133842" y="762444"/>
                  </a:cubicBezTo>
                  <a:lnTo>
                    <a:pt x="116726" y="761865"/>
                  </a:lnTo>
                  <a:cubicBezTo>
                    <a:pt x="80949" y="760642"/>
                    <a:pt x="45172" y="759419"/>
                    <a:pt x="9331" y="758261"/>
                  </a:cubicBezTo>
                  <a:cubicBezTo>
                    <a:pt x="4119" y="758068"/>
                    <a:pt x="-64" y="753757"/>
                    <a:pt x="1" y="748545"/>
                  </a:cubicBezTo>
                  <a:cubicBezTo>
                    <a:pt x="580" y="658459"/>
                    <a:pt x="1867" y="567152"/>
                    <a:pt x="3154" y="478739"/>
                  </a:cubicBezTo>
                  <a:cubicBezTo>
                    <a:pt x="4827" y="361564"/>
                    <a:pt x="6564" y="240463"/>
                    <a:pt x="6564" y="121100"/>
                  </a:cubicBezTo>
                  <a:cubicBezTo>
                    <a:pt x="6564" y="82750"/>
                    <a:pt x="6371" y="45300"/>
                    <a:pt x="6050" y="9781"/>
                  </a:cubicBezTo>
                  <a:cubicBezTo>
                    <a:pt x="6050" y="7142"/>
                    <a:pt x="7079" y="4633"/>
                    <a:pt x="8945" y="2767"/>
                  </a:cubicBezTo>
                  <a:cubicBezTo>
                    <a:pt x="10811" y="901"/>
                    <a:pt x="13385" y="0"/>
                    <a:pt x="16023" y="0"/>
                  </a:cubicBezTo>
                  <a:cubicBezTo>
                    <a:pt x="97679" y="2896"/>
                    <a:pt x="176311" y="4311"/>
                    <a:pt x="256358" y="4311"/>
                  </a:cubicBezTo>
                  <a:cubicBezTo>
                    <a:pt x="311632" y="4311"/>
                    <a:pt x="367935" y="3603"/>
                    <a:pt x="423789" y="2252"/>
                  </a:cubicBezTo>
                  <a:cubicBezTo>
                    <a:pt x="426491" y="2188"/>
                    <a:pt x="428936" y="3153"/>
                    <a:pt x="430802" y="5019"/>
                  </a:cubicBezTo>
                  <a:cubicBezTo>
                    <a:pt x="432668" y="6821"/>
                    <a:pt x="433697" y="9330"/>
                    <a:pt x="433697" y="11968"/>
                  </a:cubicBezTo>
                  <a:lnTo>
                    <a:pt x="433697" y="25417"/>
                  </a:lnTo>
                  <a:cubicBezTo>
                    <a:pt x="433697" y="140469"/>
                    <a:pt x="431059" y="256228"/>
                    <a:pt x="428486" y="368192"/>
                  </a:cubicBezTo>
                  <a:cubicBezTo>
                    <a:pt x="425525" y="495791"/>
                    <a:pt x="422501" y="627702"/>
                    <a:pt x="423467" y="758518"/>
                  </a:cubicBezTo>
                  <a:cubicBezTo>
                    <a:pt x="423467" y="761092"/>
                    <a:pt x="422437" y="763602"/>
                    <a:pt x="420635" y="765404"/>
                  </a:cubicBezTo>
                  <a:cubicBezTo>
                    <a:pt x="418834" y="767205"/>
                    <a:pt x="416389" y="768235"/>
                    <a:pt x="413815" y="76823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1" name="Freeform: Shape 1710">
              <a:extLst>
                <a:ext uri="{FF2B5EF4-FFF2-40B4-BE49-F238E27FC236}">
                  <a16:creationId xmlns:a16="http://schemas.microsoft.com/office/drawing/2014/main" id="{AC7F53B2-D31A-097E-6EDA-0358793F06E8}"/>
                </a:ext>
              </a:extLst>
            </p:cNvPr>
            <p:cNvSpPr/>
            <p:nvPr/>
          </p:nvSpPr>
          <p:spPr>
            <a:xfrm>
              <a:off x="9474015" y="2244773"/>
              <a:ext cx="183581" cy="180942"/>
            </a:xfrm>
            <a:custGeom>
              <a:avLst/>
              <a:gdLst>
                <a:gd name="connsiteX0" fmla="*/ 90793 w 183581"/>
                <a:gd name="connsiteY0" fmla="*/ 180879 h 180942"/>
                <a:gd name="connsiteX1" fmla="*/ 0 w 183581"/>
                <a:gd name="connsiteY1" fmla="*/ 90150 h 180942"/>
                <a:gd name="connsiteX2" fmla="*/ 46780 w 183581"/>
                <a:gd name="connsiteY2" fmla="*/ 8172 h 180942"/>
                <a:gd name="connsiteX3" fmla="*/ 68143 w 183581"/>
                <a:gd name="connsiteY3" fmla="*/ 450 h 180942"/>
                <a:gd name="connsiteX4" fmla="*/ 77859 w 183581"/>
                <a:gd name="connsiteY4" fmla="*/ 0 h 180942"/>
                <a:gd name="connsiteX5" fmla="*/ 183581 w 183581"/>
                <a:gd name="connsiteY5" fmla="*/ 92209 h 180942"/>
                <a:gd name="connsiteX6" fmla="*/ 90793 w 183581"/>
                <a:gd name="connsiteY6" fmla="*/ 180943 h 180942"/>
                <a:gd name="connsiteX7" fmla="*/ 77924 w 183581"/>
                <a:gd name="connsiteY7" fmla="*/ 19240 h 180942"/>
                <a:gd name="connsiteX8" fmla="*/ 70009 w 183581"/>
                <a:gd name="connsiteY8" fmla="*/ 19626 h 180942"/>
                <a:gd name="connsiteX9" fmla="*/ 56175 w 183581"/>
                <a:gd name="connsiteY9" fmla="*/ 25095 h 180942"/>
                <a:gd name="connsiteX10" fmla="*/ 19368 w 183581"/>
                <a:gd name="connsiteY10" fmla="*/ 90150 h 180942"/>
                <a:gd name="connsiteX11" fmla="*/ 90857 w 183581"/>
                <a:gd name="connsiteY11" fmla="*/ 161575 h 180942"/>
                <a:gd name="connsiteX12" fmla="*/ 164342 w 183581"/>
                <a:gd name="connsiteY12" fmla="*/ 92144 h 180942"/>
                <a:gd name="connsiteX13" fmla="*/ 77924 w 183581"/>
                <a:gd name="connsiteY13" fmla="*/ 19240 h 18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581" h="180942">
                  <a:moveTo>
                    <a:pt x="90793" y="180879"/>
                  </a:moveTo>
                  <a:cubicBezTo>
                    <a:pt x="54180" y="180879"/>
                    <a:pt x="0" y="152051"/>
                    <a:pt x="0" y="90150"/>
                  </a:cubicBezTo>
                  <a:cubicBezTo>
                    <a:pt x="0" y="55467"/>
                    <a:pt x="17953" y="24066"/>
                    <a:pt x="46780" y="8172"/>
                  </a:cubicBezTo>
                  <a:cubicBezTo>
                    <a:pt x="52443" y="5083"/>
                    <a:pt x="59456" y="1223"/>
                    <a:pt x="68143" y="450"/>
                  </a:cubicBezTo>
                  <a:cubicBezTo>
                    <a:pt x="71360" y="129"/>
                    <a:pt x="74578" y="0"/>
                    <a:pt x="77859" y="0"/>
                  </a:cubicBezTo>
                  <a:cubicBezTo>
                    <a:pt x="146517" y="0"/>
                    <a:pt x="183581" y="47488"/>
                    <a:pt x="183581" y="92209"/>
                  </a:cubicBezTo>
                  <a:cubicBezTo>
                    <a:pt x="183581" y="142785"/>
                    <a:pt x="143687" y="180943"/>
                    <a:pt x="90793" y="180943"/>
                  </a:cubicBezTo>
                  <a:close/>
                  <a:moveTo>
                    <a:pt x="77924" y="19240"/>
                  </a:moveTo>
                  <a:cubicBezTo>
                    <a:pt x="75350" y="19240"/>
                    <a:pt x="72648" y="19368"/>
                    <a:pt x="70009" y="19626"/>
                  </a:cubicBezTo>
                  <a:cubicBezTo>
                    <a:pt x="65312" y="20076"/>
                    <a:pt x="60679" y="22586"/>
                    <a:pt x="56175" y="25095"/>
                  </a:cubicBezTo>
                  <a:cubicBezTo>
                    <a:pt x="33461" y="37578"/>
                    <a:pt x="19368" y="62545"/>
                    <a:pt x="19368" y="90150"/>
                  </a:cubicBezTo>
                  <a:cubicBezTo>
                    <a:pt x="19368" y="138860"/>
                    <a:pt x="62030" y="161575"/>
                    <a:pt x="90857" y="161575"/>
                  </a:cubicBezTo>
                  <a:cubicBezTo>
                    <a:pt x="132747" y="161575"/>
                    <a:pt x="164342" y="131718"/>
                    <a:pt x="164342" y="92144"/>
                  </a:cubicBezTo>
                  <a:cubicBezTo>
                    <a:pt x="164342" y="56818"/>
                    <a:pt x="134035" y="19240"/>
                    <a:pt x="77924" y="1924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2" name="Freeform: Shape 1711">
              <a:extLst>
                <a:ext uri="{FF2B5EF4-FFF2-40B4-BE49-F238E27FC236}">
                  <a16:creationId xmlns:a16="http://schemas.microsoft.com/office/drawing/2014/main" id="{FB856476-B095-5B71-5563-D77BBC8F2F0B}"/>
                </a:ext>
              </a:extLst>
            </p:cNvPr>
            <p:cNvSpPr/>
            <p:nvPr/>
          </p:nvSpPr>
          <p:spPr>
            <a:xfrm>
              <a:off x="9411172" y="2031905"/>
              <a:ext cx="98620" cy="113903"/>
            </a:xfrm>
            <a:custGeom>
              <a:avLst/>
              <a:gdLst>
                <a:gd name="connsiteX0" fmla="*/ 12396 w 98620"/>
                <a:gd name="connsiteY0" fmla="*/ 113903 h 113903"/>
                <a:gd name="connsiteX1" fmla="*/ 2744 w 98620"/>
                <a:gd name="connsiteY1" fmla="*/ 104251 h 113903"/>
                <a:gd name="connsiteX2" fmla="*/ 41 w 98620"/>
                <a:gd name="connsiteY2" fmla="*/ 10434 h 113903"/>
                <a:gd name="connsiteX3" fmla="*/ 2615 w 98620"/>
                <a:gd name="connsiteY3" fmla="*/ 3034 h 113903"/>
                <a:gd name="connsiteX4" fmla="*/ 9822 w 98620"/>
                <a:gd name="connsiteY4" fmla="*/ 10 h 113903"/>
                <a:gd name="connsiteX5" fmla="*/ 48108 w 98620"/>
                <a:gd name="connsiteY5" fmla="*/ 2455 h 113903"/>
                <a:gd name="connsiteX6" fmla="*/ 88968 w 98620"/>
                <a:gd name="connsiteY6" fmla="*/ 4771 h 113903"/>
                <a:gd name="connsiteX7" fmla="*/ 98620 w 98620"/>
                <a:gd name="connsiteY7" fmla="*/ 14423 h 113903"/>
                <a:gd name="connsiteX8" fmla="*/ 88968 w 98620"/>
                <a:gd name="connsiteY8" fmla="*/ 24075 h 113903"/>
                <a:gd name="connsiteX9" fmla="*/ 46435 w 98620"/>
                <a:gd name="connsiteY9" fmla="*/ 21630 h 113903"/>
                <a:gd name="connsiteX10" fmla="*/ 20053 w 98620"/>
                <a:gd name="connsiteY10" fmla="*/ 19635 h 113903"/>
                <a:gd name="connsiteX11" fmla="*/ 22048 w 98620"/>
                <a:gd name="connsiteY11" fmla="*/ 104187 h 113903"/>
                <a:gd name="connsiteX12" fmla="*/ 12396 w 98620"/>
                <a:gd name="connsiteY12" fmla="*/ 113839 h 11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20" h="113903">
                  <a:moveTo>
                    <a:pt x="12396" y="113903"/>
                  </a:moveTo>
                  <a:cubicBezTo>
                    <a:pt x="7055" y="113903"/>
                    <a:pt x="2744" y="109592"/>
                    <a:pt x="2744" y="104251"/>
                  </a:cubicBezTo>
                  <a:cubicBezTo>
                    <a:pt x="2744" y="70534"/>
                    <a:pt x="2744" y="43894"/>
                    <a:pt x="41" y="10434"/>
                  </a:cubicBezTo>
                  <a:cubicBezTo>
                    <a:pt x="-216" y="7731"/>
                    <a:pt x="749" y="5029"/>
                    <a:pt x="2615" y="3034"/>
                  </a:cubicBezTo>
                  <a:cubicBezTo>
                    <a:pt x="4481" y="1039"/>
                    <a:pt x="7119" y="-119"/>
                    <a:pt x="9822" y="10"/>
                  </a:cubicBezTo>
                  <a:cubicBezTo>
                    <a:pt x="23656" y="267"/>
                    <a:pt x="36075" y="1361"/>
                    <a:pt x="48108" y="2455"/>
                  </a:cubicBezTo>
                  <a:cubicBezTo>
                    <a:pt x="61686" y="3677"/>
                    <a:pt x="74490" y="4771"/>
                    <a:pt x="88968" y="4771"/>
                  </a:cubicBezTo>
                  <a:cubicBezTo>
                    <a:pt x="94309" y="4771"/>
                    <a:pt x="98620" y="9083"/>
                    <a:pt x="98620" y="14423"/>
                  </a:cubicBezTo>
                  <a:cubicBezTo>
                    <a:pt x="98620" y="19764"/>
                    <a:pt x="94309" y="24075"/>
                    <a:pt x="88968" y="24075"/>
                  </a:cubicBezTo>
                  <a:cubicBezTo>
                    <a:pt x="73654" y="24075"/>
                    <a:pt x="59819" y="22853"/>
                    <a:pt x="46435" y="21630"/>
                  </a:cubicBezTo>
                  <a:cubicBezTo>
                    <a:pt x="37941" y="20858"/>
                    <a:pt x="29255" y="20086"/>
                    <a:pt x="20053" y="19635"/>
                  </a:cubicBezTo>
                  <a:cubicBezTo>
                    <a:pt x="22048" y="48913"/>
                    <a:pt x="22048" y="73687"/>
                    <a:pt x="22048" y="104187"/>
                  </a:cubicBezTo>
                  <a:cubicBezTo>
                    <a:pt x="22048" y="109528"/>
                    <a:pt x="17736" y="113839"/>
                    <a:pt x="12396" y="113839"/>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3" name="Freeform: Shape 1712">
              <a:extLst>
                <a:ext uri="{FF2B5EF4-FFF2-40B4-BE49-F238E27FC236}">
                  <a16:creationId xmlns:a16="http://schemas.microsoft.com/office/drawing/2014/main" id="{05FA2A5C-D893-C7E6-319D-2F171EA7A17A}"/>
                </a:ext>
              </a:extLst>
            </p:cNvPr>
            <p:cNvSpPr/>
            <p:nvPr/>
          </p:nvSpPr>
          <p:spPr>
            <a:xfrm>
              <a:off x="9629980" y="2032331"/>
              <a:ext cx="102169" cy="122356"/>
            </a:xfrm>
            <a:custGeom>
              <a:avLst/>
              <a:gdLst>
                <a:gd name="connsiteX0" fmla="*/ 92542 w 102169"/>
                <a:gd name="connsiteY0" fmla="*/ 122228 h 122356"/>
                <a:gd name="connsiteX1" fmla="*/ 83019 w 102169"/>
                <a:gd name="connsiteY1" fmla="*/ 113991 h 122356"/>
                <a:gd name="connsiteX2" fmla="*/ 79866 w 102169"/>
                <a:gd name="connsiteY2" fmla="*/ 73324 h 122356"/>
                <a:gd name="connsiteX3" fmla="*/ 80509 w 102169"/>
                <a:gd name="connsiteY3" fmla="*/ 41601 h 122356"/>
                <a:gd name="connsiteX4" fmla="*/ 81025 w 102169"/>
                <a:gd name="connsiteY4" fmla="*/ 22169 h 122356"/>
                <a:gd name="connsiteX5" fmla="*/ 68026 w 102169"/>
                <a:gd name="connsiteY5" fmla="*/ 21718 h 122356"/>
                <a:gd name="connsiteX6" fmla="*/ 9149 w 102169"/>
                <a:gd name="connsiteY6" fmla="*/ 19273 h 122356"/>
                <a:gd name="connsiteX7" fmla="*/ 12 w 102169"/>
                <a:gd name="connsiteY7" fmla="*/ 9106 h 122356"/>
                <a:gd name="connsiteX8" fmla="*/ 10179 w 102169"/>
                <a:gd name="connsiteY8" fmla="*/ 33 h 122356"/>
                <a:gd name="connsiteX9" fmla="*/ 68670 w 102169"/>
                <a:gd name="connsiteY9" fmla="*/ 2478 h 122356"/>
                <a:gd name="connsiteX10" fmla="*/ 91127 w 102169"/>
                <a:gd name="connsiteY10" fmla="*/ 3251 h 122356"/>
                <a:gd name="connsiteX11" fmla="*/ 100457 w 102169"/>
                <a:gd name="connsiteY11" fmla="*/ 12967 h 122356"/>
                <a:gd name="connsiteX12" fmla="*/ 99813 w 102169"/>
                <a:gd name="connsiteY12" fmla="*/ 42245 h 122356"/>
                <a:gd name="connsiteX13" fmla="*/ 99170 w 102169"/>
                <a:gd name="connsiteY13" fmla="*/ 73388 h 122356"/>
                <a:gd name="connsiteX14" fmla="*/ 102065 w 102169"/>
                <a:gd name="connsiteY14" fmla="*/ 111224 h 122356"/>
                <a:gd name="connsiteX15" fmla="*/ 93958 w 102169"/>
                <a:gd name="connsiteY15" fmla="*/ 122228 h 122356"/>
                <a:gd name="connsiteX16" fmla="*/ 92542 w 102169"/>
                <a:gd name="connsiteY16" fmla="*/ 122356 h 12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169" h="122356">
                  <a:moveTo>
                    <a:pt x="92542" y="122228"/>
                  </a:moveTo>
                  <a:cubicBezTo>
                    <a:pt x="87845" y="122228"/>
                    <a:pt x="83727" y="118817"/>
                    <a:pt x="83019" y="113991"/>
                  </a:cubicBezTo>
                  <a:cubicBezTo>
                    <a:pt x="80574" y="97647"/>
                    <a:pt x="79866" y="88896"/>
                    <a:pt x="79866" y="73324"/>
                  </a:cubicBezTo>
                  <a:cubicBezTo>
                    <a:pt x="79866" y="62707"/>
                    <a:pt x="80188" y="51961"/>
                    <a:pt x="80509" y="41601"/>
                  </a:cubicBezTo>
                  <a:cubicBezTo>
                    <a:pt x="80703" y="35167"/>
                    <a:pt x="80896" y="28668"/>
                    <a:pt x="81025" y="22169"/>
                  </a:cubicBezTo>
                  <a:lnTo>
                    <a:pt x="68026" y="21718"/>
                  </a:lnTo>
                  <a:cubicBezTo>
                    <a:pt x="48015" y="21075"/>
                    <a:pt x="32185" y="20560"/>
                    <a:pt x="9149" y="19273"/>
                  </a:cubicBezTo>
                  <a:cubicBezTo>
                    <a:pt x="3809" y="18951"/>
                    <a:pt x="-245" y="14447"/>
                    <a:pt x="12" y="9106"/>
                  </a:cubicBezTo>
                  <a:cubicBezTo>
                    <a:pt x="334" y="3765"/>
                    <a:pt x="4838" y="-417"/>
                    <a:pt x="10179" y="33"/>
                  </a:cubicBezTo>
                  <a:cubicBezTo>
                    <a:pt x="33021" y="1320"/>
                    <a:pt x="48722" y="1835"/>
                    <a:pt x="68670" y="2478"/>
                  </a:cubicBezTo>
                  <a:lnTo>
                    <a:pt x="91127" y="3251"/>
                  </a:lnTo>
                  <a:cubicBezTo>
                    <a:pt x="96338" y="3444"/>
                    <a:pt x="100457" y="7755"/>
                    <a:pt x="100457" y="12967"/>
                  </a:cubicBezTo>
                  <a:cubicBezTo>
                    <a:pt x="100457" y="22812"/>
                    <a:pt x="100135" y="32528"/>
                    <a:pt x="99813" y="42245"/>
                  </a:cubicBezTo>
                  <a:cubicBezTo>
                    <a:pt x="99492" y="52476"/>
                    <a:pt x="99170" y="63029"/>
                    <a:pt x="99170" y="73388"/>
                  </a:cubicBezTo>
                  <a:cubicBezTo>
                    <a:pt x="99170" y="87995"/>
                    <a:pt x="99749" y="95781"/>
                    <a:pt x="102065" y="111224"/>
                  </a:cubicBezTo>
                  <a:cubicBezTo>
                    <a:pt x="102837" y="116501"/>
                    <a:pt x="99234" y="121391"/>
                    <a:pt x="93958" y="122228"/>
                  </a:cubicBezTo>
                  <a:cubicBezTo>
                    <a:pt x="93443" y="122292"/>
                    <a:pt x="92993" y="122356"/>
                    <a:pt x="92542" y="12235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4" name="Freeform: Shape 1713">
              <a:extLst>
                <a:ext uri="{FF2B5EF4-FFF2-40B4-BE49-F238E27FC236}">
                  <a16:creationId xmlns:a16="http://schemas.microsoft.com/office/drawing/2014/main" id="{BA1F9B51-DB35-B502-9A2A-6CEFF6CD1648}"/>
                </a:ext>
              </a:extLst>
            </p:cNvPr>
            <p:cNvSpPr/>
            <p:nvPr/>
          </p:nvSpPr>
          <p:spPr>
            <a:xfrm>
              <a:off x="9405189" y="2531848"/>
              <a:ext cx="22367" cy="116957"/>
            </a:xfrm>
            <a:custGeom>
              <a:avLst/>
              <a:gdLst>
                <a:gd name="connsiteX0" fmla="*/ 11365 w 22367"/>
                <a:gd name="connsiteY0" fmla="*/ 116958 h 116957"/>
                <a:gd name="connsiteX1" fmla="*/ 1713 w 22367"/>
                <a:gd name="connsiteY1" fmla="*/ 107306 h 116957"/>
                <a:gd name="connsiteX2" fmla="*/ 2356 w 22367"/>
                <a:gd name="connsiteY2" fmla="*/ 74682 h 116957"/>
                <a:gd name="connsiteX3" fmla="*/ 2999 w 22367"/>
                <a:gd name="connsiteY3" fmla="*/ 42637 h 116957"/>
                <a:gd name="connsiteX4" fmla="*/ 1004 w 22367"/>
                <a:gd name="connsiteY4" fmla="*/ 17156 h 116957"/>
                <a:gd name="connsiteX5" fmla="*/ 104 w 22367"/>
                <a:gd name="connsiteY5" fmla="*/ 11107 h 116957"/>
                <a:gd name="connsiteX6" fmla="*/ 8212 w 22367"/>
                <a:gd name="connsiteY6" fmla="*/ 104 h 116957"/>
                <a:gd name="connsiteX7" fmla="*/ 19215 w 22367"/>
                <a:gd name="connsiteY7" fmla="*/ 8212 h 116957"/>
                <a:gd name="connsiteX8" fmla="*/ 20116 w 22367"/>
                <a:gd name="connsiteY8" fmla="*/ 14132 h 116957"/>
                <a:gd name="connsiteX9" fmla="*/ 22368 w 22367"/>
                <a:gd name="connsiteY9" fmla="*/ 42573 h 116957"/>
                <a:gd name="connsiteX10" fmla="*/ 21725 w 22367"/>
                <a:gd name="connsiteY10" fmla="*/ 75197 h 116957"/>
                <a:gd name="connsiteX11" fmla="*/ 21081 w 22367"/>
                <a:gd name="connsiteY11" fmla="*/ 107241 h 116957"/>
                <a:gd name="connsiteX12" fmla="*/ 11429 w 22367"/>
                <a:gd name="connsiteY12" fmla="*/ 116893 h 11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67" h="116957">
                  <a:moveTo>
                    <a:pt x="11365" y="116958"/>
                  </a:moveTo>
                  <a:cubicBezTo>
                    <a:pt x="6024" y="116958"/>
                    <a:pt x="1713" y="112646"/>
                    <a:pt x="1713" y="107306"/>
                  </a:cubicBezTo>
                  <a:cubicBezTo>
                    <a:pt x="1713" y="96367"/>
                    <a:pt x="2034" y="85363"/>
                    <a:pt x="2356" y="74682"/>
                  </a:cubicBezTo>
                  <a:cubicBezTo>
                    <a:pt x="2677" y="64193"/>
                    <a:pt x="2999" y="53319"/>
                    <a:pt x="2999" y="42637"/>
                  </a:cubicBezTo>
                  <a:cubicBezTo>
                    <a:pt x="2999" y="30025"/>
                    <a:pt x="2549" y="27323"/>
                    <a:pt x="1004" y="17156"/>
                  </a:cubicBezTo>
                  <a:lnTo>
                    <a:pt x="104" y="11107"/>
                  </a:lnTo>
                  <a:cubicBezTo>
                    <a:pt x="-668" y="5831"/>
                    <a:pt x="2935" y="941"/>
                    <a:pt x="8212" y="104"/>
                  </a:cubicBezTo>
                  <a:cubicBezTo>
                    <a:pt x="13424" y="-668"/>
                    <a:pt x="18378" y="2935"/>
                    <a:pt x="19215" y="8212"/>
                  </a:cubicBezTo>
                  <a:lnTo>
                    <a:pt x="20116" y="14132"/>
                  </a:lnTo>
                  <a:cubicBezTo>
                    <a:pt x="21789" y="24878"/>
                    <a:pt x="22368" y="28481"/>
                    <a:pt x="22368" y="42573"/>
                  </a:cubicBezTo>
                  <a:cubicBezTo>
                    <a:pt x="22368" y="53512"/>
                    <a:pt x="22046" y="64515"/>
                    <a:pt x="21725" y="75197"/>
                  </a:cubicBezTo>
                  <a:cubicBezTo>
                    <a:pt x="21402" y="85685"/>
                    <a:pt x="21081" y="96560"/>
                    <a:pt x="21081" y="107241"/>
                  </a:cubicBezTo>
                  <a:cubicBezTo>
                    <a:pt x="21081" y="112582"/>
                    <a:pt x="16770" y="116893"/>
                    <a:pt x="11429" y="11689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5" name="Freeform: Shape 1714">
              <a:extLst>
                <a:ext uri="{FF2B5EF4-FFF2-40B4-BE49-F238E27FC236}">
                  <a16:creationId xmlns:a16="http://schemas.microsoft.com/office/drawing/2014/main" id="{08F3D296-428E-89F0-8A7B-B91612DC746D}"/>
                </a:ext>
              </a:extLst>
            </p:cNvPr>
            <p:cNvSpPr/>
            <p:nvPr/>
          </p:nvSpPr>
          <p:spPr>
            <a:xfrm>
              <a:off x="9409025" y="2628022"/>
              <a:ext cx="87640" cy="19303"/>
            </a:xfrm>
            <a:custGeom>
              <a:avLst/>
              <a:gdLst>
                <a:gd name="connsiteX0" fmla="*/ 77988 w 87640"/>
                <a:gd name="connsiteY0" fmla="*/ 19304 h 19303"/>
                <a:gd name="connsiteX1" fmla="*/ 9652 w 87640"/>
                <a:gd name="connsiteY1" fmla="*/ 19304 h 19303"/>
                <a:gd name="connsiteX2" fmla="*/ 0 w 87640"/>
                <a:gd name="connsiteY2" fmla="*/ 9652 h 19303"/>
                <a:gd name="connsiteX3" fmla="*/ 9652 w 87640"/>
                <a:gd name="connsiteY3" fmla="*/ 0 h 19303"/>
                <a:gd name="connsiteX4" fmla="*/ 77988 w 87640"/>
                <a:gd name="connsiteY4" fmla="*/ 0 h 19303"/>
                <a:gd name="connsiteX5" fmla="*/ 87640 w 87640"/>
                <a:gd name="connsiteY5" fmla="*/ 9652 h 19303"/>
                <a:gd name="connsiteX6" fmla="*/ 77988 w 87640"/>
                <a:gd name="connsiteY6" fmla="*/ 19304 h 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40" h="19303">
                  <a:moveTo>
                    <a:pt x="77988" y="19304"/>
                  </a:moveTo>
                  <a:lnTo>
                    <a:pt x="9652" y="19304"/>
                  </a:lnTo>
                  <a:cubicBezTo>
                    <a:pt x="4312" y="19304"/>
                    <a:pt x="0" y="14993"/>
                    <a:pt x="0" y="9652"/>
                  </a:cubicBezTo>
                  <a:cubicBezTo>
                    <a:pt x="0" y="4311"/>
                    <a:pt x="4312" y="0"/>
                    <a:pt x="9652" y="0"/>
                  </a:cubicBezTo>
                  <a:lnTo>
                    <a:pt x="77988" y="0"/>
                  </a:lnTo>
                  <a:cubicBezTo>
                    <a:pt x="83329" y="0"/>
                    <a:pt x="87640" y="4311"/>
                    <a:pt x="87640" y="9652"/>
                  </a:cubicBezTo>
                  <a:cubicBezTo>
                    <a:pt x="87640" y="14993"/>
                    <a:pt x="83329" y="19304"/>
                    <a:pt x="77988" y="19304"/>
                  </a:cubicBezTo>
                  <a:close/>
                </a:path>
              </a:pathLst>
            </a:custGeom>
            <a:solidFill>
              <a:srgbClr val="525D7D"/>
            </a:solidFill>
            <a:ln w="6433" cap="flat">
              <a:noFill/>
              <a:prstDash val="solid"/>
              <a:miter/>
            </a:ln>
          </p:spPr>
          <p:txBody>
            <a:bodyPr rtlCol="0" anchor="ctr"/>
            <a:lstStyle/>
            <a:p>
              <a:endParaRPr lang="en-AU"/>
            </a:p>
          </p:txBody>
        </p:sp>
        <p:sp>
          <p:nvSpPr>
            <p:cNvPr id="1716" name="Freeform: Shape 1715">
              <a:extLst>
                <a:ext uri="{FF2B5EF4-FFF2-40B4-BE49-F238E27FC236}">
                  <a16:creationId xmlns:a16="http://schemas.microsoft.com/office/drawing/2014/main" id="{42DB6101-864C-C1F0-A87D-DA03EC78CA06}"/>
                </a:ext>
              </a:extLst>
            </p:cNvPr>
            <p:cNvSpPr/>
            <p:nvPr/>
          </p:nvSpPr>
          <p:spPr>
            <a:xfrm>
              <a:off x="9620211" y="2530704"/>
              <a:ext cx="99029" cy="116364"/>
            </a:xfrm>
            <a:custGeom>
              <a:avLst/>
              <a:gdLst>
                <a:gd name="connsiteX0" fmla="*/ 71876 w 99029"/>
                <a:gd name="connsiteY0" fmla="*/ 116365 h 116364"/>
                <a:gd name="connsiteX1" fmla="*/ 40217 w 99029"/>
                <a:gd name="connsiteY1" fmla="*/ 115142 h 116364"/>
                <a:gd name="connsiteX2" fmla="*/ 9652 w 99029"/>
                <a:gd name="connsiteY2" fmla="*/ 113919 h 116364"/>
                <a:gd name="connsiteX3" fmla="*/ 0 w 99029"/>
                <a:gd name="connsiteY3" fmla="*/ 104267 h 116364"/>
                <a:gd name="connsiteX4" fmla="*/ 9652 w 99029"/>
                <a:gd name="connsiteY4" fmla="*/ 94615 h 116364"/>
                <a:gd name="connsiteX5" fmla="*/ 41311 w 99029"/>
                <a:gd name="connsiteY5" fmla="*/ 95838 h 116364"/>
                <a:gd name="connsiteX6" fmla="*/ 78246 w 99029"/>
                <a:gd name="connsiteY6" fmla="*/ 96932 h 116364"/>
                <a:gd name="connsiteX7" fmla="*/ 78953 w 99029"/>
                <a:gd name="connsiteY7" fmla="*/ 47707 h 116364"/>
                <a:gd name="connsiteX8" fmla="*/ 79469 w 99029"/>
                <a:gd name="connsiteY8" fmla="*/ 30526 h 116364"/>
                <a:gd name="connsiteX9" fmla="*/ 79018 w 99029"/>
                <a:gd name="connsiteY9" fmla="*/ 10386 h 116364"/>
                <a:gd name="connsiteX10" fmla="*/ 87898 w 99029"/>
                <a:gd name="connsiteY10" fmla="*/ 26 h 116364"/>
                <a:gd name="connsiteX11" fmla="*/ 98257 w 99029"/>
                <a:gd name="connsiteY11" fmla="*/ 8906 h 116364"/>
                <a:gd name="connsiteX12" fmla="*/ 98773 w 99029"/>
                <a:gd name="connsiteY12" fmla="*/ 31684 h 116364"/>
                <a:gd name="connsiteX13" fmla="*/ 98322 w 99029"/>
                <a:gd name="connsiteY13" fmla="*/ 47707 h 116364"/>
                <a:gd name="connsiteX14" fmla="*/ 97421 w 99029"/>
                <a:gd name="connsiteY14" fmla="*/ 106391 h 116364"/>
                <a:gd name="connsiteX15" fmla="*/ 88477 w 99029"/>
                <a:gd name="connsiteY15" fmla="*/ 115786 h 116364"/>
                <a:gd name="connsiteX16" fmla="*/ 71940 w 99029"/>
                <a:gd name="connsiteY16" fmla="*/ 116365 h 11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029" h="116364">
                  <a:moveTo>
                    <a:pt x="71876" y="116365"/>
                  </a:moveTo>
                  <a:cubicBezTo>
                    <a:pt x="61194" y="116365"/>
                    <a:pt x="50513" y="115721"/>
                    <a:pt x="40217" y="115142"/>
                  </a:cubicBezTo>
                  <a:cubicBezTo>
                    <a:pt x="30179" y="114563"/>
                    <a:pt x="19755" y="113919"/>
                    <a:pt x="9652" y="113919"/>
                  </a:cubicBezTo>
                  <a:cubicBezTo>
                    <a:pt x="4312" y="113919"/>
                    <a:pt x="0" y="109608"/>
                    <a:pt x="0" y="104267"/>
                  </a:cubicBezTo>
                  <a:cubicBezTo>
                    <a:pt x="0" y="98927"/>
                    <a:pt x="4312" y="94615"/>
                    <a:pt x="9652" y="94615"/>
                  </a:cubicBezTo>
                  <a:cubicBezTo>
                    <a:pt x="20334" y="94615"/>
                    <a:pt x="31016" y="95259"/>
                    <a:pt x="41311" y="95838"/>
                  </a:cubicBezTo>
                  <a:cubicBezTo>
                    <a:pt x="53601" y="96546"/>
                    <a:pt x="66792" y="97254"/>
                    <a:pt x="78246" y="96932"/>
                  </a:cubicBezTo>
                  <a:cubicBezTo>
                    <a:pt x="78632" y="80974"/>
                    <a:pt x="78953" y="64308"/>
                    <a:pt x="78953" y="47707"/>
                  </a:cubicBezTo>
                  <a:cubicBezTo>
                    <a:pt x="78953" y="38634"/>
                    <a:pt x="79211" y="34130"/>
                    <a:pt x="79469" y="30526"/>
                  </a:cubicBezTo>
                  <a:cubicBezTo>
                    <a:pt x="79790" y="25700"/>
                    <a:pt x="79919" y="22805"/>
                    <a:pt x="79018" y="10386"/>
                  </a:cubicBezTo>
                  <a:cubicBezTo>
                    <a:pt x="78632" y="5045"/>
                    <a:pt x="82622" y="412"/>
                    <a:pt x="87898" y="26"/>
                  </a:cubicBezTo>
                  <a:cubicBezTo>
                    <a:pt x="93238" y="-360"/>
                    <a:pt x="97872" y="3629"/>
                    <a:pt x="98257" y="8906"/>
                  </a:cubicBezTo>
                  <a:cubicBezTo>
                    <a:pt x="99287" y="22676"/>
                    <a:pt x="99094" y="26279"/>
                    <a:pt x="98773" y="31684"/>
                  </a:cubicBezTo>
                  <a:cubicBezTo>
                    <a:pt x="98580" y="35030"/>
                    <a:pt x="98322" y="39213"/>
                    <a:pt x="98322" y="47707"/>
                  </a:cubicBezTo>
                  <a:cubicBezTo>
                    <a:pt x="98322" y="67654"/>
                    <a:pt x="97872" y="87602"/>
                    <a:pt x="97421" y="106391"/>
                  </a:cubicBezTo>
                  <a:cubicBezTo>
                    <a:pt x="97292" y="111346"/>
                    <a:pt x="93431" y="115399"/>
                    <a:pt x="88477" y="115786"/>
                  </a:cubicBezTo>
                  <a:cubicBezTo>
                    <a:pt x="83265" y="116172"/>
                    <a:pt x="77860" y="116365"/>
                    <a:pt x="71940" y="11636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7" name="Freeform: Shape 1716">
              <a:extLst>
                <a:ext uri="{FF2B5EF4-FFF2-40B4-BE49-F238E27FC236}">
                  <a16:creationId xmlns:a16="http://schemas.microsoft.com/office/drawing/2014/main" id="{F83101ED-99BD-13B2-8E8B-7F0CA05310BF}"/>
                </a:ext>
              </a:extLst>
            </p:cNvPr>
            <p:cNvSpPr/>
            <p:nvPr/>
          </p:nvSpPr>
          <p:spPr>
            <a:xfrm>
              <a:off x="8350755" y="4955928"/>
              <a:ext cx="1670979" cy="1163028"/>
            </a:xfrm>
            <a:custGeom>
              <a:avLst/>
              <a:gdLst>
                <a:gd name="connsiteX0" fmla="*/ 167455 w 1670979"/>
                <a:gd name="connsiteY0" fmla="*/ 716785 h 1163028"/>
                <a:gd name="connsiteX1" fmla="*/ 524644 w 1670979"/>
                <a:gd name="connsiteY1" fmla="*/ 864846 h 1163028"/>
                <a:gd name="connsiteX2" fmla="*/ 1352078 w 1670979"/>
                <a:gd name="connsiteY2" fmla="*/ 877587 h 1163028"/>
                <a:gd name="connsiteX3" fmla="*/ 1651611 w 1670979"/>
                <a:gd name="connsiteY3" fmla="*/ 1163029 h 1163028"/>
                <a:gd name="connsiteX4" fmla="*/ 1670980 w 1670979"/>
                <a:gd name="connsiteY4" fmla="*/ 1163029 h 1163028"/>
                <a:gd name="connsiteX5" fmla="*/ 1352592 w 1670979"/>
                <a:gd name="connsiteY5" fmla="*/ 858283 h 1163028"/>
                <a:gd name="connsiteX6" fmla="*/ 524837 w 1670979"/>
                <a:gd name="connsiteY6" fmla="*/ 845542 h 1163028"/>
                <a:gd name="connsiteX7" fmla="*/ 181033 w 1670979"/>
                <a:gd name="connsiteY7" fmla="*/ 703015 h 1163028"/>
                <a:gd name="connsiteX8" fmla="*/ 33421 w 1670979"/>
                <a:gd name="connsiteY8" fmla="*/ 361269 h 1163028"/>
                <a:gd name="connsiteX9" fmla="*/ 19973 w 1670979"/>
                <a:gd name="connsiteY9" fmla="*/ 29627 h 1163028"/>
                <a:gd name="connsiteX10" fmla="*/ 94036 w 1670979"/>
                <a:gd name="connsiteY10" fmla="*/ 27310 h 1163028"/>
                <a:gd name="connsiteX11" fmla="*/ 253680 w 1670979"/>
                <a:gd name="connsiteY11" fmla="*/ 20168 h 1163028"/>
                <a:gd name="connsiteX12" fmla="*/ 256576 w 1670979"/>
                <a:gd name="connsiteY12" fmla="*/ 107679 h 1163028"/>
                <a:gd name="connsiteX13" fmla="*/ 257284 w 1670979"/>
                <a:gd name="connsiteY13" fmla="*/ 130715 h 1163028"/>
                <a:gd name="connsiteX14" fmla="*/ 266871 w 1670979"/>
                <a:gd name="connsiteY14" fmla="*/ 345762 h 1163028"/>
                <a:gd name="connsiteX15" fmla="*/ 268351 w 1670979"/>
                <a:gd name="connsiteY15" fmla="*/ 374654 h 1163028"/>
                <a:gd name="connsiteX16" fmla="*/ 531915 w 1670979"/>
                <a:gd name="connsiteY16" fmla="*/ 630625 h 1163028"/>
                <a:gd name="connsiteX17" fmla="*/ 1069725 w 1670979"/>
                <a:gd name="connsiteY17" fmla="*/ 643880 h 1163028"/>
                <a:gd name="connsiteX18" fmla="*/ 1160067 w 1670979"/>
                <a:gd name="connsiteY18" fmla="*/ 646261 h 1163028"/>
                <a:gd name="connsiteX19" fmla="*/ 1169977 w 1670979"/>
                <a:gd name="connsiteY19" fmla="*/ 636866 h 1163028"/>
                <a:gd name="connsiteX20" fmla="*/ 1160582 w 1670979"/>
                <a:gd name="connsiteY20" fmla="*/ 626957 h 1163028"/>
                <a:gd name="connsiteX21" fmla="*/ 1070239 w 1670979"/>
                <a:gd name="connsiteY21" fmla="*/ 624576 h 1163028"/>
                <a:gd name="connsiteX22" fmla="*/ 532366 w 1670979"/>
                <a:gd name="connsiteY22" fmla="*/ 611321 h 1163028"/>
                <a:gd name="connsiteX23" fmla="*/ 287719 w 1670979"/>
                <a:gd name="connsiteY23" fmla="*/ 373688 h 1163028"/>
                <a:gd name="connsiteX24" fmla="*/ 286240 w 1670979"/>
                <a:gd name="connsiteY24" fmla="*/ 344797 h 1163028"/>
                <a:gd name="connsiteX25" fmla="*/ 276652 w 1670979"/>
                <a:gd name="connsiteY25" fmla="*/ 130136 h 1163028"/>
                <a:gd name="connsiteX26" fmla="*/ 275944 w 1670979"/>
                <a:gd name="connsiteY26" fmla="*/ 107036 h 1163028"/>
                <a:gd name="connsiteX27" fmla="*/ 272663 w 1670979"/>
                <a:gd name="connsiteY27" fmla="*/ 9293 h 1163028"/>
                <a:gd name="connsiteX28" fmla="*/ 269381 w 1670979"/>
                <a:gd name="connsiteY28" fmla="*/ 2408 h 1163028"/>
                <a:gd name="connsiteX29" fmla="*/ 262174 w 1670979"/>
                <a:gd name="connsiteY29" fmla="*/ 27 h 1163028"/>
                <a:gd name="connsiteX30" fmla="*/ 93585 w 1670979"/>
                <a:gd name="connsiteY30" fmla="*/ 7942 h 1163028"/>
                <a:gd name="connsiteX31" fmla="*/ 9291 w 1670979"/>
                <a:gd name="connsiteY31" fmla="*/ 10644 h 1163028"/>
                <a:gd name="connsiteX32" fmla="*/ 2471 w 1670979"/>
                <a:gd name="connsiteY32" fmla="*/ 13862 h 1163028"/>
                <a:gd name="connsiteX33" fmla="*/ 26 w 1670979"/>
                <a:gd name="connsiteY33" fmla="*/ 21004 h 1163028"/>
                <a:gd name="connsiteX34" fmla="*/ 14117 w 1670979"/>
                <a:gd name="connsiteY34" fmla="*/ 361591 h 1163028"/>
                <a:gd name="connsiteX35" fmla="*/ 167455 w 1670979"/>
                <a:gd name="connsiteY35" fmla="*/ 716656 h 11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70979" h="1163028">
                  <a:moveTo>
                    <a:pt x="167455" y="716785"/>
                  </a:moveTo>
                  <a:cubicBezTo>
                    <a:pt x="263267" y="811245"/>
                    <a:pt x="390160" y="863817"/>
                    <a:pt x="524644" y="864846"/>
                  </a:cubicBezTo>
                  <a:cubicBezTo>
                    <a:pt x="834731" y="867227"/>
                    <a:pt x="1105372" y="871410"/>
                    <a:pt x="1352078" y="877587"/>
                  </a:cubicBezTo>
                  <a:cubicBezTo>
                    <a:pt x="1511272" y="881577"/>
                    <a:pt x="1640608" y="1006023"/>
                    <a:pt x="1651611" y="1163029"/>
                  </a:cubicBezTo>
                  <a:lnTo>
                    <a:pt x="1670980" y="1163029"/>
                  </a:lnTo>
                  <a:cubicBezTo>
                    <a:pt x="1659977" y="995534"/>
                    <a:pt x="1522210" y="862594"/>
                    <a:pt x="1352592" y="858283"/>
                  </a:cubicBezTo>
                  <a:cubicBezTo>
                    <a:pt x="1105759" y="852106"/>
                    <a:pt x="834988" y="847923"/>
                    <a:pt x="524837" y="845542"/>
                  </a:cubicBezTo>
                  <a:cubicBezTo>
                    <a:pt x="395371" y="844577"/>
                    <a:pt x="273241" y="793936"/>
                    <a:pt x="181033" y="703015"/>
                  </a:cubicBezTo>
                  <a:cubicBezTo>
                    <a:pt x="88824" y="612093"/>
                    <a:pt x="36381" y="490735"/>
                    <a:pt x="33421" y="361269"/>
                  </a:cubicBezTo>
                  <a:cubicBezTo>
                    <a:pt x="30333" y="226656"/>
                    <a:pt x="25829" y="115144"/>
                    <a:pt x="19973" y="29627"/>
                  </a:cubicBezTo>
                  <a:cubicBezTo>
                    <a:pt x="44746" y="28662"/>
                    <a:pt x="69777" y="28018"/>
                    <a:pt x="94036" y="27310"/>
                  </a:cubicBezTo>
                  <a:cubicBezTo>
                    <a:pt x="146350" y="25895"/>
                    <a:pt x="200337" y="24415"/>
                    <a:pt x="253680" y="20168"/>
                  </a:cubicBezTo>
                  <a:cubicBezTo>
                    <a:pt x="254774" y="49317"/>
                    <a:pt x="255675" y="78530"/>
                    <a:pt x="256576" y="107679"/>
                  </a:cubicBezTo>
                  <a:lnTo>
                    <a:pt x="257284" y="130715"/>
                  </a:lnTo>
                  <a:cubicBezTo>
                    <a:pt x="259471" y="202398"/>
                    <a:pt x="263267" y="275302"/>
                    <a:pt x="266871" y="345762"/>
                  </a:cubicBezTo>
                  <a:lnTo>
                    <a:pt x="268351" y="374654"/>
                  </a:lnTo>
                  <a:cubicBezTo>
                    <a:pt x="275558" y="515315"/>
                    <a:pt x="391317" y="627729"/>
                    <a:pt x="531915" y="630625"/>
                  </a:cubicBezTo>
                  <a:cubicBezTo>
                    <a:pt x="710928" y="634292"/>
                    <a:pt x="893286" y="639118"/>
                    <a:pt x="1069725" y="643880"/>
                  </a:cubicBezTo>
                  <a:lnTo>
                    <a:pt x="1160067" y="646261"/>
                  </a:lnTo>
                  <a:cubicBezTo>
                    <a:pt x="1165344" y="646454"/>
                    <a:pt x="1169848" y="642207"/>
                    <a:pt x="1169977" y="636866"/>
                  </a:cubicBezTo>
                  <a:cubicBezTo>
                    <a:pt x="1170105" y="631525"/>
                    <a:pt x="1165923" y="627085"/>
                    <a:pt x="1160582" y="626957"/>
                  </a:cubicBezTo>
                  <a:lnTo>
                    <a:pt x="1070239" y="624576"/>
                  </a:lnTo>
                  <a:cubicBezTo>
                    <a:pt x="893800" y="619879"/>
                    <a:pt x="711378" y="614988"/>
                    <a:pt x="532366" y="611321"/>
                  </a:cubicBezTo>
                  <a:cubicBezTo>
                    <a:pt x="401870" y="608682"/>
                    <a:pt x="294412" y="504248"/>
                    <a:pt x="287719" y="373688"/>
                  </a:cubicBezTo>
                  <a:lnTo>
                    <a:pt x="286240" y="344797"/>
                  </a:lnTo>
                  <a:cubicBezTo>
                    <a:pt x="282636" y="274402"/>
                    <a:pt x="278840" y="201625"/>
                    <a:pt x="276652" y="130136"/>
                  </a:cubicBezTo>
                  <a:lnTo>
                    <a:pt x="275944" y="107036"/>
                  </a:lnTo>
                  <a:cubicBezTo>
                    <a:pt x="274915" y="74476"/>
                    <a:pt x="273885" y="41853"/>
                    <a:pt x="272663" y="9293"/>
                  </a:cubicBezTo>
                  <a:cubicBezTo>
                    <a:pt x="272598" y="6655"/>
                    <a:pt x="271375" y="4146"/>
                    <a:pt x="269381" y="2408"/>
                  </a:cubicBezTo>
                  <a:cubicBezTo>
                    <a:pt x="267386" y="671"/>
                    <a:pt x="264748" y="-166"/>
                    <a:pt x="262174" y="27"/>
                  </a:cubicBezTo>
                  <a:cubicBezTo>
                    <a:pt x="206192" y="4853"/>
                    <a:pt x="148924" y="6398"/>
                    <a:pt x="93585" y="7942"/>
                  </a:cubicBezTo>
                  <a:cubicBezTo>
                    <a:pt x="65981" y="8714"/>
                    <a:pt x="37411" y="9486"/>
                    <a:pt x="9291" y="10644"/>
                  </a:cubicBezTo>
                  <a:cubicBezTo>
                    <a:pt x="6653" y="10773"/>
                    <a:pt x="4208" y="11931"/>
                    <a:pt x="2471" y="13862"/>
                  </a:cubicBezTo>
                  <a:cubicBezTo>
                    <a:pt x="733" y="15792"/>
                    <a:pt x="-167" y="18366"/>
                    <a:pt x="26" y="21004"/>
                  </a:cubicBezTo>
                  <a:cubicBezTo>
                    <a:pt x="6203" y="107422"/>
                    <a:pt x="10964" y="222023"/>
                    <a:pt x="14117" y="361591"/>
                  </a:cubicBezTo>
                  <a:cubicBezTo>
                    <a:pt x="17206" y="496076"/>
                    <a:pt x="71644" y="622195"/>
                    <a:pt x="167455" y="71665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8" name="Freeform: Shape 1717">
              <a:extLst>
                <a:ext uri="{FF2B5EF4-FFF2-40B4-BE49-F238E27FC236}">
                  <a16:creationId xmlns:a16="http://schemas.microsoft.com/office/drawing/2014/main" id="{D7A818B4-56C4-B8CF-1C54-3C3533031B00}"/>
                </a:ext>
              </a:extLst>
            </p:cNvPr>
            <p:cNvSpPr/>
            <p:nvPr/>
          </p:nvSpPr>
          <p:spPr>
            <a:xfrm>
              <a:off x="10071729" y="5704626"/>
              <a:ext cx="191691" cy="414266"/>
            </a:xfrm>
            <a:custGeom>
              <a:avLst/>
              <a:gdLst>
                <a:gd name="connsiteX0" fmla="*/ 172388 w 191691"/>
                <a:gd name="connsiteY0" fmla="*/ 379455 h 414266"/>
                <a:gd name="connsiteX1" fmla="*/ 172388 w 191691"/>
                <a:gd name="connsiteY1" fmla="*/ 384281 h 414266"/>
                <a:gd name="connsiteX2" fmla="*/ 172259 w 191691"/>
                <a:gd name="connsiteY2" fmla="*/ 414267 h 414266"/>
                <a:gd name="connsiteX3" fmla="*/ 191563 w 191691"/>
                <a:gd name="connsiteY3" fmla="*/ 414267 h 414266"/>
                <a:gd name="connsiteX4" fmla="*/ 191692 w 191691"/>
                <a:gd name="connsiteY4" fmla="*/ 384281 h 414266"/>
                <a:gd name="connsiteX5" fmla="*/ 191692 w 191691"/>
                <a:gd name="connsiteY5" fmla="*/ 379455 h 414266"/>
                <a:gd name="connsiteX6" fmla="*/ 15832 w 191691"/>
                <a:gd name="connsiteY6" fmla="*/ 2255 h 414266"/>
                <a:gd name="connsiteX7" fmla="*/ 2255 w 191691"/>
                <a:gd name="connsiteY7" fmla="*/ 3413 h 414266"/>
                <a:gd name="connsiteX8" fmla="*/ 3414 w 191691"/>
                <a:gd name="connsiteY8" fmla="*/ 16991 h 414266"/>
                <a:gd name="connsiteX9" fmla="*/ 172388 w 191691"/>
                <a:gd name="connsiteY9" fmla="*/ 379455 h 41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91" h="414266">
                  <a:moveTo>
                    <a:pt x="172388" y="379455"/>
                  </a:moveTo>
                  <a:lnTo>
                    <a:pt x="172388" y="384281"/>
                  </a:lnTo>
                  <a:cubicBezTo>
                    <a:pt x="172388" y="394512"/>
                    <a:pt x="172388" y="404486"/>
                    <a:pt x="172259" y="414267"/>
                  </a:cubicBezTo>
                  <a:lnTo>
                    <a:pt x="191563" y="414267"/>
                  </a:lnTo>
                  <a:cubicBezTo>
                    <a:pt x="191628" y="404422"/>
                    <a:pt x="191692" y="394512"/>
                    <a:pt x="191692" y="384281"/>
                  </a:cubicBezTo>
                  <a:lnTo>
                    <a:pt x="191692" y="379455"/>
                  </a:lnTo>
                  <a:cubicBezTo>
                    <a:pt x="191499" y="233967"/>
                    <a:pt x="127410" y="96458"/>
                    <a:pt x="15832" y="2255"/>
                  </a:cubicBezTo>
                  <a:cubicBezTo>
                    <a:pt x="11778" y="-1155"/>
                    <a:pt x="5666" y="-640"/>
                    <a:pt x="2255" y="3413"/>
                  </a:cubicBezTo>
                  <a:cubicBezTo>
                    <a:pt x="-1156" y="7467"/>
                    <a:pt x="-640" y="13580"/>
                    <a:pt x="3414" y="16991"/>
                  </a:cubicBezTo>
                  <a:cubicBezTo>
                    <a:pt x="110679" y="107590"/>
                    <a:pt x="172259" y="239694"/>
                    <a:pt x="172388" y="37945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19" name="Freeform: Shape 1718">
              <a:extLst>
                <a:ext uri="{FF2B5EF4-FFF2-40B4-BE49-F238E27FC236}">
                  <a16:creationId xmlns:a16="http://schemas.microsoft.com/office/drawing/2014/main" id="{43D272E2-2002-A4DE-BE0E-1DC9330056D5}"/>
                </a:ext>
              </a:extLst>
            </p:cNvPr>
            <p:cNvSpPr/>
            <p:nvPr/>
          </p:nvSpPr>
          <p:spPr>
            <a:xfrm>
              <a:off x="8367830" y="4471884"/>
              <a:ext cx="177982" cy="513220"/>
            </a:xfrm>
            <a:custGeom>
              <a:avLst/>
              <a:gdLst>
                <a:gd name="connsiteX0" fmla="*/ 16732 w 177982"/>
                <a:gd name="connsiteY0" fmla="*/ 513220 h 513220"/>
                <a:gd name="connsiteX1" fmla="*/ 7145 w 177982"/>
                <a:gd name="connsiteY1" fmla="*/ 504727 h 513220"/>
                <a:gd name="connsiteX2" fmla="*/ 195 w 177982"/>
                <a:gd name="connsiteY2" fmla="*/ 422234 h 513220"/>
                <a:gd name="connsiteX3" fmla="*/ 31146 w 177982"/>
                <a:gd name="connsiteY3" fmla="*/ 264907 h 513220"/>
                <a:gd name="connsiteX4" fmla="*/ 30695 w 177982"/>
                <a:gd name="connsiteY4" fmla="*/ 254483 h 513220"/>
                <a:gd name="connsiteX5" fmla="*/ 29086 w 177982"/>
                <a:gd name="connsiteY5" fmla="*/ 208539 h 513220"/>
                <a:gd name="connsiteX6" fmla="*/ 55790 w 177982"/>
                <a:gd name="connsiteY6" fmla="*/ 10480 h 513220"/>
                <a:gd name="connsiteX7" fmla="*/ 85390 w 177982"/>
                <a:gd name="connsiteY7" fmla="*/ 120 h 513220"/>
                <a:gd name="connsiteX8" fmla="*/ 148128 w 177982"/>
                <a:gd name="connsiteY8" fmla="*/ 182350 h 513220"/>
                <a:gd name="connsiteX9" fmla="*/ 175733 w 177982"/>
                <a:gd name="connsiteY9" fmla="*/ 251072 h 513220"/>
                <a:gd name="connsiteX10" fmla="*/ 174510 w 177982"/>
                <a:gd name="connsiteY10" fmla="*/ 264649 h 513220"/>
                <a:gd name="connsiteX11" fmla="*/ 160933 w 177982"/>
                <a:gd name="connsiteY11" fmla="*/ 263427 h 513220"/>
                <a:gd name="connsiteX12" fmla="*/ 129017 w 177982"/>
                <a:gd name="connsiteY12" fmla="*/ 184666 h 513220"/>
                <a:gd name="connsiteX13" fmla="*/ 83460 w 177982"/>
                <a:gd name="connsiteY13" fmla="*/ 19360 h 513220"/>
                <a:gd name="connsiteX14" fmla="*/ 69174 w 177982"/>
                <a:gd name="connsiteY14" fmla="*/ 24443 h 513220"/>
                <a:gd name="connsiteX15" fmla="*/ 48390 w 177982"/>
                <a:gd name="connsiteY15" fmla="*/ 208089 h 513220"/>
                <a:gd name="connsiteX16" fmla="*/ 49999 w 177982"/>
                <a:gd name="connsiteY16" fmla="*/ 253710 h 513220"/>
                <a:gd name="connsiteX17" fmla="*/ 50514 w 177982"/>
                <a:gd name="connsiteY17" fmla="*/ 266773 h 513220"/>
                <a:gd name="connsiteX18" fmla="*/ 49291 w 177982"/>
                <a:gd name="connsiteY18" fmla="*/ 271792 h 513220"/>
                <a:gd name="connsiteX19" fmla="*/ 19434 w 177982"/>
                <a:gd name="connsiteY19" fmla="*/ 421655 h 513220"/>
                <a:gd name="connsiteX20" fmla="*/ 26191 w 177982"/>
                <a:gd name="connsiteY20" fmla="*/ 502281 h 513220"/>
                <a:gd name="connsiteX21" fmla="*/ 17826 w 177982"/>
                <a:gd name="connsiteY21" fmla="*/ 513027 h 513220"/>
                <a:gd name="connsiteX22" fmla="*/ 16604 w 177982"/>
                <a:gd name="connsiteY22" fmla="*/ 513092 h 51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982" h="513220">
                  <a:moveTo>
                    <a:pt x="16732" y="513220"/>
                  </a:moveTo>
                  <a:cubicBezTo>
                    <a:pt x="11906" y="513220"/>
                    <a:pt x="7788" y="509617"/>
                    <a:pt x="7145" y="504727"/>
                  </a:cubicBezTo>
                  <a:cubicBezTo>
                    <a:pt x="3027" y="471459"/>
                    <a:pt x="903" y="445978"/>
                    <a:pt x="195" y="422234"/>
                  </a:cubicBezTo>
                  <a:cubicBezTo>
                    <a:pt x="-1543" y="357566"/>
                    <a:pt x="8303" y="307504"/>
                    <a:pt x="31146" y="264907"/>
                  </a:cubicBezTo>
                  <a:lnTo>
                    <a:pt x="30695" y="254483"/>
                  </a:lnTo>
                  <a:cubicBezTo>
                    <a:pt x="30052" y="239168"/>
                    <a:pt x="29409" y="223853"/>
                    <a:pt x="29086" y="208539"/>
                  </a:cubicBezTo>
                  <a:cubicBezTo>
                    <a:pt x="26641" y="101595"/>
                    <a:pt x="30245" y="34932"/>
                    <a:pt x="55790" y="10480"/>
                  </a:cubicBezTo>
                  <a:cubicBezTo>
                    <a:pt x="63834" y="2823"/>
                    <a:pt x="73808" y="-716"/>
                    <a:pt x="85390" y="120"/>
                  </a:cubicBezTo>
                  <a:cubicBezTo>
                    <a:pt x="113703" y="2050"/>
                    <a:pt x="137318" y="93037"/>
                    <a:pt x="148128" y="182350"/>
                  </a:cubicBezTo>
                  <a:cubicBezTo>
                    <a:pt x="151538" y="210405"/>
                    <a:pt x="160547" y="232862"/>
                    <a:pt x="175733" y="251072"/>
                  </a:cubicBezTo>
                  <a:cubicBezTo>
                    <a:pt x="179143" y="255190"/>
                    <a:pt x="178628" y="261239"/>
                    <a:pt x="174510" y="264649"/>
                  </a:cubicBezTo>
                  <a:cubicBezTo>
                    <a:pt x="170392" y="268060"/>
                    <a:pt x="164343" y="267545"/>
                    <a:pt x="160933" y="263427"/>
                  </a:cubicBezTo>
                  <a:cubicBezTo>
                    <a:pt x="143302" y="242321"/>
                    <a:pt x="132878" y="216518"/>
                    <a:pt x="129017" y="184666"/>
                  </a:cubicBezTo>
                  <a:cubicBezTo>
                    <a:pt x="115182" y="70387"/>
                    <a:pt x="91117" y="24121"/>
                    <a:pt x="83460" y="19360"/>
                  </a:cubicBezTo>
                  <a:cubicBezTo>
                    <a:pt x="77604" y="19102"/>
                    <a:pt x="73100" y="20711"/>
                    <a:pt x="69174" y="24443"/>
                  </a:cubicBezTo>
                  <a:cubicBezTo>
                    <a:pt x="47683" y="44970"/>
                    <a:pt x="46525" y="124824"/>
                    <a:pt x="48390" y="208089"/>
                  </a:cubicBezTo>
                  <a:cubicBezTo>
                    <a:pt x="48713" y="223339"/>
                    <a:pt x="49356" y="238524"/>
                    <a:pt x="49999" y="253710"/>
                  </a:cubicBezTo>
                  <a:lnTo>
                    <a:pt x="50514" y="266773"/>
                  </a:lnTo>
                  <a:cubicBezTo>
                    <a:pt x="50579" y="268510"/>
                    <a:pt x="50192" y="270247"/>
                    <a:pt x="49291" y="271792"/>
                  </a:cubicBezTo>
                  <a:cubicBezTo>
                    <a:pt x="27221" y="311751"/>
                    <a:pt x="17761" y="359368"/>
                    <a:pt x="19434" y="421655"/>
                  </a:cubicBezTo>
                  <a:cubicBezTo>
                    <a:pt x="20078" y="444820"/>
                    <a:pt x="22137" y="469658"/>
                    <a:pt x="26191" y="502281"/>
                  </a:cubicBezTo>
                  <a:cubicBezTo>
                    <a:pt x="26834" y="507558"/>
                    <a:pt x="23103" y="512384"/>
                    <a:pt x="17826" y="513027"/>
                  </a:cubicBezTo>
                  <a:cubicBezTo>
                    <a:pt x="17440" y="513027"/>
                    <a:pt x="16989" y="513092"/>
                    <a:pt x="16604" y="513092"/>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0" name="Freeform: Shape 1719">
              <a:extLst>
                <a:ext uri="{FF2B5EF4-FFF2-40B4-BE49-F238E27FC236}">
                  <a16:creationId xmlns:a16="http://schemas.microsoft.com/office/drawing/2014/main" id="{068B6161-B311-D2DC-92A2-08038ACAC7EA}"/>
                </a:ext>
              </a:extLst>
            </p:cNvPr>
            <p:cNvSpPr/>
            <p:nvPr/>
          </p:nvSpPr>
          <p:spPr>
            <a:xfrm>
              <a:off x="8566933" y="4454775"/>
              <a:ext cx="168731" cy="523379"/>
            </a:xfrm>
            <a:custGeom>
              <a:avLst/>
              <a:gdLst>
                <a:gd name="connsiteX0" fmla="*/ 9640 w 168731"/>
                <a:gd name="connsiteY0" fmla="*/ 523380 h 523379"/>
                <a:gd name="connsiteX1" fmla="*/ 7838 w 168731"/>
                <a:gd name="connsiteY1" fmla="*/ 523187 h 523379"/>
                <a:gd name="connsiteX2" fmla="*/ 181 w 168731"/>
                <a:gd name="connsiteY2" fmla="*/ 511862 h 523379"/>
                <a:gd name="connsiteX3" fmla="*/ 119479 w 168731"/>
                <a:gd name="connsiteY3" fmla="*/ 298488 h 523379"/>
                <a:gd name="connsiteX4" fmla="*/ 149272 w 168731"/>
                <a:gd name="connsiteY4" fmla="*/ 182986 h 523379"/>
                <a:gd name="connsiteX5" fmla="*/ 104487 w 168731"/>
                <a:gd name="connsiteY5" fmla="*/ 14333 h 523379"/>
                <a:gd name="connsiteX6" fmla="*/ 108283 w 168731"/>
                <a:gd name="connsiteY6" fmla="*/ 1206 h 523379"/>
                <a:gd name="connsiteX7" fmla="*/ 121410 w 168731"/>
                <a:gd name="connsiteY7" fmla="*/ 5003 h 523379"/>
                <a:gd name="connsiteX8" fmla="*/ 168576 w 168731"/>
                <a:gd name="connsiteY8" fmla="*/ 182407 h 523379"/>
                <a:gd name="connsiteX9" fmla="*/ 130997 w 168731"/>
                <a:gd name="connsiteY9" fmla="*/ 313931 h 523379"/>
                <a:gd name="connsiteX10" fmla="*/ 19098 w 168731"/>
                <a:gd name="connsiteY10" fmla="*/ 515465 h 523379"/>
                <a:gd name="connsiteX11" fmla="*/ 9640 w 168731"/>
                <a:gd name="connsiteY11" fmla="*/ 523315 h 52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731" h="523379">
                  <a:moveTo>
                    <a:pt x="9640" y="523380"/>
                  </a:moveTo>
                  <a:cubicBezTo>
                    <a:pt x="9061" y="523380"/>
                    <a:pt x="8417" y="523380"/>
                    <a:pt x="7838" y="523187"/>
                  </a:cubicBezTo>
                  <a:cubicBezTo>
                    <a:pt x="2626" y="522157"/>
                    <a:pt x="-849" y="517138"/>
                    <a:pt x="181" y="511862"/>
                  </a:cubicBezTo>
                  <a:cubicBezTo>
                    <a:pt x="19614" y="410258"/>
                    <a:pt x="55326" y="346491"/>
                    <a:pt x="119479" y="298488"/>
                  </a:cubicBezTo>
                  <a:cubicBezTo>
                    <a:pt x="143417" y="280600"/>
                    <a:pt x="150623" y="227063"/>
                    <a:pt x="149272" y="182986"/>
                  </a:cubicBezTo>
                  <a:cubicBezTo>
                    <a:pt x="147471" y="120763"/>
                    <a:pt x="132799" y="65553"/>
                    <a:pt x="104487" y="14333"/>
                  </a:cubicBezTo>
                  <a:cubicBezTo>
                    <a:pt x="101913" y="9636"/>
                    <a:pt x="103586" y="3780"/>
                    <a:pt x="108283" y="1206"/>
                  </a:cubicBezTo>
                  <a:cubicBezTo>
                    <a:pt x="112916" y="-1367"/>
                    <a:pt x="118836" y="306"/>
                    <a:pt x="121410" y="5003"/>
                  </a:cubicBezTo>
                  <a:cubicBezTo>
                    <a:pt x="151267" y="58990"/>
                    <a:pt x="166646" y="117030"/>
                    <a:pt x="168576" y="182407"/>
                  </a:cubicBezTo>
                  <a:cubicBezTo>
                    <a:pt x="169477" y="212843"/>
                    <a:pt x="167611" y="286584"/>
                    <a:pt x="130997" y="313931"/>
                  </a:cubicBezTo>
                  <a:cubicBezTo>
                    <a:pt x="71027" y="358781"/>
                    <a:pt x="37566" y="419009"/>
                    <a:pt x="19098" y="515465"/>
                  </a:cubicBezTo>
                  <a:cubicBezTo>
                    <a:pt x="18198" y="520098"/>
                    <a:pt x="14144" y="523315"/>
                    <a:pt x="9640" y="52331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1" name="Freeform: Shape 1720">
              <a:extLst>
                <a:ext uri="{FF2B5EF4-FFF2-40B4-BE49-F238E27FC236}">
                  <a16:creationId xmlns:a16="http://schemas.microsoft.com/office/drawing/2014/main" id="{70675183-7646-CE86-8F83-742A296F659D}"/>
                </a:ext>
              </a:extLst>
            </p:cNvPr>
            <p:cNvSpPr/>
            <p:nvPr/>
          </p:nvSpPr>
          <p:spPr>
            <a:xfrm>
              <a:off x="8259719" y="3936499"/>
              <a:ext cx="434547" cy="762777"/>
            </a:xfrm>
            <a:custGeom>
              <a:avLst/>
              <a:gdLst>
                <a:gd name="connsiteX0" fmla="*/ 269108 w 434547"/>
                <a:gd name="connsiteY0" fmla="*/ 762778 h 762777"/>
                <a:gd name="connsiteX1" fmla="*/ 260036 w 434547"/>
                <a:gd name="connsiteY1" fmla="*/ 762778 h 762777"/>
                <a:gd name="connsiteX2" fmla="*/ 250384 w 434547"/>
                <a:gd name="connsiteY2" fmla="*/ 753126 h 762777"/>
                <a:gd name="connsiteX3" fmla="*/ 260036 w 434547"/>
                <a:gd name="connsiteY3" fmla="*/ 743474 h 762777"/>
                <a:gd name="connsiteX4" fmla="*/ 389566 w 434547"/>
                <a:gd name="connsiteY4" fmla="*/ 741800 h 762777"/>
                <a:gd name="connsiteX5" fmla="*/ 414725 w 434547"/>
                <a:gd name="connsiteY5" fmla="*/ 741221 h 762777"/>
                <a:gd name="connsiteX6" fmla="*/ 409449 w 434547"/>
                <a:gd name="connsiteY6" fmla="*/ 363120 h 762777"/>
                <a:gd name="connsiteX7" fmla="*/ 405395 w 434547"/>
                <a:gd name="connsiteY7" fmla="*/ 23306 h 762777"/>
                <a:gd name="connsiteX8" fmla="*/ 405395 w 434547"/>
                <a:gd name="connsiteY8" fmla="*/ 19831 h 762777"/>
                <a:gd name="connsiteX9" fmla="*/ 248646 w 434547"/>
                <a:gd name="connsiteY9" fmla="*/ 25944 h 762777"/>
                <a:gd name="connsiteX10" fmla="*/ 19508 w 434547"/>
                <a:gd name="connsiteY10" fmla="*/ 28260 h 762777"/>
                <a:gd name="connsiteX11" fmla="*/ 22725 w 434547"/>
                <a:gd name="connsiteY11" fmla="*/ 128834 h 762777"/>
                <a:gd name="connsiteX12" fmla="*/ 29031 w 434547"/>
                <a:gd name="connsiteY12" fmla="*/ 484028 h 762777"/>
                <a:gd name="connsiteX13" fmla="*/ 33021 w 434547"/>
                <a:gd name="connsiteY13" fmla="*/ 742187 h 762777"/>
                <a:gd name="connsiteX14" fmla="*/ 128061 w 434547"/>
                <a:gd name="connsiteY14" fmla="*/ 742766 h 762777"/>
                <a:gd name="connsiteX15" fmla="*/ 147300 w 434547"/>
                <a:gd name="connsiteY15" fmla="*/ 742894 h 762777"/>
                <a:gd name="connsiteX16" fmla="*/ 156888 w 434547"/>
                <a:gd name="connsiteY16" fmla="*/ 752611 h 762777"/>
                <a:gd name="connsiteX17" fmla="*/ 147236 w 434547"/>
                <a:gd name="connsiteY17" fmla="*/ 762198 h 762777"/>
                <a:gd name="connsiteX18" fmla="*/ 127932 w 434547"/>
                <a:gd name="connsiteY18" fmla="*/ 762070 h 762777"/>
                <a:gd name="connsiteX19" fmla="*/ 23562 w 434547"/>
                <a:gd name="connsiteY19" fmla="*/ 761426 h 762777"/>
                <a:gd name="connsiteX20" fmla="*/ 13974 w 434547"/>
                <a:gd name="connsiteY20" fmla="*/ 751967 h 762777"/>
                <a:gd name="connsiteX21" fmla="*/ 9792 w 434547"/>
                <a:gd name="connsiteY21" fmla="*/ 484221 h 762777"/>
                <a:gd name="connsiteX22" fmla="*/ 3549 w 434547"/>
                <a:gd name="connsiteY22" fmla="*/ 129349 h 762777"/>
                <a:gd name="connsiteX23" fmla="*/ 11 w 434547"/>
                <a:gd name="connsiteY23" fmla="*/ 18930 h 762777"/>
                <a:gd name="connsiteX24" fmla="*/ 2713 w 434547"/>
                <a:gd name="connsiteY24" fmla="*/ 11852 h 762777"/>
                <a:gd name="connsiteX25" fmla="*/ 9663 w 434547"/>
                <a:gd name="connsiteY25" fmla="*/ 8892 h 762777"/>
                <a:gd name="connsiteX26" fmla="*/ 248260 w 434547"/>
                <a:gd name="connsiteY26" fmla="*/ 6640 h 762777"/>
                <a:gd name="connsiteX27" fmla="*/ 414339 w 434547"/>
                <a:gd name="connsiteY27" fmla="*/ 12 h 762777"/>
                <a:gd name="connsiteX28" fmla="*/ 421417 w 434547"/>
                <a:gd name="connsiteY28" fmla="*/ 2586 h 762777"/>
                <a:gd name="connsiteX29" fmla="*/ 424506 w 434547"/>
                <a:gd name="connsiteY29" fmla="*/ 9407 h 762777"/>
                <a:gd name="connsiteX30" fmla="*/ 424828 w 434547"/>
                <a:gd name="connsiteY30" fmla="*/ 22726 h 762777"/>
                <a:gd name="connsiteX31" fmla="*/ 428946 w 434547"/>
                <a:gd name="connsiteY31" fmla="*/ 362992 h 762777"/>
                <a:gd name="connsiteX32" fmla="*/ 434544 w 434547"/>
                <a:gd name="connsiteY32" fmla="*/ 750294 h 762777"/>
                <a:gd name="connsiteX33" fmla="*/ 431906 w 434547"/>
                <a:gd name="connsiteY33" fmla="*/ 757244 h 762777"/>
                <a:gd name="connsiteX34" fmla="*/ 425084 w 434547"/>
                <a:gd name="connsiteY34" fmla="*/ 760268 h 762777"/>
                <a:gd name="connsiteX35" fmla="*/ 390145 w 434547"/>
                <a:gd name="connsiteY35" fmla="*/ 761040 h 762777"/>
                <a:gd name="connsiteX36" fmla="*/ 269237 w 434547"/>
                <a:gd name="connsiteY36" fmla="*/ 762778 h 7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4547" h="762777">
                  <a:moveTo>
                    <a:pt x="269108" y="762778"/>
                  </a:moveTo>
                  <a:cubicBezTo>
                    <a:pt x="266149" y="762778"/>
                    <a:pt x="263124" y="762778"/>
                    <a:pt x="260036" y="762778"/>
                  </a:cubicBezTo>
                  <a:cubicBezTo>
                    <a:pt x="254695" y="762778"/>
                    <a:pt x="250384" y="758402"/>
                    <a:pt x="250384" y="753126"/>
                  </a:cubicBezTo>
                  <a:cubicBezTo>
                    <a:pt x="250384" y="747785"/>
                    <a:pt x="254695" y="743474"/>
                    <a:pt x="260036" y="743474"/>
                  </a:cubicBezTo>
                  <a:cubicBezTo>
                    <a:pt x="309389" y="743538"/>
                    <a:pt x="344716" y="742766"/>
                    <a:pt x="389566" y="741800"/>
                  </a:cubicBezTo>
                  <a:lnTo>
                    <a:pt x="414725" y="741221"/>
                  </a:lnTo>
                  <a:cubicBezTo>
                    <a:pt x="410542" y="614394"/>
                    <a:pt x="410028" y="486730"/>
                    <a:pt x="409449" y="363120"/>
                  </a:cubicBezTo>
                  <a:cubicBezTo>
                    <a:pt x="408998" y="252058"/>
                    <a:pt x="408483" y="137263"/>
                    <a:pt x="405395" y="23306"/>
                  </a:cubicBezTo>
                  <a:lnTo>
                    <a:pt x="405395" y="19831"/>
                  </a:lnTo>
                  <a:cubicBezTo>
                    <a:pt x="353081" y="22469"/>
                    <a:pt x="300445" y="24528"/>
                    <a:pt x="248646" y="25944"/>
                  </a:cubicBezTo>
                  <a:cubicBezTo>
                    <a:pt x="172331" y="28003"/>
                    <a:pt x="97239" y="28775"/>
                    <a:pt x="19508" y="28260"/>
                  </a:cubicBezTo>
                  <a:cubicBezTo>
                    <a:pt x="20666" y="60884"/>
                    <a:pt x="21760" y="94666"/>
                    <a:pt x="22725" y="128834"/>
                  </a:cubicBezTo>
                  <a:cubicBezTo>
                    <a:pt x="25943" y="247361"/>
                    <a:pt x="27487" y="367689"/>
                    <a:pt x="29031" y="484028"/>
                  </a:cubicBezTo>
                  <a:cubicBezTo>
                    <a:pt x="30125" y="568579"/>
                    <a:pt x="31219" y="655962"/>
                    <a:pt x="33021" y="742187"/>
                  </a:cubicBezTo>
                  <a:cubicBezTo>
                    <a:pt x="64743" y="742315"/>
                    <a:pt x="96402" y="742573"/>
                    <a:pt x="128061" y="742766"/>
                  </a:cubicBezTo>
                  <a:lnTo>
                    <a:pt x="147300" y="742894"/>
                  </a:lnTo>
                  <a:cubicBezTo>
                    <a:pt x="152641" y="742894"/>
                    <a:pt x="156952" y="747270"/>
                    <a:pt x="156888" y="752611"/>
                  </a:cubicBezTo>
                  <a:cubicBezTo>
                    <a:pt x="156888" y="757952"/>
                    <a:pt x="152512" y="762198"/>
                    <a:pt x="147236" y="762198"/>
                  </a:cubicBezTo>
                  <a:cubicBezTo>
                    <a:pt x="147172" y="762198"/>
                    <a:pt x="127932" y="762070"/>
                    <a:pt x="127932" y="762070"/>
                  </a:cubicBezTo>
                  <a:cubicBezTo>
                    <a:pt x="93185" y="761812"/>
                    <a:pt x="58373" y="761555"/>
                    <a:pt x="23562" y="761426"/>
                  </a:cubicBezTo>
                  <a:cubicBezTo>
                    <a:pt x="18349" y="761426"/>
                    <a:pt x="14038" y="757244"/>
                    <a:pt x="13974" y="751967"/>
                  </a:cubicBezTo>
                  <a:cubicBezTo>
                    <a:pt x="12108" y="662590"/>
                    <a:pt x="10949" y="571925"/>
                    <a:pt x="9792" y="484221"/>
                  </a:cubicBezTo>
                  <a:cubicBezTo>
                    <a:pt x="8312" y="367946"/>
                    <a:pt x="6767" y="247682"/>
                    <a:pt x="3549" y="129349"/>
                  </a:cubicBezTo>
                  <a:cubicBezTo>
                    <a:pt x="2520" y="91706"/>
                    <a:pt x="1362" y="54578"/>
                    <a:pt x="11" y="18930"/>
                  </a:cubicBezTo>
                  <a:cubicBezTo>
                    <a:pt x="-118" y="16292"/>
                    <a:pt x="912" y="13718"/>
                    <a:pt x="2713" y="11852"/>
                  </a:cubicBezTo>
                  <a:cubicBezTo>
                    <a:pt x="4515" y="9986"/>
                    <a:pt x="7024" y="8892"/>
                    <a:pt x="9663" y="8892"/>
                  </a:cubicBezTo>
                  <a:cubicBezTo>
                    <a:pt x="90804" y="9535"/>
                    <a:pt x="168856" y="8763"/>
                    <a:pt x="248260" y="6640"/>
                  </a:cubicBezTo>
                  <a:cubicBezTo>
                    <a:pt x="303148" y="5160"/>
                    <a:pt x="359065" y="2908"/>
                    <a:pt x="414339" y="12"/>
                  </a:cubicBezTo>
                  <a:cubicBezTo>
                    <a:pt x="416913" y="-117"/>
                    <a:pt x="419486" y="784"/>
                    <a:pt x="421417" y="2586"/>
                  </a:cubicBezTo>
                  <a:cubicBezTo>
                    <a:pt x="423348" y="4388"/>
                    <a:pt x="424441" y="6833"/>
                    <a:pt x="424506" y="9407"/>
                  </a:cubicBezTo>
                  <a:lnTo>
                    <a:pt x="424828" y="22726"/>
                  </a:lnTo>
                  <a:cubicBezTo>
                    <a:pt x="427916" y="136942"/>
                    <a:pt x="428431" y="251865"/>
                    <a:pt x="428946" y="362992"/>
                  </a:cubicBezTo>
                  <a:cubicBezTo>
                    <a:pt x="429460" y="489626"/>
                    <a:pt x="430039" y="620571"/>
                    <a:pt x="434544" y="750294"/>
                  </a:cubicBezTo>
                  <a:cubicBezTo>
                    <a:pt x="434608" y="752868"/>
                    <a:pt x="433708" y="755378"/>
                    <a:pt x="431906" y="757244"/>
                  </a:cubicBezTo>
                  <a:cubicBezTo>
                    <a:pt x="430104" y="759110"/>
                    <a:pt x="427659" y="760204"/>
                    <a:pt x="425084" y="760268"/>
                  </a:cubicBezTo>
                  <a:lnTo>
                    <a:pt x="390145" y="761040"/>
                  </a:lnTo>
                  <a:cubicBezTo>
                    <a:pt x="347997" y="762005"/>
                    <a:pt x="314086" y="762778"/>
                    <a:pt x="269237" y="76277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2" name="Freeform: Shape 1721">
              <a:extLst>
                <a:ext uri="{FF2B5EF4-FFF2-40B4-BE49-F238E27FC236}">
                  <a16:creationId xmlns:a16="http://schemas.microsoft.com/office/drawing/2014/main" id="{634A01B1-5995-D374-48E2-BADF807EF10B}"/>
                </a:ext>
              </a:extLst>
            </p:cNvPr>
            <p:cNvSpPr/>
            <p:nvPr/>
          </p:nvSpPr>
          <p:spPr>
            <a:xfrm>
              <a:off x="8384973" y="4223948"/>
              <a:ext cx="182495" cy="179398"/>
            </a:xfrm>
            <a:custGeom>
              <a:avLst/>
              <a:gdLst>
                <a:gd name="connsiteX0" fmla="*/ 90703 w 182495"/>
                <a:gd name="connsiteY0" fmla="*/ 179399 h 179398"/>
                <a:gd name="connsiteX1" fmla="*/ 39 w 182495"/>
                <a:gd name="connsiteY1" fmla="*/ 91694 h 179398"/>
                <a:gd name="connsiteX2" fmla="*/ 44310 w 182495"/>
                <a:gd name="connsiteY2" fmla="*/ 9009 h 179398"/>
                <a:gd name="connsiteX3" fmla="*/ 65351 w 182495"/>
                <a:gd name="connsiteY3" fmla="*/ 708 h 179398"/>
                <a:gd name="connsiteX4" fmla="*/ 74939 w 182495"/>
                <a:gd name="connsiteY4" fmla="*/ 0 h 179398"/>
                <a:gd name="connsiteX5" fmla="*/ 78864 w 182495"/>
                <a:gd name="connsiteY5" fmla="*/ 0 h 179398"/>
                <a:gd name="connsiteX6" fmla="*/ 182462 w 182495"/>
                <a:gd name="connsiteY6" fmla="*/ 88734 h 179398"/>
                <a:gd name="connsiteX7" fmla="*/ 158267 w 182495"/>
                <a:gd name="connsiteY7" fmla="*/ 151730 h 179398"/>
                <a:gd name="connsiteX8" fmla="*/ 92763 w 182495"/>
                <a:gd name="connsiteY8" fmla="*/ 179399 h 179398"/>
                <a:gd name="connsiteX9" fmla="*/ 90832 w 182495"/>
                <a:gd name="connsiteY9" fmla="*/ 179399 h 179398"/>
                <a:gd name="connsiteX10" fmla="*/ 78799 w 182495"/>
                <a:gd name="connsiteY10" fmla="*/ 19304 h 179398"/>
                <a:gd name="connsiteX11" fmla="*/ 75453 w 182495"/>
                <a:gd name="connsiteY11" fmla="*/ 19304 h 179398"/>
                <a:gd name="connsiteX12" fmla="*/ 67603 w 182495"/>
                <a:gd name="connsiteY12" fmla="*/ 19883 h 179398"/>
                <a:gd name="connsiteX13" fmla="*/ 54090 w 182495"/>
                <a:gd name="connsiteY13" fmla="*/ 25674 h 179398"/>
                <a:gd name="connsiteX14" fmla="*/ 19407 w 182495"/>
                <a:gd name="connsiteY14" fmla="*/ 91179 h 179398"/>
                <a:gd name="connsiteX15" fmla="*/ 90768 w 182495"/>
                <a:gd name="connsiteY15" fmla="*/ 160095 h 179398"/>
                <a:gd name="connsiteX16" fmla="*/ 92184 w 182495"/>
                <a:gd name="connsiteY16" fmla="*/ 160095 h 179398"/>
                <a:gd name="connsiteX17" fmla="*/ 144369 w 182495"/>
                <a:gd name="connsiteY17" fmla="*/ 138281 h 179398"/>
                <a:gd name="connsiteX18" fmla="*/ 163158 w 182495"/>
                <a:gd name="connsiteY18" fmla="*/ 89249 h 179398"/>
                <a:gd name="connsiteX19" fmla="*/ 78864 w 182495"/>
                <a:gd name="connsiteY19" fmla="*/ 19304 h 17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495" h="179398">
                  <a:moveTo>
                    <a:pt x="90703" y="179399"/>
                  </a:moveTo>
                  <a:cubicBezTo>
                    <a:pt x="54026" y="179399"/>
                    <a:pt x="1648" y="152180"/>
                    <a:pt x="39" y="91694"/>
                  </a:cubicBezTo>
                  <a:cubicBezTo>
                    <a:pt x="-926" y="57269"/>
                    <a:pt x="16061" y="25546"/>
                    <a:pt x="44310" y="9009"/>
                  </a:cubicBezTo>
                  <a:cubicBezTo>
                    <a:pt x="49843" y="5791"/>
                    <a:pt x="56664" y="1737"/>
                    <a:pt x="65351" y="708"/>
                  </a:cubicBezTo>
                  <a:cubicBezTo>
                    <a:pt x="68504" y="322"/>
                    <a:pt x="71786" y="129"/>
                    <a:pt x="74939" y="0"/>
                  </a:cubicBezTo>
                  <a:cubicBezTo>
                    <a:pt x="76225" y="0"/>
                    <a:pt x="77577" y="0"/>
                    <a:pt x="78864" y="0"/>
                  </a:cubicBezTo>
                  <a:cubicBezTo>
                    <a:pt x="127896" y="0"/>
                    <a:pt x="180853" y="31080"/>
                    <a:pt x="182462" y="88734"/>
                  </a:cubicBezTo>
                  <a:cubicBezTo>
                    <a:pt x="183105" y="112542"/>
                    <a:pt x="174483" y="134871"/>
                    <a:pt x="158267" y="151730"/>
                  </a:cubicBezTo>
                  <a:cubicBezTo>
                    <a:pt x="141666" y="168846"/>
                    <a:pt x="118437" y="178691"/>
                    <a:pt x="92763" y="179399"/>
                  </a:cubicBezTo>
                  <a:lnTo>
                    <a:pt x="90832" y="179399"/>
                  </a:lnTo>
                  <a:close/>
                  <a:moveTo>
                    <a:pt x="78799" y="19304"/>
                  </a:moveTo>
                  <a:cubicBezTo>
                    <a:pt x="77706" y="19304"/>
                    <a:pt x="76547" y="19304"/>
                    <a:pt x="75453" y="19304"/>
                  </a:cubicBezTo>
                  <a:cubicBezTo>
                    <a:pt x="72880" y="19368"/>
                    <a:pt x="70241" y="19561"/>
                    <a:pt x="67603" y="19883"/>
                  </a:cubicBezTo>
                  <a:cubicBezTo>
                    <a:pt x="62970" y="20398"/>
                    <a:pt x="58466" y="23100"/>
                    <a:pt x="54090" y="25674"/>
                  </a:cubicBezTo>
                  <a:cubicBezTo>
                    <a:pt x="31955" y="38672"/>
                    <a:pt x="18635" y="63768"/>
                    <a:pt x="19407" y="91179"/>
                  </a:cubicBezTo>
                  <a:cubicBezTo>
                    <a:pt x="20823" y="143236"/>
                    <a:pt x="68118" y="160095"/>
                    <a:pt x="90768" y="160095"/>
                  </a:cubicBezTo>
                  <a:lnTo>
                    <a:pt x="92184" y="160095"/>
                  </a:lnTo>
                  <a:cubicBezTo>
                    <a:pt x="112775" y="159515"/>
                    <a:pt x="131306" y="151794"/>
                    <a:pt x="144369" y="138281"/>
                  </a:cubicBezTo>
                  <a:cubicBezTo>
                    <a:pt x="156981" y="125219"/>
                    <a:pt x="163673" y="107845"/>
                    <a:pt x="163158" y="89249"/>
                  </a:cubicBezTo>
                  <a:cubicBezTo>
                    <a:pt x="162192" y="54502"/>
                    <a:pt x="132980" y="19304"/>
                    <a:pt x="78864"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3" name="Freeform: Shape 1722">
              <a:extLst>
                <a:ext uri="{FF2B5EF4-FFF2-40B4-BE49-F238E27FC236}">
                  <a16:creationId xmlns:a16="http://schemas.microsoft.com/office/drawing/2014/main" id="{F8C5D5B1-70F3-F99B-DDF4-8A8C9AE5FE58}"/>
                </a:ext>
              </a:extLst>
            </p:cNvPr>
            <p:cNvSpPr/>
            <p:nvPr/>
          </p:nvSpPr>
          <p:spPr>
            <a:xfrm>
              <a:off x="8314765" y="4016426"/>
              <a:ext cx="98177" cy="113061"/>
            </a:xfrm>
            <a:custGeom>
              <a:avLst/>
              <a:gdLst>
                <a:gd name="connsiteX0" fmla="*/ 14910 w 98177"/>
                <a:gd name="connsiteY0" fmla="*/ 113061 h 113061"/>
                <a:gd name="connsiteX1" fmla="*/ 5258 w 98177"/>
                <a:gd name="connsiteY1" fmla="*/ 103667 h 113061"/>
                <a:gd name="connsiteX2" fmla="*/ 45 w 98177"/>
                <a:gd name="connsiteY2" fmla="*/ 10686 h 113061"/>
                <a:gd name="connsiteX3" fmla="*/ 2426 w 98177"/>
                <a:gd name="connsiteY3" fmla="*/ 3221 h 113061"/>
                <a:gd name="connsiteX4" fmla="*/ 9569 w 98177"/>
                <a:gd name="connsiteY4" fmla="*/ 4 h 113061"/>
                <a:gd name="connsiteX5" fmla="*/ 47662 w 98177"/>
                <a:gd name="connsiteY5" fmla="*/ 1420 h 113061"/>
                <a:gd name="connsiteX6" fmla="*/ 88265 w 98177"/>
                <a:gd name="connsiteY6" fmla="*/ 2642 h 113061"/>
                <a:gd name="connsiteX7" fmla="*/ 98174 w 98177"/>
                <a:gd name="connsiteY7" fmla="*/ 12037 h 113061"/>
                <a:gd name="connsiteX8" fmla="*/ 88780 w 98177"/>
                <a:gd name="connsiteY8" fmla="*/ 21946 h 113061"/>
                <a:gd name="connsiteX9" fmla="*/ 46504 w 98177"/>
                <a:gd name="connsiteY9" fmla="*/ 20724 h 113061"/>
                <a:gd name="connsiteX10" fmla="*/ 20379 w 98177"/>
                <a:gd name="connsiteY10" fmla="*/ 19437 h 113061"/>
                <a:gd name="connsiteX11" fmla="*/ 24626 w 98177"/>
                <a:gd name="connsiteY11" fmla="*/ 103152 h 113061"/>
                <a:gd name="connsiteX12" fmla="*/ 14974 w 98177"/>
                <a:gd name="connsiteY12" fmla="*/ 113061 h 11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77" h="113061">
                  <a:moveTo>
                    <a:pt x="14910" y="113061"/>
                  </a:moveTo>
                  <a:cubicBezTo>
                    <a:pt x="9697" y="113061"/>
                    <a:pt x="5387" y="108943"/>
                    <a:pt x="5258" y="103667"/>
                  </a:cubicBezTo>
                  <a:cubicBezTo>
                    <a:pt x="4357" y="70206"/>
                    <a:pt x="3649" y="43760"/>
                    <a:pt x="45" y="10686"/>
                  </a:cubicBezTo>
                  <a:cubicBezTo>
                    <a:pt x="-211" y="7983"/>
                    <a:pt x="625" y="5281"/>
                    <a:pt x="2426" y="3221"/>
                  </a:cubicBezTo>
                  <a:cubicBezTo>
                    <a:pt x="4228" y="1162"/>
                    <a:pt x="6802" y="4"/>
                    <a:pt x="9569" y="4"/>
                  </a:cubicBezTo>
                  <a:cubicBezTo>
                    <a:pt x="23275" y="-60"/>
                    <a:pt x="35694" y="648"/>
                    <a:pt x="47662" y="1420"/>
                  </a:cubicBezTo>
                  <a:cubicBezTo>
                    <a:pt x="61175" y="2256"/>
                    <a:pt x="73916" y="3028"/>
                    <a:pt x="88265" y="2642"/>
                  </a:cubicBezTo>
                  <a:cubicBezTo>
                    <a:pt x="93541" y="2449"/>
                    <a:pt x="98046" y="6696"/>
                    <a:pt x="98174" y="12037"/>
                  </a:cubicBezTo>
                  <a:cubicBezTo>
                    <a:pt x="98303" y="17378"/>
                    <a:pt x="94120" y="21818"/>
                    <a:pt x="88780" y="21946"/>
                  </a:cubicBezTo>
                  <a:cubicBezTo>
                    <a:pt x="73594" y="22397"/>
                    <a:pt x="59824" y="21496"/>
                    <a:pt x="46504" y="20724"/>
                  </a:cubicBezTo>
                  <a:cubicBezTo>
                    <a:pt x="38075" y="20209"/>
                    <a:pt x="29452" y="19694"/>
                    <a:pt x="20379" y="19437"/>
                  </a:cubicBezTo>
                  <a:cubicBezTo>
                    <a:pt x="23146" y="48393"/>
                    <a:pt x="23790" y="72973"/>
                    <a:pt x="24626" y="103152"/>
                  </a:cubicBezTo>
                  <a:cubicBezTo>
                    <a:pt x="24755" y="108493"/>
                    <a:pt x="20572" y="112933"/>
                    <a:pt x="14974" y="11306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4" name="Freeform: Shape 1723">
              <a:extLst>
                <a:ext uri="{FF2B5EF4-FFF2-40B4-BE49-F238E27FC236}">
                  <a16:creationId xmlns:a16="http://schemas.microsoft.com/office/drawing/2014/main" id="{798D2C31-364C-3F55-AFE8-B2BFE7EDC952}"/>
                </a:ext>
              </a:extLst>
            </p:cNvPr>
            <p:cNvSpPr/>
            <p:nvPr/>
          </p:nvSpPr>
          <p:spPr>
            <a:xfrm>
              <a:off x="8531913" y="4010885"/>
              <a:ext cx="104322" cy="119245"/>
            </a:xfrm>
            <a:custGeom>
              <a:avLst/>
              <a:gdLst>
                <a:gd name="connsiteX0" fmla="*/ 94593 w 104322"/>
                <a:gd name="connsiteY0" fmla="*/ 119245 h 119245"/>
                <a:gd name="connsiteX1" fmla="*/ 85070 w 104322"/>
                <a:gd name="connsiteY1" fmla="*/ 111266 h 119245"/>
                <a:gd name="connsiteX2" fmla="*/ 80887 w 104322"/>
                <a:gd name="connsiteY2" fmla="*/ 70985 h 119245"/>
                <a:gd name="connsiteX3" fmla="*/ 80694 w 104322"/>
                <a:gd name="connsiteY3" fmla="*/ 39391 h 119245"/>
                <a:gd name="connsiteX4" fmla="*/ 80694 w 104322"/>
                <a:gd name="connsiteY4" fmla="*/ 20280 h 119245"/>
                <a:gd name="connsiteX5" fmla="*/ 67696 w 104322"/>
                <a:gd name="connsiteY5" fmla="*/ 20280 h 119245"/>
                <a:gd name="connsiteX6" fmla="*/ 9398 w 104322"/>
                <a:gd name="connsiteY6" fmla="*/ 19315 h 119245"/>
                <a:gd name="connsiteX7" fmla="*/ 3 w 104322"/>
                <a:gd name="connsiteY7" fmla="*/ 9406 h 119245"/>
                <a:gd name="connsiteX8" fmla="*/ 9913 w 104322"/>
                <a:gd name="connsiteY8" fmla="*/ 11 h 119245"/>
                <a:gd name="connsiteX9" fmla="*/ 67825 w 104322"/>
                <a:gd name="connsiteY9" fmla="*/ 847 h 119245"/>
                <a:gd name="connsiteX10" fmla="*/ 90346 w 104322"/>
                <a:gd name="connsiteY10" fmla="*/ 976 h 119245"/>
                <a:gd name="connsiteX11" fmla="*/ 99933 w 104322"/>
                <a:gd name="connsiteY11" fmla="*/ 10435 h 119245"/>
                <a:gd name="connsiteX12" fmla="*/ 100062 w 104322"/>
                <a:gd name="connsiteY12" fmla="*/ 39455 h 119245"/>
                <a:gd name="connsiteX13" fmla="*/ 100255 w 104322"/>
                <a:gd name="connsiteY13" fmla="*/ 70406 h 119245"/>
                <a:gd name="connsiteX14" fmla="*/ 104181 w 104322"/>
                <a:gd name="connsiteY14" fmla="*/ 107856 h 119245"/>
                <a:gd name="connsiteX15" fmla="*/ 96395 w 104322"/>
                <a:gd name="connsiteY15" fmla="*/ 119052 h 119245"/>
                <a:gd name="connsiteX16" fmla="*/ 94722 w 104322"/>
                <a:gd name="connsiteY16" fmla="*/ 119181 h 11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322" h="119245">
                  <a:moveTo>
                    <a:pt x="94593" y="119245"/>
                  </a:moveTo>
                  <a:cubicBezTo>
                    <a:pt x="90025" y="119245"/>
                    <a:pt x="85906" y="115964"/>
                    <a:pt x="85070" y="111266"/>
                  </a:cubicBezTo>
                  <a:cubicBezTo>
                    <a:pt x="82174" y="95051"/>
                    <a:pt x="81273" y="86428"/>
                    <a:pt x="80887" y="70985"/>
                  </a:cubicBezTo>
                  <a:cubicBezTo>
                    <a:pt x="80629" y="60432"/>
                    <a:pt x="80629" y="49751"/>
                    <a:pt x="80694" y="39391"/>
                  </a:cubicBezTo>
                  <a:cubicBezTo>
                    <a:pt x="80694" y="33021"/>
                    <a:pt x="80694" y="26650"/>
                    <a:pt x="80694" y="20280"/>
                  </a:cubicBezTo>
                  <a:lnTo>
                    <a:pt x="67696" y="20280"/>
                  </a:lnTo>
                  <a:cubicBezTo>
                    <a:pt x="47877" y="20087"/>
                    <a:pt x="32241" y="19958"/>
                    <a:pt x="9398" y="19315"/>
                  </a:cubicBezTo>
                  <a:cubicBezTo>
                    <a:pt x="4057" y="19186"/>
                    <a:pt x="-125" y="14746"/>
                    <a:pt x="3" y="9406"/>
                  </a:cubicBezTo>
                  <a:cubicBezTo>
                    <a:pt x="132" y="4065"/>
                    <a:pt x="4829" y="-246"/>
                    <a:pt x="9913" y="11"/>
                  </a:cubicBezTo>
                  <a:cubicBezTo>
                    <a:pt x="32563" y="654"/>
                    <a:pt x="48135" y="719"/>
                    <a:pt x="67825" y="847"/>
                  </a:cubicBezTo>
                  <a:lnTo>
                    <a:pt x="90346" y="976"/>
                  </a:lnTo>
                  <a:cubicBezTo>
                    <a:pt x="95558" y="976"/>
                    <a:pt x="99805" y="5223"/>
                    <a:pt x="99933" y="10435"/>
                  </a:cubicBezTo>
                  <a:cubicBezTo>
                    <a:pt x="100127" y="20151"/>
                    <a:pt x="100127" y="29803"/>
                    <a:pt x="100062" y="39455"/>
                  </a:cubicBezTo>
                  <a:cubicBezTo>
                    <a:pt x="100062" y="49622"/>
                    <a:pt x="99998" y="60175"/>
                    <a:pt x="100255" y="70406"/>
                  </a:cubicBezTo>
                  <a:cubicBezTo>
                    <a:pt x="100641" y="84884"/>
                    <a:pt x="101478" y="92606"/>
                    <a:pt x="104181" y="107856"/>
                  </a:cubicBezTo>
                  <a:cubicBezTo>
                    <a:pt x="105081" y="113132"/>
                    <a:pt x="101607" y="118151"/>
                    <a:pt x="96395" y="119052"/>
                  </a:cubicBezTo>
                  <a:cubicBezTo>
                    <a:pt x="95815" y="119181"/>
                    <a:pt x="95236" y="119181"/>
                    <a:pt x="94722" y="11918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5" name="Freeform: Shape 1724">
              <a:extLst>
                <a:ext uri="{FF2B5EF4-FFF2-40B4-BE49-F238E27FC236}">
                  <a16:creationId xmlns:a16="http://schemas.microsoft.com/office/drawing/2014/main" id="{708B9B2B-8ECF-0A62-FCC8-9AC892BFFB9E}"/>
                </a:ext>
              </a:extLst>
            </p:cNvPr>
            <p:cNvSpPr/>
            <p:nvPr/>
          </p:nvSpPr>
          <p:spPr>
            <a:xfrm>
              <a:off x="8322197" y="4512641"/>
              <a:ext cx="23696" cy="116111"/>
            </a:xfrm>
            <a:custGeom>
              <a:avLst/>
              <a:gdLst>
                <a:gd name="connsiteX0" fmla="*/ 14041 w 23696"/>
                <a:gd name="connsiteY0" fmla="*/ 116111 h 116111"/>
                <a:gd name="connsiteX1" fmla="*/ 4389 w 23696"/>
                <a:gd name="connsiteY1" fmla="*/ 106717 h 116111"/>
                <a:gd name="connsiteX2" fmla="*/ 4132 w 23696"/>
                <a:gd name="connsiteY2" fmla="*/ 74415 h 116111"/>
                <a:gd name="connsiteX3" fmla="*/ 3874 w 23696"/>
                <a:gd name="connsiteY3" fmla="*/ 42563 h 116111"/>
                <a:gd name="connsiteX4" fmla="*/ 1236 w 23696"/>
                <a:gd name="connsiteY4" fmla="*/ 17339 h 116111"/>
                <a:gd name="connsiteX5" fmla="*/ 142 w 23696"/>
                <a:gd name="connsiteY5" fmla="*/ 11355 h 116111"/>
                <a:gd name="connsiteX6" fmla="*/ 7928 w 23696"/>
                <a:gd name="connsiteY6" fmla="*/ 159 h 116111"/>
                <a:gd name="connsiteX7" fmla="*/ 19124 w 23696"/>
                <a:gd name="connsiteY7" fmla="*/ 7945 h 116111"/>
                <a:gd name="connsiteX8" fmla="*/ 20218 w 23696"/>
                <a:gd name="connsiteY8" fmla="*/ 13865 h 116111"/>
                <a:gd name="connsiteX9" fmla="*/ 23178 w 23696"/>
                <a:gd name="connsiteY9" fmla="*/ 42049 h 116111"/>
                <a:gd name="connsiteX10" fmla="*/ 23436 w 23696"/>
                <a:gd name="connsiteY10" fmla="*/ 74479 h 116111"/>
                <a:gd name="connsiteX11" fmla="*/ 23693 w 23696"/>
                <a:gd name="connsiteY11" fmla="*/ 106202 h 116111"/>
                <a:gd name="connsiteX12" fmla="*/ 14041 w 23696"/>
                <a:gd name="connsiteY12" fmla="*/ 116111 h 11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6" h="116111">
                  <a:moveTo>
                    <a:pt x="14041" y="116111"/>
                  </a:moveTo>
                  <a:cubicBezTo>
                    <a:pt x="8829" y="116111"/>
                    <a:pt x="4518" y="111929"/>
                    <a:pt x="4389" y="106717"/>
                  </a:cubicBezTo>
                  <a:cubicBezTo>
                    <a:pt x="4132" y="95907"/>
                    <a:pt x="4132" y="84968"/>
                    <a:pt x="4132" y="74415"/>
                  </a:cubicBezTo>
                  <a:cubicBezTo>
                    <a:pt x="4132" y="63926"/>
                    <a:pt x="4132" y="53116"/>
                    <a:pt x="3874" y="42563"/>
                  </a:cubicBezTo>
                  <a:cubicBezTo>
                    <a:pt x="3553" y="30080"/>
                    <a:pt x="3037" y="27377"/>
                    <a:pt x="1236" y="17339"/>
                  </a:cubicBezTo>
                  <a:lnTo>
                    <a:pt x="142" y="11355"/>
                  </a:lnTo>
                  <a:cubicBezTo>
                    <a:pt x="-759" y="6079"/>
                    <a:pt x="2716" y="1060"/>
                    <a:pt x="7928" y="159"/>
                  </a:cubicBezTo>
                  <a:cubicBezTo>
                    <a:pt x="13140" y="-806"/>
                    <a:pt x="18160" y="2733"/>
                    <a:pt x="19124" y="7945"/>
                  </a:cubicBezTo>
                  <a:lnTo>
                    <a:pt x="20218" y="13865"/>
                  </a:lnTo>
                  <a:cubicBezTo>
                    <a:pt x="22149" y="24482"/>
                    <a:pt x="22792" y="28085"/>
                    <a:pt x="23178" y="42049"/>
                  </a:cubicBezTo>
                  <a:cubicBezTo>
                    <a:pt x="23500" y="52923"/>
                    <a:pt x="23436" y="63862"/>
                    <a:pt x="23436" y="74479"/>
                  </a:cubicBezTo>
                  <a:cubicBezTo>
                    <a:pt x="23436" y="84903"/>
                    <a:pt x="23436" y="95649"/>
                    <a:pt x="23693" y="106202"/>
                  </a:cubicBezTo>
                  <a:cubicBezTo>
                    <a:pt x="23822" y="111543"/>
                    <a:pt x="19639" y="115983"/>
                    <a:pt x="14041" y="11611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26" name="Freeform: Shape 1725">
              <a:extLst>
                <a:ext uri="{FF2B5EF4-FFF2-40B4-BE49-F238E27FC236}">
                  <a16:creationId xmlns:a16="http://schemas.microsoft.com/office/drawing/2014/main" id="{158D579D-BA81-7465-3B90-54E2A90870F5}"/>
                </a:ext>
              </a:extLst>
            </p:cNvPr>
            <p:cNvSpPr/>
            <p:nvPr/>
          </p:nvSpPr>
          <p:spPr>
            <a:xfrm>
              <a:off x="8328642" y="4606035"/>
              <a:ext cx="87131" cy="21172"/>
            </a:xfrm>
            <a:custGeom>
              <a:avLst/>
              <a:gdLst>
                <a:gd name="connsiteX0" fmla="*/ 9655 w 87131"/>
                <a:gd name="connsiteY0" fmla="*/ 21173 h 21172"/>
                <a:gd name="connsiteX1" fmla="*/ 3 w 87131"/>
                <a:gd name="connsiteY1" fmla="*/ 11778 h 21172"/>
                <a:gd name="connsiteX2" fmla="*/ 9397 w 87131"/>
                <a:gd name="connsiteY2" fmla="*/ 1869 h 21172"/>
                <a:gd name="connsiteX3" fmla="*/ 77219 w 87131"/>
                <a:gd name="connsiteY3" fmla="*/ 3 h 21172"/>
                <a:gd name="connsiteX4" fmla="*/ 87129 w 87131"/>
                <a:gd name="connsiteY4" fmla="*/ 9397 h 21172"/>
                <a:gd name="connsiteX5" fmla="*/ 77734 w 87131"/>
                <a:gd name="connsiteY5" fmla="*/ 19307 h 21172"/>
                <a:gd name="connsiteX6" fmla="*/ 9655 w 87131"/>
                <a:gd name="connsiteY6" fmla="*/ 21173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31" h="21172">
                  <a:moveTo>
                    <a:pt x="9655" y="21173"/>
                  </a:moveTo>
                  <a:cubicBezTo>
                    <a:pt x="4443" y="21173"/>
                    <a:pt x="132" y="16991"/>
                    <a:pt x="3" y="11778"/>
                  </a:cubicBezTo>
                  <a:cubicBezTo>
                    <a:pt x="-126" y="6438"/>
                    <a:pt x="4057" y="1998"/>
                    <a:pt x="9397" y="1869"/>
                  </a:cubicBezTo>
                  <a:lnTo>
                    <a:pt x="77219" y="3"/>
                  </a:lnTo>
                  <a:cubicBezTo>
                    <a:pt x="82560" y="-126"/>
                    <a:pt x="87000" y="4057"/>
                    <a:pt x="87129" y="9397"/>
                  </a:cubicBezTo>
                  <a:cubicBezTo>
                    <a:pt x="87257" y="14738"/>
                    <a:pt x="83075" y="19178"/>
                    <a:pt x="77734" y="19307"/>
                  </a:cubicBezTo>
                  <a:cubicBezTo>
                    <a:pt x="77734" y="19307"/>
                    <a:pt x="9913" y="21173"/>
                    <a:pt x="9655" y="21173"/>
                  </a:cubicBezTo>
                  <a:close/>
                </a:path>
              </a:pathLst>
            </a:custGeom>
            <a:solidFill>
              <a:srgbClr val="525D7D"/>
            </a:solidFill>
            <a:ln w="6433" cap="flat">
              <a:noFill/>
              <a:prstDash val="solid"/>
              <a:miter/>
            </a:ln>
          </p:spPr>
          <p:txBody>
            <a:bodyPr rtlCol="0" anchor="ctr"/>
            <a:lstStyle/>
            <a:p>
              <a:endParaRPr lang="en-AU"/>
            </a:p>
          </p:txBody>
        </p:sp>
        <p:sp>
          <p:nvSpPr>
            <p:cNvPr id="1727" name="Freeform: Shape 1726">
              <a:extLst>
                <a:ext uri="{FF2B5EF4-FFF2-40B4-BE49-F238E27FC236}">
                  <a16:creationId xmlns:a16="http://schemas.microsoft.com/office/drawing/2014/main" id="{70417F99-F2D0-7C96-CF01-22DA6E4C3649}"/>
                </a:ext>
              </a:extLst>
            </p:cNvPr>
            <p:cNvSpPr/>
            <p:nvPr/>
          </p:nvSpPr>
          <p:spPr>
            <a:xfrm>
              <a:off x="8538155" y="4503552"/>
              <a:ext cx="96908" cy="116192"/>
            </a:xfrm>
            <a:custGeom>
              <a:avLst/>
              <a:gdLst>
                <a:gd name="connsiteX0" fmla="*/ 63255 w 96908"/>
                <a:gd name="connsiteY0" fmla="*/ 116128 h 116192"/>
                <a:gd name="connsiteX1" fmla="*/ 40284 w 96908"/>
                <a:gd name="connsiteY1" fmla="*/ 115678 h 116192"/>
                <a:gd name="connsiteX2" fmla="*/ 9912 w 96908"/>
                <a:gd name="connsiteY2" fmla="*/ 115292 h 116192"/>
                <a:gd name="connsiteX3" fmla="*/ 3 w 96908"/>
                <a:gd name="connsiteY3" fmla="*/ 105897 h 116192"/>
                <a:gd name="connsiteX4" fmla="*/ 9397 w 96908"/>
                <a:gd name="connsiteY4" fmla="*/ 95988 h 116192"/>
                <a:gd name="connsiteX5" fmla="*/ 40927 w 96908"/>
                <a:gd name="connsiteY5" fmla="*/ 96374 h 116192"/>
                <a:gd name="connsiteX6" fmla="*/ 71234 w 96908"/>
                <a:gd name="connsiteY6" fmla="*/ 96760 h 116192"/>
                <a:gd name="connsiteX7" fmla="*/ 77540 w 96908"/>
                <a:gd name="connsiteY7" fmla="*/ 96502 h 116192"/>
                <a:gd name="connsiteX8" fmla="*/ 76897 w 96908"/>
                <a:gd name="connsiteY8" fmla="*/ 47728 h 116192"/>
                <a:gd name="connsiteX9" fmla="*/ 76897 w 96908"/>
                <a:gd name="connsiteY9" fmla="*/ 30676 h 116192"/>
                <a:gd name="connsiteX10" fmla="*/ 75867 w 96908"/>
                <a:gd name="connsiteY10" fmla="*/ 10664 h 116192"/>
                <a:gd name="connsiteX11" fmla="*/ 84490 w 96908"/>
                <a:gd name="connsiteY11" fmla="*/ 47 h 116192"/>
                <a:gd name="connsiteX12" fmla="*/ 95107 w 96908"/>
                <a:gd name="connsiteY12" fmla="*/ 8669 h 116192"/>
                <a:gd name="connsiteX13" fmla="*/ 96201 w 96908"/>
                <a:gd name="connsiteY13" fmla="*/ 31255 h 116192"/>
                <a:gd name="connsiteX14" fmla="*/ 96201 w 96908"/>
                <a:gd name="connsiteY14" fmla="*/ 47148 h 116192"/>
                <a:gd name="connsiteX15" fmla="*/ 96909 w 96908"/>
                <a:gd name="connsiteY15" fmla="*/ 105382 h 116192"/>
                <a:gd name="connsiteX16" fmla="*/ 88222 w 96908"/>
                <a:gd name="connsiteY16" fmla="*/ 115034 h 116192"/>
                <a:gd name="connsiteX17" fmla="*/ 71813 w 96908"/>
                <a:gd name="connsiteY17" fmla="*/ 116064 h 116192"/>
                <a:gd name="connsiteX18" fmla="*/ 63320 w 96908"/>
                <a:gd name="connsiteY18" fmla="*/ 116192 h 1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08" h="116192">
                  <a:moveTo>
                    <a:pt x="63255" y="116128"/>
                  </a:moveTo>
                  <a:cubicBezTo>
                    <a:pt x="55534" y="116128"/>
                    <a:pt x="47812" y="115871"/>
                    <a:pt x="40284" y="115678"/>
                  </a:cubicBezTo>
                  <a:cubicBezTo>
                    <a:pt x="30310" y="115356"/>
                    <a:pt x="19950" y="115034"/>
                    <a:pt x="9912" y="115292"/>
                  </a:cubicBezTo>
                  <a:cubicBezTo>
                    <a:pt x="4442" y="115420"/>
                    <a:pt x="132" y="111238"/>
                    <a:pt x="3" y="105897"/>
                  </a:cubicBezTo>
                  <a:cubicBezTo>
                    <a:pt x="-126" y="100556"/>
                    <a:pt x="4057" y="96116"/>
                    <a:pt x="9397" y="95988"/>
                  </a:cubicBezTo>
                  <a:cubicBezTo>
                    <a:pt x="20015" y="95730"/>
                    <a:pt x="30632" y="95988"/>
                    <a:pt x="40927" y="96374"/>
                  </a:cubicBezTo>
                  <a:cubicBezTo>
                    <a:pt x="50901" y="96695"/>
                    <a:pt x="61197" y="97017"/>
                    <a:pt x="71234" y="96760"/>
                  </a:cubicBezTo>
                  <a:cubicBezTo>
                    <a:pt x="73422" y="96760"/>
                    <a:pt x="75481" y="96631"/>
                    <a:pt x="77540" y="96502"/>
                  </a:cubicBezTo>
                  <a:cubicBezTo>
                    <a:pt x="77540" y="80544"/>
                    <a:pt x="77348" y="64007"/>
                    <a:pt x="76897" y="47728"/>
                  </a:cubicBezTo>
                  <a:cubicBezTo>
                    <a:pt x="76639" y="38719"/>
                    <a:pt x="76832" y="34279"/>
                    <a:pt x="76897" y="30676"/>
                  </a:cubicBezTo>
                  <a:cubicBezTo>
                    <a:pt x="77090" y="25721"/>
                    <a:pt x="77154" y="23018"/>
                    <a:pt x="75867" y="10664"/>
                  </a:cubicBezTo>
                  <a:cubicBezTo>
                    <a:pt x="75353" y="5387"/>
                    <a:pt x="79213" y="626"/>
                    <a:pt x="84490" y="47"/>
                  </a:cubicBezTo>
                  <a:cubicBezTo>
                    <a:pt x="89831" y="-468"/>
                    <a:pt x="94528" y="3328"/>
                    <a:pt x="95107" y="8669"/>
                  </a:cubicBezTo>
                  <a:cubicBezTo>
                    <a:pt x="96523" y="22311"/>
                    <a:pt x="96394" y="25914"/>
                    <a:pt x="96201" y="31255"/>
                  </a:cubicBezTo>
                  <a:cubicBezTo>
                    <a:pt x="96072" y="34601"/>
                    <a:pt x="95943" y="38719"/>
                    <a:pt x="96201" y="47148"/>
                  </a:cubicBezTo>
                  <a:cubicBezTo>
                    <a:pt x="96715" y="66710"/>
                    <a:pt x="96844" y="86657"/>
                    <a:pt x="96909" y="105382"/>
                  </a:cubicBezTo>
                  <a:cubicBezTo>
                    <a:pt x="96909" y="110337"/>
                    <a:pt x="93177" y="114519"/>
                    <a:pt x="88222" y="115034"/>
                  </a:cubicBezTo>
                  <a:cubicBezTo>
                    <a:pt x="83074" y="115549"/>
                    <a:pt x="77733" y="115871"/>
                    <a:pt x="71813" y="116064"/>
                  </a:cubicBezTo>
                  <a:cubicBezTo>
                    <a:pt x="68982" y="116128"/>
                    <a:pt x="66151" y="116192"/>
                    <a:pt x="63320" y="116192"/>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nvGrpSpPr>
            <p:cNvPr id="1734" name="Graphic 3">
              <a:extLst>
                <a:ext uri="{FF2B5EF4-FFF2-40B4-BE49-F238E27FC236}">
                  <a16:creationId xmlns:a16="http://schemas.microsoft.com/office/drawing/2014/main" id="{A359FD90-DC29-2E4B-971A-627FB96729A2}"/>
                </a:ext>
              </a:extLst>
            </p:cNvPr>
            <p:cNvGrpSpPr/>
            <p:nvPr/>
          </p:nvGrpSpPr>
          <p:grpSpPr>
            <a:xfrm>
              <a:off x="6832714" y="4607699"/>
              <a:ext cx="990533" cy="1200656"/>
              <a:chOff x="5332730" y="4544060"/>
              <a:chExt cx="990533" cy="1200656"/>
            </a:xfrm>
            <a:solidFill>
              <a:srgbClr val="525D7D"/>
            </a:solidFill>
          </p:grpSpPr>
          <p:sp>
            <p:nvSpPr>
              <p:cNvPr id="1735" name="Freeform: Shape 1734">
                <a:extLst>
                  <a:ext uri="{FF2B5EF4-FFF2-40B4-BE49-F238E27FC236}">
                    <a16:creationId xmlns:a16="http://schemas.microsoft.com/office/drawing/2014/main" id="{B4E2B2A5-4888-D847-0667-04A2C3C203A5}"/>
                  </a:ext>
                </a:extLst>
              </p:cNvPr>
              <p:cNvSpPr/>
              <p:nvPr/>
            </p:nvSpPr>
            <p:spPr>
              <a:xfrm>
                <a:off x="5384400" y="5061998"/>
                <a:ext cx="938863" cy="682718"/>
              </a:xfrm>
              <a:custGeom>
                <a:avLst/>
                <a:gdLst>
                  <a:gd name="connsiteX0" fmla="*/ 206295 w 938863"/>
                  <a:gd name="connsiteY0" fmla="*/ 682654 h 682718"/>
                  <a:gd name="connsiteX1" fmla="*/ 203206 w 938863"/>
                  <a:gd name="connsiteY1" fmla="*/ 682139 h 682718"/>
                  <a:gd name="connsiteX2" fmla="*/ 200311 w 938863"/>
                  <a:gd name="connsiteY2" fmla="*/ 681174 h 682718"/>
                  <a:gd name="connsiteX3" fmla="*/ 123288 w 938863"/>
                  <a:gd name="connsiteY3" fmla="*/ 657237 h 682718"/>
                  <a:gd name="connsiteX4" fmla="*/ 116338 w 938863"/>
                  <a:gd name="connsiteY4" fmla="*/ 645719 h 682718"/>
                  <a:gd name="connsiteX5" fmla="*/ 120328 w 938863"/>
                  <a:gd name="connsiteY5" fmla="*/ 628474 h 682718"/>
                  <a:gd name="connsiteX6" fmla="*/ 144908 w 938863"/>
                  <a:gd name="connsiteY6" fmla="*/ 515674 h 682718"/>
                  <a:gd name="connsiteX7" fmla="*/ 133197 w 938863"/>
                  <a:gd name="connsiteY7" fmla="*/ 505765 h 682718"/>
                  <a:gd name="connsiteX8" fmla="*/ 112928 w 938863"/>
                  <a:gd name="connsiteY8" fmla="*/ 490000 h 682718"/>
                  <a:gd name="connsiteX9" fmla="*/ 0 w 938863"/>
                  <a:gd name="connsiteY9" fmla="*/ 282289 h 682718"/>
                  <a:gd name="connsiteX10" fmla="*/ 141820 w 938863"/>
                  <a:gd name="connsiteY10" fmla="*/ 73548 h 682718"/>
                  <a:gd name="connsiteX11" fmla="*/ 410210 w 938863"/>
                  <a:gd name="connsiteY11" fmla="*/ 0 h 682718"/>
                  <a:gd name="connsiteX12" fmla="*/ 478996 w 938863"/>
                  <a:gd name="connsiteY12" fmla="*/ 4247 h 682718"/>
                  <a:gd name="connsiteX13" fmla="*/ 577511 w 938863"/>
                  <a:gd name="connsiteY13" fmla="*/ 24323 h 682718"/>
                  <a:gd name="connsiteX14" fmla="*/ 584074 w 938863"/>
                  <a:gd name="connsiteY14" fmla="*/ 36292 h 682718"/>
                  <a:gd name="connsiteX15" fmla="*/ 572106 w 938863"/>
                  <a:gd name="connsiteY15" fmla="*/ 42855 h 682718"/>
                  <a:gd name="connsiteX16" fmla="*/ 476680 w 938863"/>
                  <a:gd name="connsiteY16" fmla="*/ 23422 h 682718"/>
                  <a:gd name="connsiteX17" fmla="*/ 410338 w 938863"/>
                  <a:gd name="connsiteY17" fmla="*/ 19304 h 682718"/>
                  <a:gd name="connsiteX18" fmla="*/ 19432 w 938863"/>
                  <a:gd name="connsiteY18" fmla="*/ 282289 h 682718"/>
                  <a:gd name="connsiteX19" fmla="*/ 124575 w 938863"/>
                  <a:gd name="connsiteY19" fmla="*/ 474492 h 682718"/>
                  <a:gd name="connsiteX20" fmla="*/ 146067 w 938863"/>
                  <a:gd name="connsiteY20" fmla="*/ 491222 h 682718"/>
                  <a:gd name="connsiteX21" fmla="*/ 161639 w 938863"/>
                  <a:gd name="connsiteY21" fmla="*/ 504221 h 682718"/>
                  <a:gd name="connsiteX22" fmla="*/ 165113 w 938863"/>
                  <a:gd name="connsiteY22" fmla="*/ 513551 h 682718"/>
                  <a:gd name="connsiteX23" fmla="*/ 139310 w 938863"/>
                  <a:gd name="connsiteY23" fmla="*/ 632785 h 682718"/>
                  <a:gd name="connsiteX24" fmla="*/ 137444 w 938863"/>
                  <a:gd name="connsiteY24" fmla="*/ 640957 h 682718"/>
                  <a:gd name="connsiteX25" fmla="*/ 201083 w 938863"/>
                  <a:gd name="connsiteY25" fmla="*/ 660969 h 682718"/>
                  <a:gd name="connsiteX26" fmla="*/ 215046 w 938863"/>
                  <a:gd name="connsiteY26" fmla="*/ 627766 h 682718"/>
                  <a:gd name="connsiteX27" fmla="*/ 241557 w 938863"/>
                  <a:gd name="connsiteY27" fmla="*/ 565543 h 682718"/>
                  <a:gd name="connsiteX28" fmla="*/ 246898 w 938863"/>
                  <a:gd name="connsiteY28" fmla="*/ 560395 h 682718"/>
                  <a:gd name="connsiteX29" fmla="*/ 254298 w 938863"/>
                  <a:gd name="connsiteY29" fmla="*/ 560588 h 682718"/>
                  <a:gd name="connsiteX30" fmla="*/ 433503 w 938863"/>
                  <a:gd name="connsiteY30" fmla="*/ 598874 h 682718"/>
                  <a:gd name="connsiteX31" fmla="*/ 609556 w 938863"/>
                  <a:gd name="connsiteY31" fmla="*/ 571720 h 682718"/>
                  <a:gd name="connsiteX32" fmla="*/ 620495 w 938863"/>
                  <a:gd name="connsiteY32" fmla="*/ 576417 h 682718"/>
                  <a:gd name="connsiteX33" fmla="*/ 637740 w 938863"/>
                  <a:gd name="connsiteY33" fmla="*/ 609685 h 682718"/>
                  <a:gd name="connsiteX34" fmla="*/ 663800 w 938863"/>
                  <a:gd name="connsiteY34" fmla="*/ 658781 h 682718"/>
                  <a:gd name="connsiteX35" fmla="*/ 699191 w 938863"/>
                  <a:gd name="connsiteY35" fmla="*/ 645204 h 682718"/>
                  <a:gd name="connsiteX36" fmla="*/ 716950 w 938863"/>
                  <a:gd name="connsiteY36" fmla="*/ 639091 h 682718"/>
                  <a:gd name="connsiteX37" fmla="*/ 702859 w 938863"/>
                  <a:gd name="connsiteY37" fmla="*/ 581951 h 682718"/>
                  <a:gd name="connsiteX38" fmla="*/ 693464 w 938863"/>
                  <a:gd name="connsiteY38" fmla="*/ 544502 h 682718"/>
                  <a:gd name="connsiteX39" fmla="*/ 697904 w 938863"/>
                  <a:gd name="connsiteY39" fmla="*/ 533949 h 682718"/>
                  <a:gd name="connsiteX40" fmla="*/ 814500 w 938863"/>
                  <a:gd name="connsiteY40" fmla="*/ 393287 h 682718"/>
                  <a:gd name="connsiteX41" fmla="*/ 824152 w 938863"/>
                  <a:gd name="connsiteY41" fmla="*/ 386466 h 682718"/>
                  <a:gd name="connsiteX42" fmla="*/ 860122 w 938863"/>
                  <a:gd name="connsiteY42" fmla="*/ 388911 h 682718"/>
                  <a:gd name="connsiteX43" fmla="*/ 909862 w 938863"/>
                  <a:gd name="connsiteY43" fmla="*/ 391292 h 682718"/>
                  <a:gd name="connsiteX44" fmla="*/ 918677 w 938863"/>
                  <a:gd name="connsiteY44" fmla="*/ 391292 h 682718"/>
                  <a:gd name="connsiteX45" fmla="*/ 909990 w 938863"/>
                  <a:gd name="connsiteY45" fmla="*/ 235187 h 682718"/>
                  <a:gd name="connsiteX46" fmla="*/ 858449 w 938863"/>
                  <a:gd name="connsiteY46" fmla="*/ 233192 h 682718"/>
                  <a:gd name="connsiteX47" fmla="*/ 813857 w 938863"/>
                  <a:gd name="connsiteY47" fmla="*/ 233579 h 682718"/>
                  <a:gd name="connsiteX48" fmla="*/ 804848 w 938863"/>
                  <a:gd name="connsiteY48" fmla="*/ 227787 h 682718"/>
                  <a:gd name="connsiteX49" fmla="*/ 670106 w 938863"/>
                  <a:gd name="connsiteY49" fmla="*/ 84037 h 682718"/>
                  <a:gd name="connsiteX50" fmla="*/ 666503 w 938863"/>
                  <a:gd name="connsiteY50" fmla="*/ 70846 h 682718"/>
                  <a:gd name="connsiteX51" fmla="*/ 679694 w 938863"/>
                  <a:gd name="connsiteY51" fmla="*/ 67242 h 682718"/>
                  <a:gd name="connsiteX52" fmla="*/ 819905 w 938863"/>
                  <a:gd name="connsiteY52" fmla="*/ 214146 h 682718"/>
                  <a:gd name="connsiteX53" fmla="*/ 858384 w 938863"/>
                  <a:gd name="connsiteY53" fmla="*/ 213888 h 682718"/>
                  <a:gd name="connsiteX54" fmla="*/ 911856 w 938863"/>
                  <a:gd name="connsiteY54" fmla="*/ 216012 h 682718"/>
                  <a:gd name="connsiteX55" fmla="*/ 920029 w 938863"/>
                  <a:gd name="connsiteY55" fmla="*/ 216655 h 682718"/>
                  <a:gd name="connsiteX56" fmla="*/ 928973 w 938863"/>
                  <a:gd name="connsiteY56" fmla="*/ 225986 h 682718"/>
                  <a:gd name="connsiteX57" fmla="*/ 938818 w 938863"/>
                  <a:gd name="connsiteY57" fmla="*/ 399786 h 682718"/>
                  <a:gd name="connsiteX58" fmla="*/ 936501 w 938863"/>
                  <a:gd name="connsiteY58" fmla="*/ 407121 h 682718"/>
                  <a:gd name="connsiteX59" fmla="*/ 929552 w 938863"/>
                  <a:gd name="connsiteY59" fmla="*/ 410403 h 682718"/>
                  <a:gd name="connsiteX60" fmla="*/ 909862 w 938863"/>
                  <a:gd name="connsiteY60" fmla="*/ 410725 h 682718"/>
                  <a:gd name="connsiteX61" fmla="*/ 858513 w 938863"/>
                  <a:gd name="connsiteY61" fmla="*/ 408279 h 682718"/>
                  <a:gd name="connsiteX62" fmla="*/ 830651 w 938863"/>
                  <a:gd name="connsiteY62" fmla="*/ 406221 h 682718"/>
                  <a:gd name="connsiteX63" fmla="*/ 713926 w 938863"/>
                  <a:gd name="connsiteY63" fmla="*/ 546882 h 682718"/>
                  <a:gd name="connsiteX64" fmla="*/ 721583 w 938863"/>
                  <a:gd name="connsiteY64" fmla="*/ 577254 h 682718"/>
                  <a:gd name="connsiteX65" fmla="*/ 737670 w 938863"/>
                  <a:gd name="connsiteY65" fmla="*/ 643209 h 682718"/>
                  <a:gd name="connsiteX66" fmla="*/ 731686 w 938863"/>
                  <a:gd name="connsiteY66" fmla="*/ 654277 h 682718"/>
                  <a:gd name="connsiteX67" fmla="*/ 705368 w 938863"/>
                  <a:gd name="connsiteY67" fmla="*/ 663543 h 682718"/>
                  <a:gd name="connsiteX68" fmla="*/ 664379 w 938863"/>
                  <a:gd name="connsiteY68" fmla="*/ 679951 h 682718"/>
                  <a:gd name="connsiteX69" fmla="*/ 651960 w 938863"/>
                  <a:gd name="connsiteY69" fmla="*/ 676477 h 682718"/>
                  <a:gd name="connsiteX70" fmla="*/ 620559 w 938863"/>
                  <a:gd name="connsiteY70" fmla="*/ 618500 h 682718"/>
                  <a:gd name="connsiteX71" fmla="*/ 607175 w 938863"/>
                  <a:gd name="connsiteY71" fmla="*/ 592440 h 682718"/>
                  <a:gd name="connsiteX72" fmla="*/ 433503 w 938863"/>
                  <a:gd name="connsiteY72" fmla="*/ 618307 h 682718"/>
                  <a:gd name="connsiteX73" fmla="*/ 255263 w 938863"/>
                  <a:gd name="connsiteY73" fmla="*/ 582209 h 682718"/>
                  <a:gd name="connsiteX74" fmla="*/ 232742 w 938863"/>
                  <a:gd name="connsiteY74" fmla="*/ 635295 h 682718"/>
                  <a:gd name="connsiteX75" fmla="*/ 215239 w 938863"/>
                  <a:gd name="connsiteY75" fmla="*/ 676863 h 682718"/>
                  <a:gd name="connsiteX76" fmla="*/ 206359 w 938863"/>
                  <a:gd name="connsiteY76" fmla="*/ 682718 h 6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38863" h="682718">
                    <a:moveTo>
                      <a:pt x="206295" y="682654"/>
                    </a:moveTo>
                    <a:cubicBezTo>
                      <a:pt x="205266" y="682654"/>
                      <a:pt x="204236" y="682461"/>
                      <a:pt x="203206" y="682139"/>
                    </a:cubicBezTo>
                    <a:lnTo>
                      <a:pt x="200311" y="681174"/>
                    </a:lnTo>
                    <a:cubicBezTo>
                      <a:pt x="175216" y="672744"/>
                      <a:pt x="149348" y="664057"/>
                      <a:pt x="123288" y="657237"/>
                    </a:cubicBezTo>
                    <a:cubicBezTo>
                      <a:pt x="118269" y="655886"/>
                      <a:pt x="115180" y="650802"/>
                      <a:pt x="116338" y="645719"/>
                    </a:cubicBezTo>
                    <a:lnTo>
                      <a:pt x="120328" y="628474"/>
                    </a:lnTo>
                    <a:cubicBezTo>
                      <a:pt x="128822" y="591539"/>
                      <a:pt x="137637" y="553446"/>
                      <a:pt x="144908" y="515674"/>
                    </a:cubicBezTo>
                    <a:cubicBezTo>
                      <a:pt x="140919" y="512457"/>
                      <a:pt x="136994" y="509111"/>
                      <a:pt x="133197" y="505765"/>
                    </a:cubicBezTo>
                    <a:cubicBezTo>
                      <a:pt x="127792" y="501003"/>
                      <a:pt x="120907" y="495920"/>
                      <a:pt x="112928" y="490000"/>
                    </a:cubicBezTo>
                    <a:cubicBezTo>
                      <a:pt x="70653" y="458727"/>
                      <a:pt x="0" y="406349"/>
                      <a:pt x="0" y="282289"/>
                    </a:cubicBezTo>
                    <a:cubicBezTo>
                      <a:pt x="0" y="201791"/>
                      <a:pt x="50383" y="127664"/>
                      <a:pt x="141820" y="73548"/>
                    </a:cubicBezTo>
                    <a:cubicBezTo>
                      <a:pt x="219679" y="27476"/>
                      <a:pt x="319996" y="0"/>
                      <a:pt x="410210" y="0"/>
                    </a:cubicBezTo>
                    <a:cubicBezTo>
                      <a:pt x="433053" y="0"/>
                      <a:pt x="456153" y="1416"/>
                      <a:pt x="478996" y="4247"/>
                    </a:cubicBezTo>
                    <a:cubicBezTo>
                      <a:pt x="513615" y="8558"/>
                      <a:pt x="546753" y="15315"/>
                      <a:pt x="577511" y="24323"/>
                    </a:cubicBezTo>
                    <a:cubicBezTo>
                      <a:pt x="582595" y="25803"/>
                      <a:pt x="585555" y="31208"/>
                      <a:pt x="584074" y="36292"/>
                    </a:cubicBezTo>
                    <a:cubicBezTo>
                      <a:pt x="582595" y="41439"/>
                      <a:pt x="577189" y="44335"/>
                      <a:pt x="572106" y="42855"/>
                    </a:cubicBezTo>
                    <a:cubicBezTo>
                      <a:pt x="542378" y="34104"/>
                      <a:pt x="510269" y="27605"/>
                      <a:pt x="476680" y="23422"/>
                    </a:cubicBezTo>
                    <a:cubicBezTo>
                      <a:pt x="454673" y="20655"/>
                      <a:pt x="432345" y="19304"/>
                      <a:pt x="410338" y="19304"/>
                    </a:cubicBezTo>
                    <a:cubicBezTo>
                      <a:pt x="247091" y="19304"/>
                      <a:pt x="19432" y="119363"/>
                      <a:pt x="19432" y="282289"/>
                    </a:cubicBezTo>
                    <a:cubicBezTo>
                      <a:pt x="19432" y="396569"/>
                      <a:pt x="82685" y="443477"/>
                      <a:pt x="124575" y="474492"/>
                    </a:cubicBezTo>
                    <a:cubicBezTo>
                      <a:pt x="132876" y="480669"/>
                      <a:pt x="140082" y="485946"/>
                      <a:pt x="146067" y="491222"/>
                    </a:cubicBezTo>
                    <a:cubicBezTo>
                      <a:pt x="151086" y="495662"/>
                      <a:pt x="156362" y="500038"/>
                      <a:pt x="161639" y="504221"/>
                    </a:cubicBezTo>
                    <a:cubicBezTo>
                      <a:pt x="164406" y="506473"/>
                      <a:pt x="165757" y="510012"/>
                      <a:pt x="165113" y="513551"/>
                    </a:cubicBezTo>
                    <a:cubicBezTo>
                      <a:pt x="157585" y="553510"/>
                      <a:pt x="148319" y="593791"/>
                      <a:pt x="139310" y="632785"/>
                    </a:cubicBezTo>
                    <a:lnTo>
                      <a:pt x="137444" y="640957"/>
                    </a:lnTo>
                    <a:cubicBezTo>
                      <a:pt x="159065" y="647006"/>
                      <a:pt x="180364" y="654019"/>
                      <a:pt x="201083" y="660969"/>
                    </a:cubicBezTo>
                    <a:cubicBezTo>
                      <a:pt x="205781" y="649902"/>
                      <a:pt x="210413" y="638769"/>
                      <a:pt x="215046" y="627766"/>
                    </a:cubicBezTo>
                    <a:cubicBezTo>
                      <a:pt x="223605" y="607304"/>
                      <a:pt x="232484" y="586198"/>
                      <a:pt x="241557" y="565543"/>
                    </a:cubicBezTo>
                    <a:cubicBezTo>
                      <a:pt x="242587" y="563162"/>
                      <a:pt x="244517" y="561360"/>
                      <a:pt x="246898" y="560395"/>
                    </a:cubicBezTo>
                    <a:cubicBezTo>
                      <a:pt x="249279" y="559494"/>
                      <a:pt x="251981" y="559559"/>
                      <a:pt x="254298" y="560588"/>
                    </a:cubicBezTo>
                    <a:cubicBezTo>
                      <a:pt x="310987" y="586005"/>
                      <a:pt x="371280" y="598874"/>
                      <a:pt x="433503" y="598874"/>
                    </a:cubicBezTo>
                    <a:cubicBezTo>
                      <a:pt x="485302" y="598874"/>
                      <a:pt x="559237" y="585233"/>
                      <a:pt x="609556" y="571720"/>
                    </a:cubicBezTo>
                    <a:cubicBezTo>
                      <a:pt x="613867" y="570562"/>
                      <a:pt x="618371" y="572492"/>
                      <a:pt x="620495" y="576417"/>
                    </a:cubicBezTo>
                    <a:cubicBezTo>
                      <a:pt x="625771" y="586069"/>
                      <a:pt x="631627" y="597523"/>
                      <a:pt x="637740" y="609685"/>
                    </a:cubicBezTo>
                    <a:cubicBezTo>
                      <a:pt x="646426" y="626865"/>
                      <a:pt x="655435" y="644561"/>
                      <a:pt x="663800" y="658781"/>
                    </a:cubicBezTo>
                    <a:cubicBezTo>
                      <a:pt x="677763" y="652347"/>
                      <a:pt x="687801" y="649001"/>
                      <a:pt x="699191" y="645204"/>
                    </a:cubicBezTo>
                    <a:cubicBezTo>
                      <a:pt x="704724" y="643338"/>
                      <a:pt x="710323" y="641472"/>
                      <a:pt x="716950" y="639091"/>
                    </a:cubicBezTo>
                    <a:cubicBezTo>
                      <a:pt x="713154" y="622490"/>
                      <a:pt x="707942" y="601963"/>
                      <a:pt x="702859" y="581951"/>
                    </a:cubicBezTo>
                    <a:cubicBezTo>
                      <a:pt x="699384" y="568181"/>
                      <a:pt x="696038" y="555054"/>
                      <a:pt x="693464" y="544502"/>
                    </a:cubicBezTo>
                    <a:cubicBezTo>
                      <a:pt x="692499" y="540383"/>
                      <a:pt x="694300" y="536136"/>
                      <a:pt x="697904" y="533949"/>
                    </a:cubicBezTo>
                    <a:cubicBezTo>
                      <a:pt x="757682" y="498108"/>
                      <a:pt x="796933" y="450813"/>
                      <a:pt x="814500" y="393287"/>
                    </a:cubicBezTo>
                    <a:cubicBezTo>
                      <a:pt x="815787" y="389040"/>
                      <a:pt x="819841" y="386337"/>
                      <a:pt x="824152" y="386466"/>
                    </a:cubicBezTo>
                    <a:cubicBezTo>
                      <a:pt x="839016" y="387174"/>
                      <a:pt x="850212" y="388075"/>
                      <a:pt x="860122" y="388911"/>
                    </a:cubicBezTo>
                    <a:cubicBezTo>
                      <a:pt x="875243" y="390198"/>
                      <a:pt x="888241" y="391292"/>
                      <a:pt x="909862" y="391292"/>
                    </a:cubicBezTo>
                    <a:cubicBezTo>
                      <a:pt x="912822" y="391292"/>
                      <a:pt x="915717" y="391292"/>
                      <a:pt x="918677" y="391292"/>
                    </a:cubicBezTo>
                    <a:cubicBezTo>
                      <a:pt x="913851" y="339043"/>
                      <a:pt x="911599" y="285699"/>
                      <a:pt x="909990" y="235187"/>
                    </a:cubicBezTo>
                    <a:cubicBezTo>
                      <a:pt x="889142" y="233579"/>
                      <a:pt x="883351" y="233192"/>
                      <a:pt x="858449" y="233192"/>
                    </a:cubicBezTo>
                    <a:cubicBezTo>
                      <a:pt x="843585" y="233192"/>
                      <a:pt x="828656" y="233321"/>
                      <a:pt x="813857" y="233579"/>
                    </a:cubicBezTo>
                    <a:cubicBezTo>
                      <a:pt x="809931" y="233514"/>
                      <a:pt x="806392" y="231326"/>
                      <a:pt x="804848" y="227787"/>
                    </a:cubicBezTo>
                    <a:cubicBezTo>
                      <a:pt x="779753" y="169811"/>
                      <a:pt x="733166" y="120071"/>
                      <a:pt x="670106" y="84037"/>
                    </a:cubicBezTo>
                    <a:cubicBezTo>
                      <a:pt x="665473" y="81398"/>
                      <a:pt x="663864" y="75479"/>
                      <a:pt x="666503" y="70846"/>
                    </a:cubicBezTo>
                    <a:cubicBezTo>
                      <a:pt x="669141" y="66213"/>
                      <a:pt x="675061" y="64604"/>
                      <a:pt x="679694" y="67242"/>
                    </a:cubicBezTo>
                    <a:cubicBezTo>
                      <a:pt x="744298" y="104113"/>
                      <a:pt x="792622" y="154818"/>
                      <a:pt x="819905" y="214146"/>
                    </a:cubicBezTo>
                    <a:cubicBezTo>
                      <a:pt x="832710" y="214017"/>
                      <a:pt x="845579" y="213888"/>
                      <a:pt x="858384" y="213888"/>
                    </a:cubicBezTo>
                    <a:cubicBezTo>
                      <a:pt x="884187" y="213888"/>
                      <a:pt x="890622" y="214403"/>
                      <a:pt x="911856" y="216012"/>
                    </a:cubicBezTo>
                    <a:lnTo>
                      <a:pt x="920029" y="216655"/>
                    </a:lnTo>
                    <a:cubicBezTo>
                      <a:pt x="924983" y="217041"/>
                      <a:pt x="928844" y="221031"/>
                      <a:pt x="928973" y="225986"/>
                    </a:cubicBezTo>
                    <a:cubicBezTo>
                      <a:pt x="930646" y="281967"/>
                      <a:pt x="933027" y="341810"/>
                      <a:pt x="938818" y="399786"/>
                    </a:cubicBezTo>
                    <a:cubicBezTo>
                      <a:pt x="939075" y="402424"/>
                      <a:pt x="938239" y="405062"/>
                      <a:pt x="936501" y="407121"/>
                    </a:cubicBezTo>
                    <a:cubicBezTo>
                      <a:pt x="934764" y="409116"/>
                      <a:pt x="932254" y="410339"/>
                      <a:pt x="929552" y="410403"/>
                    </a:cubicBezTo>
                    <a:cubicBezTo>
                      <a:pt x="922988" y="410596"/>
                      <a:pt x="916425" y="410725"/>
                      <a:pt x="909862" y="410725"/>
                    </a:cubicBezTo>
                    <a:cubicBezTo>
                      <a:pt x="887469" y="410725"/>
                      <a:pt x="874085" y="409631"/>
                      <a:pt x="858513" y="408279"/>
                    </a:cubicBezTo>
                    <a:cubicBezTo>
                      <a:pt x="850148" y="407572"/>
                      <a:pt x="841461" y="406864"/>
                      <a:pt x="830651" y="406221"/>
                    </a:cubicBezTo>
                    <a:cubicBezTo>
                      <a:pt x="811347" y="463232"/>
                      <a:pt x="772096" y="510462"/>
                      <a:pt x="713926" y="546882"/>
                    </a:cubicBezTo>
                    <a:cubicBezTo>
                      <a:pt x="716178" y="555955"/>
                      <a:pt x="718816" y="566444"/>
                      <a:pt x="721583" y="577254"/>
                    </a:cubicBezTo>
                    <a:cubicBezTo>
                      <a:pt x="727567" y="600805"/>
                      <a:pt x="733809" y="625192"/>
                      <a:pt x="737670" y="643209"/>
                    </a:cubicBezTo>
                    <a:cubicBezTo>
                      <a:pt x="738635" y="647842"/>
                      <a:pt x="736126" y="652540"/>
                      <a:pt x="731686" y="654277"/>
                    </a:cubicBezTo>
                    <a:cubicBezTo>
                      <a:pt x="721133" y="658266"/>
                      <a:pt x="712768" y="661098"/>
                      <a:pt x="705368" y="663543"/>
                    </a:cubicBezTo>
                    <a:cubicBezTo>
                      <a:pt x="692048" y="667983"/>
                      <a:pt x="681560" y="671522"/>
                      <a:pt x="664379" y="679951"/>
                    </a:cubicBezTo>
                    <a:cubicBezTo>
                      <a:pt x="659939" y="682139"/>
                      <a:pt x="654599" y="680595"/>
                      <a:pt x="651960" y="676477"/>
                    </a:cubicBezTo>
                    <a:cubicBezTo>
                      <a:pt x="641858" y="660518"/>
                      <a:pt x="630983" y="639155"/>
                      <a:pt x="620559" y="618500"/>
                    </a:cubicBezTo>
                    <a:cubicBezTo>
                      <a:pt x="615862" y="609234"/>
                      <a:pt x="611357" y="600355"/>
                      <a:pt x="607175" y="592440"/>
                    </a:cubicBezTo>
                    <a:cubicBezTo>
                      <a:pt x="555955" y="605631"/>
                      <a:pt x="484595" y="618307"/>
                      <a:pt x="433503" y="618307"/>
                    </a:cubicBezTo>
                    <a:cubicBezTo>
                      <a:pt x="371795" y="618307"/>
                      <a:pt x="311888" y="606145"/>
                      <a:pt x="255263" y="582209"/>
                    </a:cubicBezTo>
                    <a:cubicBezTo>
                      <a:pt x="247606" y="599840"/>
                      <a:pt x="240077" y="617857"/>
                      <a:pt x="232742" y="635295"/>
                    </a:cubicBezTo>
                    <a:cubicBezTo>
                      <a:pt x="226950" y="649129"/>
                      <a:pt x="221159" y="662964"/>
                      <a:pt x="215239" y="676863"/>
                    </a:cubicBezTo>
                    <a:cubicBezTo>
                      <a:pt x="213695" y="680530"/>
                      <a:pt x="210156" y="682718"/>
                      <a:pt x="206359" y="68271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36" name="Freeform: Shape 1735">
                <a:extLst>
                  <a:ext uri="{FF2B5EF4-FFF2-40B4-BE49-F238E27FC236}">
                    <a16:creationId xmlns:a16="http://schemas.microsoft.com/office/drawing/2014/main" id="{D1A638B3-8635-1D20-922C-5F01A5DD489E}"/>
                  </a:ext>
                </a:extLst>
              </p:cNvPr>
              <p:cNvSpPr/>
              <p:nvPr/>
            </p:nvSpPr>
            <p:spPr>
              <a:xfrm>
                <a:off x="5890484" y="5021529"/>
                <a:ext cx="202668" cy="214526"/>
              </a:xfrm>
              <a:custGeom>
                <a:avLst/>
                <a:gdLst>
                  <a:gd name="connsiteX0" fmla="*/ 156493 w 202668"/>
                  <a:gd name="connsiteY0" fmla="*/ 214462 h 214526"/>
                  <a:gd name="connsiteX1" fmla="*/ 146841 w 202668"/>
                  <a:gd name="connsiteY1" fmla="*/ 204617 h 214526"/>
                  <a:gd name="connsiteX2" fmla="*/ 181781 w 202668"/>
                  <a:gd name="connsiteY2" fmla="*/ 47033 h 214526"/>
                  <a:gd name="connsiteX3" fmla="*/ 177084 w 202668"/>
                  <a:gd name="connsiteY3" fmla="*/ 24961 h 214526"/>
                  <a:gd name="connsiteX4" fmla="*/ 154756 w 202668"/>
                  <a:gd name="connsiteY4" fmla="*/ 21294 h 214526"/>
                  <a:gd name="connsiteX5" fmla="*/ 19049 w 202668"/>
                  <a:gd name="connsiteY5" fmla="*/ 187051 h 214526"/>
                  <a:gd name="connsiteX6" fmla="*/ 7466 w 202668"/>
                  <a:gd name="connsiteY6" fmla="*/ 194258 h 214526"/>
                  <a:gd name="connsiteX7" fmla="*/ 259 w 202668"/>
                  <a:gd name="connsiteY7" fmla="*/ 182675 h 214526"/>
                  <a:gd name="connsiteX8" fmla="*/ 146455 w 202668"/>
                  <a:gd name="connsiteY8" fmla="*/ 3856 h 214526"/>
                  <a:gd name="connsiteX9" fmla="*/ 190404 w 202668"/>
                  <a:gd name="connsiteY9" fmla="*/ 10998 h 214526"/>
                  <a:gd name="connsiteX10" fmla="*/ 199605 w 202668"/>
                  <a:gd name="connsiteY10" fmla="*/ 54497 h 214526"/>
                  <a:gd name="connsiteX11" fmla="*/ 166145 w 202668"/>
                  <a:gd name="connsiteY11" fmla="*/ 205068 h 214526"/>
                  <a:gd name="connsiteX12" fmla="*/ 156493 w 202668"/>
                  <a:gd name="connsiteY12" fmla="*/ 214527 h 2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668" h="214526">
                    <a:moveTo>
                      <a:pt x="156493" y="214462"/>
                    </a:moveTo>
                    <a:cubicBezTo>
                      <a:pt x="150959" y="214334"/>
                      <a:pt x="146712" y="209958"/>
                      <a:pt x="146841" y="204617"/>
                    </a:cubicBezTo>
                    <a:cubicBezTo>
                      <a:pt x="147999" y="152497"/>
                      <a:pt x="159710" y="99475"/>
                      <a:pt x="181781" y="47033"/>
                    </a:cubicBezTo>
                    <a:cubicBezTo>
                      <a:pt x="185642" y="37767"/>
                      <a:pt x="181910" y="29594"/>
                      <a:pt x="177084" y="24961"/>
                    </a:cubicBezTo>
                    <a:cubicBezTo>
                      <a:pt x="172258" y="20329"/>
                      <a:pt x="163829" y="16983"/>
                      <a:pt x="154756" y="21294"/>
                    </a:cubicBezTo>
                    <a:cubicBezTo>
                      <a:pt x="87320" y="53467"/>
                      <a:pt x="35328" y="116977"/>
                      <a:pt x="19049" y="187051"/>
                    </a:cubicBezTo>
                    <a:cubicBezTo>
                      <a:pt x="17826" y="192263"/>
                      <a:pt x="12614" y="195480"/>
                      <a:pt x="7466" y="194258"/>
                    </a:cubicBezTo>
                    <a:cubicBezTo>
                      <a:pt x="2254" y="193035"/>
                      <a:pt x="-963" y="187887"/>
                      <a:pt x="259" y="182675"/>
                    </a:cubicBezTo>
                    <a:cubicBezTo>
                      <a:pt x="17826" y="107068"/>
                      <a:pt x="73808" y="38539"/>
                      <a:pt x="146455" y="3856"/>
                    </a:cubicBezTo>
                    <a:cubicBezTo>
                      <a:pt x="161255" y="-3222"/>
                      <a:pt x="178499" y="-391"/>
                      <a:pt x="190404" y="10998"/>
                    </a:cubicBezTo>
                    <a:cubicBezTo>
                      <a:pt x="202308" y="22388"/>
                      <a:pt x="205911" y="39439"/>
                      <a:pt x="199605" y="54497"/>
                    </a:cubicBezTo>
                    <a:cubicBezTo>
                      <a:pt x="178499" y="104687"/>
                      <a:pt x="167239" y="155328"/>
                      <a:pt x="166145" y="205068"/>
                    </a:cubicBezTo>
                    <a:cubicBezTo>
                      <a:pt x="166016" y="210344"/>
                      <a:pt x="161705" y="214527"/>
                      <a:pt x="156493" y="214527"/>
                    </a:cubicBezTo>
                    <a:close/>
                  </a:path>
                </a:pathLst>
              </a:custGeom>
              <a:solidFill>
                <a:schemeClr val="accent1">
                  <a:lumMod val="60000"/>
                  <a:lumOff val="40000"/>
                </a:schemeClr>
              </a:solidFill>
              <a:ln w="6433" cap="flat">
                <a:noFill/>
                <a:prstDash val="solid"/>
                <a:miter/>
              </a:ln>
            </p:spPr>
            <p:txBody>
              <a:bodyPr rtlCol="0" anchor="ctr"/>
              <a:lstStyle/>
              <a:p>
                <a:endParaRPr lang="en-AU"/>
              </a:p>
            </p:txBody>
          </p:sp>
          <p:sp>
            <p:nvSpPr>
              <p:cNvPr id="1737" name="Freeform: Shape 1736">
                <a:extLst>
                  <a:ext uri="{FF2B5EF4-FFF2-40B4-BE49-F238E27FC236}">
                    <a16:creationId xmlns:a16="http://schemas.microsoft.com/office/drawing/2014/main" id="{661CA6F2-F040-5E66-2530-82D58ED87A5D}"/>
                  </a:ext>
                </a:extLst>
              </p:cNvPr>
              <p:cNvSpPr/>
              <p:nvPr/>
            </p:nvSpPr>
            <p:spPr>
              <a:xfrm>
                <a:off x="6047814" y="5254717"/>
                <a:ext cx="69237" cy="66791"/>
              </a:xfrm>
              <a:custGeom>
                <a:avLst/>
                <a:gdLst>
                  <a:gd name="connsiteX0" fmla="*/ 33782 w 69237"/>
                  <a:gd name="connsiteY0" fmla="*/ 66727 h 66791"/>
                  <a:gd name="connsiteX1" fmla="*/ 0 w 69237"/>
                  <a:gd name="connsiteY1" fmla="*/ 33074 h 66791"/>
                  <a:gd name="connsiteX2" fmla="*/ 30371 w 69237"/>
                  <a:gd name="connsiteY2" fmla="*/ 0 h 66791"/>
                  <a:gd name="connsiteX3" fmla="*/ 37257 w 69237"/>
                  <a:gd name="connsiteY3" fmla="*/ 901 h 66791"/>
                  <a:gd name="connsiteX4" fmla="*/ 38801 w 69237"/>
                  <a:gd name="connsiteY4" fmla="*/ 1287 h 66791"/>
                  <a:gd name="connsiteX5" fmla="*/ 59778 w 69237"/>
                  <a:gd name="connsiteY5" fmla="*/ 11454 h 66791"/>
                  <a:gd name="connsiteX6" fmla="*/ 69237 w 69237"/>
                  <a:gd name="connsiteY6" fmla="*/ 33975 h 66791"/>
                  <a:gd name="connsiteX7" fmla="*/ 33718 w 69237"/>
                  <a:gd name="connsiteY7" fmla="*/ 66792 h 66791"/>
                  <a:gd name="connsiteX8" fmla="*/ 30371 w 69237"/>
                  <a:gd name="connsiteY8" fmla="*/ 19240 h 66791"/>
                  <a:gd name="connsiteX9" fmla="*/ 19304 w 69237"/>
                  <a:gd name="connsiteY9" fmla="*/ 33010 h 66791"/>
                  <a:gd name="connsiteX10" fmla="*/ 33782 w 69237"/>
                  <a:gd name="connsiteY10" fmla="*/ 47359 h 66791"/>
                  <a:gd name="connsiteX11" fmla="*/ 49933 w 69237"/>
                  <a:gd name="connsiteY11" fmla="*/ 33782 h 66791"/>
                  <a:gd name="connsiteX12" fmla="*/ 46136 w 69237"/>
                  <a:gd name="connsiteY12" fmla="*/ 24967 h 66791"/>
                  <a:gd name="connsiteX13" fmla="*/ 34168 w 69237"/>
                  <a:gd name="connsiteY13" fmla="*/ 19883 h 66791"/>
                  <a:gd name="connsiteX14" fmla="*/ 32559 w 69237"/>
                  <a:gd name="connsiteY14" fmla="*/ 19497 h 66791"/>
                  <a:gd name="connsiteX15" fmla="*/ 30307 w 69237"/>
                  <a:gd name="connsiteY15" fmla="*/ 19176 h 6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237" h="66791">
                    <a:moveTo>
                      <a:pt x="33782" y="66727"/>
                    </a:moveTo>
                    <a:cubicBezTo>
                      <a:pt x="14542" y="66727"/>
                      <a:pt x="0" y="52249"/>
                      <a:pt x="0" y="33074"/>
                    </a:cubicBezTo>
                    <a:cubicBezTo>
                      <a:pt x="0" y="13899"/>
                      <a:pt x="16344" y="0"/>
                      <a:pt x="30371" y="0"/>
                    </a:cubicBezTo>
                    <a:cubicBezTo>
                      <a:pt x="32624" y="0"/>
                      <a:pt x="34876" y="322"/>
                      <a:pt x="37257" y="901"/>
                    </a:cubicBezTo>
                    <a:lnTo>
                      <a:pt x="38801" y="1287"/>
                    </a:lnTo>
                    <a:cubicBezTo>
                      <a:pt x="45879" y="3024"/>
                      <a:pt x="53150" y="4826"/>
                      <a:pt x="59778" y="11454"/>
                    </a:cubicBezTo>
                    <a:cubicBezTo>
                      <a:pt x="65119" y="16795"/>
                      <a:pt x="69237" y="27927"/>
                      <a:pt x="69237" y="33975"/>
                    </a:cubicBezTo>
                    <a:cubicBezTo>
                      <a:pt x="69237" y="45751"/>
                      <a:pt x="57397" y="66792"/>
                      <a:pt x="33718" y="66792"/>
                    </a:cubicBezTo>
                    <a:close/>
                    <a:moveTo>
                      <a:pt x="30371" y="19240"/>
                    </a:moveTo>
                    <a:cubicBezTo>
                      <a:pt x="27605" y="19240"/>
                      <a:pt x="19304" y="24130"/>
                      <a:pt x="19304" y="33010"/>
                    </a:cubicBezTo>
                    <a:cubicBezTo>
                      <a:pt x="19304" y="39895"/>
                      <a:pt x="23808" y="47359"/>
                      <a:pt x="33782" y="47359"/>
                    </a:cubicBezTo>
                    <a:cubicBezTo>
                      <a:pt x="46072" y="47359"/>
                      <a:pt x="49869" y="35455"/>
                      <a:pt x="49933" y="33782"/>
                    </a:cubicBezTo>
                    <a:cubicBezTo>
                      <a:pt x="49740" y="31980"/>
                      <a:pt x="47488" y="26382"/>
                      <a:pt x="46136" y="24967"/>
                    </a:cubicBezTo>
                    <a:cubicBezTo>
                      <a:pt x="43434" y="22264"/>
                      <a:pt x="40217" y="21363"/>
                      <a:pt x="34168" y="19883"/>
                    </a:cubicBezTo>
                    <a:lnTo>
                      <a:pt x="32559" y="19497"/>
                    </a:lnTo>
                    <a:cubicBezTo>
                      <a:pt x="31723" y="19304"/>
                      <a:pt x="30951" y="19176"/>
                      <a:pt x="30307" y="1917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38" name="Freeform: Shape 1737">
                <a:extLst>
                  <a:ext uri="{FF2B5EF4-FFF2-40B4-BE49-F238E27FC236}">
                    <a16:creationId xmlns:a16="http://schemas.microsoft.com/office/drawing/2014/main" id="{DE77648C-08AC-46CA-3E3D-FCD66B376122}"/>
                  </a:ext>
                </a:extLst>
              </p:cNvPr>
              <p:cNvSpPr/>
              <p:nvPr/>
            </p:nvSpPr>
            <p:spPr>
              <a:xfrm>
                <a:off x="5702201" y="5112832"/>
                <a:ext cx="159492" cy="37063"/>
              </a:xfrm>
              <a:custGeom>
                <a:avLst/>
                <a:gdLst>
                  <a:gd name="connsiteX0" fmla="*/ 9659 w 159492"/>
                  <a:gd name="connsiteY0" fmla="*/ 37064 h 37063"/>
                  <a:gd name="connsiteX1" fmla="*/ 715 w 159492"/>
                  <a:gd name="connsiteY1" fmla="*/ 31080 h 37063"/>
                  <a:gd name="connsiteX2" fmla="*/ 5991 w 159492"/>
                  <a:gd name="connsiteY2" fmla="*/ 18468 h 37063"/>
                  <a:gd name="connsiteX3" fmla="*/ 110747 w 159492"/>
                  <a:gd name="connsiteY3" fmla="*/ 0 h 37063"/>
                  <a:gd name="connsiteX4" fmla="*/ 150642 w 159492"/>
                  <a:gd name="connsiteY4" fmla="*/ 1737 h 37063"/>
                  <a:gd name="connsiteX5" fmla="*/ 159458 w 159492"/>
                  <a:gd name="connsiteY5" fmla="*/ 12162 h 37063"/>
                  <a:gd name="connsiteX6" fmla="*/ 149034 w 159492"/>
                  <a:gd name="connsiteY6" fmla="*/ 20977 h 37063"/>
                  <a:gd name="connsiteX7" fmla="*/ 110747 w 159492"/>
                  <a:gd name="connsiteY7" fmla="*/ 19304 h 37063"/>
                  <a:gd name="connsiteX8" fmla="*/ 13262 w 159492"/>
                  <a:gd name="connsiteY8" fmla="*/ 36356 h 37063"/>
                  <a:gd name="connsiteX9" fmla="*/ 9594 w 159492"/>
                  <a:gd name="connsiteY9" fmla="*/ 37064 h 3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492" h="37063">
                    <a:moveTo>
                      <a:pt x="9659" y="37064"/>
                    </a:moveTo>
                    <a:cubicBezTo>
                      <a:pt x="5862" y="37064"/>
                      <a:pt x="2259" y="34812"/>
                      <a:pt x="715" y="31080"/>
                    </a:cubicBezTo>
                    <a:cubicBezTo>
                      <a:pt x="-1280" y="26125"/>
                      <a:pt x="1036" y="20527"/>
                      <a:pt x="5991" y="18468"/>
                    </a:cubicBezTo>
                    <a:cubicBezTo>
                      <a:pt x="36363" y="6049"/>
                      <a:pt x="70659" y="0"/>
                      <a:pt x="110747" y="0"/>
                    </a:cubicBezTo>
                    <a:cubicBezTo>
                      <a:pt x="123359" y="0"/>
                      <a:pt x="136422" y="579"/>
                      <a:pt x="150642" y="1737"/>
                    </a:cubicBezTo>
                    <a:cubicBezTo>
                      <a:pt x="155983" y="2188"/>
                      <a:pt x="159908" y="6821"/>
                      <a:pt x="159458" y="12162"/>
                    </a:cubicBezTo>
                    <a:cubicBezTo>
                      <a:pt x="159007" y="17502"/>
                      <a:pt x="154439" y="21492"/>
                      <a:pt x="149034" y="20977"/>
                    </a:cubicBezTo>
                    <a:cubicBezTo>
                      <a:pt x="135328" y="19819"/>
                      <a:pt x="122780" y="19304"/>
                      <a:pt x="110747" y="19304"/>
                    </a:cubicBezTo>
                    <a:cubicBezTo>
                      <a:pt x="73233" y="19304"/>
                      <a:pt x="41317" y="24902"/>
                      <a:pt x="13262" y="36356"/>
                    </a:cubicBezTo>
                    <a:cubicBezTo>
                      <a:pt x="12039" y="36871"/>
                      <a:pt x="10817" y="37064"/>
                      <a:pt x="9594" y="3706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39" name="Freeform: Shape 1738">
                <a:extLst>
                  <a:ext uri="{FF2B5EF4-FFF2-40B4-BE49-F238E27FC236}">
                    <a16:creationId xmlns:a16="http://schemas.microsoft.com/office/drawing/2014/main" id="{2600B7E7-3352-1D72-37D2-86AAFDB12813}"/>
                  </a:ext>
                </a:extLst>
              </p:cNvPr>
              <p:cNvSpPr/>
              <p:nvPr/>
            </p:nvSpPr>
            <p:spPr>
              <a:xfrm>
                <a:off x="5332730" y="5116810"/>
                <a:ext cx="82969" cy="171559"/>
              </a:xfrm>
              <a:custGeom>
                <a:avLst/>
                <a:gdLst>
                  <a:gd name="connsiteX0" fmla="*/ 73355 w 82969"/>
                  <a:gd name="connsiteY0" fmla="*/ 171495 h 171559"/>
                  <a:gd name="connsiteX1" fmla="*/ 66663 w 82969"/>
                  <a:gd name="connsiteY1" fmla="*/ 168857 h 171559"/>
                  <a:gd name="connsiteX2" fmla="*/ 0 w 82969"/>
                  <a:gd name="connsiteY2" fmla="*/ 19380 h 171559"/>
                  <a:gd name="connsiteX3" fmla="*/ 257 w 82969"/>
                  <a:gd name="connsiteY3" fmla="*/ 9149 h 171559"/>
                  <a:gd name="connsiteX4" fmla="*/ 10424 w 82969"/>
                  <a:gd name="connsiteY4" fmla="*/ 12 h 171559"/>
                  <a:gd name="connsiteX5" fmla="*/ 19561 w 82969"/>
                  <a:gd name="connsiteY5" fmla="*/ 10178 h 171559"/>
                  <a:gd name="connsiteX6" fmla="*/ 19304 w 82969"/>
                  <a:gd name="connsiteY6" fmla="*/ 19380 h 171559"/>
                  <a:gd name="connsiteX7" fmla="*/ 79983 w 82969"/>
                  <a:gd name="connsiteY7" fmla="*/ 154894 h 171559"/>
                  <a:gd name="connsiteX8" fmla="*/ 80305 w 82969"/>
                  <a:gd name="connsiteY8" fmla="*/ 168535 h 171559"/>
                  <a:gd name="connsiteX9" fmla="*/ 73291 w 82969"/>
                  <a:gd name="connsiteY9" fmla="*/ 171560 h 17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69" h="171559">
                    <a:moveTo>
                      <a:pt x="73355" y="171495"/>
                    </a:moveTo>
                    <a:cubicBezTo>
                      <a:pt x="70975" y="171495"/>
                      <a:pt x="68593" y="170594"/>
                      <a:pt x="66663" y="168857"/>
                    </a:cubicBezTo>
                    <a:cubicBezTo>
                      <a:pt x="24259" y="128512"/>
                      <a:pt x="0" y="74010"/>
                      <a:pt x="0" y="19380"/>
                    </a:cubicBezTo>
                    <a:cubicBezTo>
                      <a:pt x="0" y="15969"/>
                      <a:pt x="64" y="12559"/>
                      <a:pt x="257" y="9149"/>
                    </a:cubicBezTo>
                    <a:cubicBezTo>
                      <a:pt x="515" y="3808"/>
                      <a:pt x="5148" y="-246"/>
                      <a:pt x="10424" y="12"/>
                    </a:cubicBezTo>
                    <a:cubicBezTo>
                      <a:pt x="15765" y="269"/>
                      <a:pt x="19819" y="4838"/>
                      <a:pt x="19561" y="10178"/>
                    </a:cubicBezTo>
                    <a:cubicBezTo>
                      <a:pt x="19368" y="13267"/>
                      <a:pt x="19304" y="16291"/>
                      <a:pt x="19304" y="19380"/>
                    </a:cubicBezTo>
                    <a:cubicBezTo>
                      <a:pt x="19304" y="68798"/>
                      <a:pt x="41439" y="118152"/>
                      <a:pt x="79983" y="154894"/>
                    </a:cubicBezTo>
                    <a:cubicBezTo>
                      <a:pt x="83844" y="158562"/>
                      <a:pt x="83972" y="164675"/>
                      <a:pt x="80305" y="168535"/>
                    </a:cubicBezTo>
                    <a:cubicBezTo>
                      <a:pt x="78439" y="170530"/>
                      <a:pt x="75865" y="171560"/>
                      <a:pt x="73291" y="171560"/>
                    </a:cubicBezTo>
                    <a:close/>
                  </a:path>
                </a:pathLst>
              </a:custGeom>
              <a:solidFill>
                <a:srgbClr val="525D7D"/>
              </a:solidFill>
              <a:ln w="6433" cap="flat">
                <a:noFill/>
                <a:prstDash val="solid"/>
                <a:miter/>
              </a:ln>
            </p:spPr>
            <p:txBody>
              <a:bodyPr rtlCol="0" anchor="ctr"/>
              <a:lstStyle/>
              <a:p>
                <a:endParaRPr lang="en-AU"/>
              </a:p>
            </p:txBody>
          </p:sp>
          <p:grpSp>
            <p:nvGrpSpPr>
              <p:cNvPr id="1740" name="Graphic 3">
                <a:extLst>
                  <a:ext uri="{FF2B5EF4-FFF2-40B4-BE49-F238E27FC236}">
                    <a16:creationId xmlns:a16="http://schemas.microsoft.com/office/drawing/2014/main" id="{C8EC6B5C-8413-4226-F8D1-814B6367A210}"/>
                  </a:ext>
                </a:extLst>
              </p:cNvPr>
              <p:cNvGrpSpPr/>
              <p:nvPr/>
            </p:nvGrpSpPr>
            <p:grpSpPr>
              <a:xfrm>
                <a:off x="5678271" y="4544060"/>
                <a:ext cx="209383" cy="480102"/>
                <a:chOff x="5678271" y="4544060"/>
                <a:chExt cx="209383" cy="480102"/>
              </a:xfrm>
              <a:solidFill>
                <a:srgbClr val="525D7D"/>
              </a:solidFill>
            </p:grpSpPr>
            <p:sp>
              <p:nvSpPr>
                <p:cNvPr id="1741" name="Freeform: Shape 1740">
                  <a:extLst>
                    <a:ext uri="{FF2B5EF4-FFF2-40B4-BE49-F238E27FC236}">
                      <a16:creationId xmlns:a16="http://schemas.microsoft.com/office/drawing/2014/main" id="{762179BF-318B-9A25-36AF-52AAB22522BB}"/>
                    </a:ext>
                  </a:extLst>
                </p:cNvPr>
                <p:cNvSpPr/>
                <p:nvPr/>
              </p:nvSpPr>
              <p:spPr>
                <a:xfrm>
                  <a:off x="5748731" y="4871854"/>
                  <a:ext cx="68850" cy="109003"/>
                </a:xfrm>
                <a:custGeom>
                  <a:avLst/>
                  <a:gdLst>
                    <a:gd name="connsiteX0" fmla="*/ 29793 w 68850"/>
                    <a:gd name="connsiteY0" fmla="*/ 109003 h 109003"/>
                    <a:gd name="connsiteX1" fmla="*/ 7593 w 68850"/>
                    <a:gd name="connsiteY1" fmla="*/ 97485 h 109003"/>
                    <a:gd name="connsiteX2" fmla="*/ 4504 w 68850"/>
                    <a:gd name="connsiteY2" fmla="*/ 94268 h 109003"/>
                    <a:gd name="connsiteX3" fmla="*/ 3475 w 68850"/>
                    <a:gd name="connsiteY3" fmla="*/ 80626 h 109003"/>
                    <a:gd name="connsiteX4" fmla="*/ 17116 w 68850"/>
                    <a:gd name="connsiteY4" fmla="*/ 79597 h 109003"/>
                    <a:gd name="connsiteX5" fmla="*/ 22135 w 68850"/>
                    <a:gd name="connsiteY5" fmla="*/ 84809 h 109003"/>
                    <a:gd name="connsiteX6" fmla="*/ 29857 w 68850"/>
                    <a:gd name="connsiteY6" fmla="*/ 89699 h 109003"/>
                    <a:gd name="connsiteX7" fmla="*/ 49547 w 68850"/>
                    <a:gd name="connsiteY7" fmla="*/ 73484 h 109003"/>
                    <a:gd name="connsiteX8" fmla="*/ 35455 w 68850"/>
                    <a:gd name="connsiteY8" fmla="*/ 66406 h 109003"/>
                    <a:gd name="connsiteX9" fmla="*/ 0 w 68850"/>
                    <a:gd name="connsiteY9" fmla="*/ 30565 h 109003"/>
                    <a:gd name="connsiteX10" fmla="*/ 26897 w 68850"/>
                    <a:gd name="connsiteY10" fmla="*/ 0 h 109003"/>
                    <a:gd name="connsiteX11" fmla="*/ 50705 w 68850"/>
                    <a:gd name="connsiteY11" fmla="*/ 8301 h 109003"/>
                    <a:gd name="connsiteX12" fmla="*/ 52185 w 68850"/>
                    <a:gd name="connsiteY12" fmla="*/ 21878 h 109003"/>
                    <a:gd name="connsiteX13" fmla="*/ 38608 w 68850"/>
                    <a:gd name="connsiteY13" fmla="*/ 23358 h 109003"/>
                    <a:gd name="connsiteX14" fmla="*/ 26832 w 68850"/>
                    <a:gd name="connsiteY14" fmla="*/ 19304 h 109003"/>
                    <a:gd name="connsiteX15" fmla="*/ 19240 w 68850"/>
                    <a:gd name="connsiteY15" fmla="*/ 30565 h 109003"/>
                    <a:gd name="connsiteX16" fmla="*/ 40345 w 68850"/>
                    <a:gd name="connsiteY16" fmla="*/ 47681 h 109003"/>
                    <a:gd name="connsiteX17" fmla="*/ 68851 w 68850"/>
                    <a:gd name="connsiteY17" fmla="*/ 73420 h 109003"/>
                    <a:gd name="connsiteX18" fmla="*/ 29857 w 68850"/>
                    <a:gd name="connsiteY18" fmla="*/ 109003 h 10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50" h="109003">
                      <a:moveTo>
                        <a:pt x="29793" y="109003"/>
                      </a:moveTo>
                      <a:cubicBezTo>
                        <a:pt x="17631" y="109003"/>
                        <a:pt x="11582" y="102054"/>
                        <a:pt x="7593" y="97485"/>
                      </a:cubicBezTo>
                      <a:cubicBezTo>
                        <a:pt x="6628" y="96327"/>
                        <a:pt x="5663" y="95233"/>
                        <a:pt x="4504" y="94268"/>
                      </a:cubicBezTo>
                      <a:cubicBezTo>
                        <a:pt x="450" y="90793"/>
                        <a:pt x="0" y="84680"/>
                        <a:pt x="3475" y="80626"/>
                      </a:cubicBezTo>
                      <a:cubicBezTo>
                        <a:pt x="6949" y="76572"/>
                        <a:pt x="13062" y="76122"/>
                        <a:pt x="17116" y="79597"/>
                      </a:cubicBezTo>
                      <a:cubicBezTo>
                        <a:pt x="19111" y="81334"/>
                        <a:pt x="20719" y="83136"/>
                        <a:pt x="22135" y="84809"/>
                      </a:cubicBezTo>
                      <a:cubicBezTo>
                        <a:pt x="25481" y="88605"/>
                        <a:pt x="26575" y="89699"/>
                        <a:pt x="29857" y="89699"/>
                      </a:cubicBezTo>
                      <a:cubicBezTo>
                        <a:pt x="33846" y="89699"/>
                        <a:pt x="49547" y="82621"/>
                        <a:pt x="49547" y="73484"/>
                      </a:cubicBezTo>
                      <a:cubicBezTo>
                        <a:pt x="49547" y="70974"/>
                        <a:pt x="47488" y="69623"/>
                        <a:pt x="35455" y="66406"/>
                      </a:cubicBezTo>
                      <a:cubicBezTo>
                        <a:pt x="22199" y="62867"/>
                        <a:pt x="0" y="57011"/>
                        <a:pt x="0" y="30565"/>
                      </a:cubicBezTo>
                      <a:cubicBezTo>
                        <a:pt x="0" y="11454"/>
                        <a:pt x="10038" y="0"/>
                        <a:pt x="26897" y="0"/>
                      </a:cubicBezTo>
                      <a:cubicBezTo>
                        <a:pt x="35326" y="0"/>
                        <a:pt x="44271" y="3089"/>
                        <a:pt x="50705" y="8301"/>
                      </a:cubicBezTo>
                      <a:cubicBezTo>
                        <a:pt x="54888" y="11647"/>
                        <a:pt x="55531" y="17695"/>
                        <a:pt x="52185" y="21878"/>
                      </a:cubicBezTo>
                      <a:cubicBezTo>
                        <a:pt x="48839" y="26060"/>
                        <a:pt x="42790" y="26704"/>
                        <a:pt x="38608" y="23358"/>
                      </a:cubicBezTo>
                      <a:cubicBezTo>
                        <a:pt x="35584" y="20913"/>
                        <a:pt x="30886" y="19304"/>
                        <a:pt x="26832" y="19304"/>
                      </a:cubicBezTo>
                      <a:cubicBezTo>
                        <a:pt x="23422" y="19304"/>
                        <a:pt x="19240" y="19304"/>
                        <a:pt x="19240" y="30565"/>
                      </a:cubicBezTo>
                      <a:cubicBezTo>
                        <a:pt x="19240" y="41117"/>
                        <a:pt x="25031" y="43627"/>
                        <a:pt x="40345" y="47681"/>
                      </a:cubicBezTo>
                      <a:cubicBezTo>
                        <a:pt x="51670" y="50705"/>
                        <a:pt x="68851" y="55209"/>
                        <a:pt x="68851" y="73420"/>
                      </a:cubicBezTo>
                      <a:cubicBezTo>
                        <a:pt x="68851" y="95104"/>
                        <a:pt x="43241" y="109003"/>
                        <a:pt x="29857" y="10900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42" name="Freeform: Shape 1741">
                  <a:extLst>
                    <a:ext uri="{FF2B5EF4-FFF2-40B4-BE49-F238E27FC236}">
                      <a16:creationId xmlns:a16="http://schemas.microsoft.com/office/drawing/2014/main" id="{4BC6BD03-354A-58CB-1BAD-7EE7A492AEE9}"/>
                    </a:ext>
                  </a:extLst>
                </p:cNvPr>
                <p:cNvSpPr/>
                <p:nvPr/>
              </p:nvSpPr>
              <p:spPr>
                <a:xfrm>
                  <a:off x="5678271" y="4822758"/>
                  <a:ext cx="209383" cy="201404"/>
                </a:xfrm>
                <a:custGeom>
                  <a:avLst/>
                  <a:gdLst>
                    <a:gd name="connsiteX0" fmla="*/ 109647 w 209383"/>
                    <a:gd name="connsiteY0" fmla="*/ 201405 h 201404"/>
                    <a:gd name="connsiteX1" fmla="*/ 0 w 209383"/>
                    <a:gd name="connsiteY1" fmla="*/ 101346 h 201404"/>
                    <a:gd name="connsiteX2" fmla="*/ 27412 w 209383"/>
                    <a:gd name="connsiteY2" fmla="*/ 33267 h 201404"/>
                    <a:gd name="connsiteX3" fmla="*/ 71167 w 209383"/>
                    <a:gd name="connsiteY3" fmla="*/ 3475 h 201404"/>
                    <a:gd name="connsiteX4" fmla="*/ 93109 w 209383"/>
                    <a:gd name="connsiteY4" fmla="*/ 0 h 201404"/>
                    <a:gd name="connsiteX5" fmla="*/ 209384 w 209383"/>
                    <a:gd name="connsiteY5" fmla="*/ 96970 h 201404"/>
                    <a:gd name="connsiteX6" fmla="*/ 109711 w 209383"/>
                    <a:gd name="connsiteY6" fmla="*/ 201341 h 201404"/>
                    <a:gd name="connsiteX7" fmla="*/ 93045 w 209383"/>
                    <a:gd name="connsiteY7" fmla="*/ 19368 h 201404"/>
                    <a:gd name="connsiteX8" fmla="*/ 75800 w 209383"/>
                    <a:gd name="connsiteY8" fmla="*/ 22264 h 201404"/>
                    <a:gd name="connsiteX9" fmla="*/ 41439 w 209383"/>
                    <a:gd name="connsiteY9" fmla="*/ 46587 h 201404"/>
                    <a:gd name="connsiteX10" fmla="*/ 19304 w 209383"/>
                    <a:gd name="connsiteY10" fmla="*/ 101346 h 201404"/>
                    <a:gd name="connsiteX11" fmla="*/ 109647 w 209383"/>
                    <a:gd name="connsiteY11" fmla="*/ 182101 h 201404"/>
                    <a:gd name="connsiteX12" fmla="*/ 190016 w 209383"/>
                    <a:gd name="connsiteY12" fmla="*/ 97035 h 201404"/>
                    <a:gd name="connsiteX13" fmla="*/ 93045 w 209383"/>
                    <a:gd name="connsiteY13" fmla="*/ 19368 h 2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383" h="201404">
                      <a:moveTo>
                        <a:pt x="109647" y="201405"/>
                      </a:moveTo>
                      <a:cubicBezTo>
                        <a:pt x="34297" y="201405"/>
                        <a:pt x="0" y="149542"/>
                        <a:pt x="0" y="101346"/>
                      </a:cubicBezTo>
                      <a:cubicBezTo>
                        <a:pt x="0" y="76186"/>
                        <a:pt x="9716" y="51992"/>
                        <a:pt x="27412" y="33267"/>
                      </a:cubicBezTo>
                      <a:cubicBezTo>
                        <a:pt x="38672" y="21299"/>
                        <a:pt x="52314" y="8172"/>
                        <a:pt x="71167" y="3475"/>
                      </a:cubicBezTo>
                      <a:cubicBezTo>
                        <a:pt x="78631" y="1609"/>
                        <a:pt x="85131" y="0"/>
                        <a:pt x="93109" y="0"/>
                      </a:cubicBezTo>
                      <a:cubicBezTo>
                        <a:pt x="151794" y="0"/>
                        <a:pt x="209384" y="48067"/>
                        <a:pt x="209384" y="96970"/>
                      </a:cubicBezTo>
                      <a:cubicBezTo>
                        <a:pt x="209384" y="156684"/>
                        <a:pt x="156748" y="201341"/>
                        <a:pt x="109711" y="201341"/>
                      </a:cubicBezTo>
                      <a:close/>
                      <a:moveTo>
                        <a:pt x="93045" y="19368"/>
                      </a:moveTo>
                      <a:cubicBezTo>
                        <a:pt x="87447" y="19368"/>
                        <a:pt x="82557" y="20591"/>
                        <a:pt x="75800" y="22264"/>
                      </a:cubicBezTo>
                      <a:cubicBezTo>
                        <a:pt x="63381" y="25353"/>
                        <a:pt x="53408" y="33846"/>
                        <a:pt x="41439" y="46587"/>
                      </a:cubicBezTo>
                      <a:cubicBezTo>
                        <a:pt x="26961" y="61901"/>
                        <a:pt x="19304" y="80819"/>
                        <a:pt x="19304" y="101346"/>
                      </a:cubicBezTo>
                      <a:cubicBezTo>
                        <a:pt x="19304" y="131332"/>
                        <a:pt x="38350" y="182101"/>
                        <a:pt x="109647" y="182101"/>
                      </a:cubicBezTo>
                      <a:cubicBezTo>
                        <a:pt x="143171" y="182101"/>
                        <a:pt x="190016" y="149735"/>
                        <a:pt x="190016" y="97035"/>
                      </a:cubicBezTo>
                      <a:cubicBezTo>
                        <a:pt x="190016" y="59263"/>
                        <a:pt x="140211" y="19368"/>
                        <a:pt x="93045" y="1936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43" name="Freeform: Shape 1742">
                  <a:extLst>
                    <a:ext uri="{FF2B5EF4-FFF2-40B4-BE49-F238E27FC236}">
                      <a16:creationId xmlns:a16="http://schemas.microsoft.com/office/drawing/2014/main" id="{8CE8F0CB-0467-D1C2-AD79-E067853738E9}"/>
                    </a:ext>
                  </a:extLst>
                </p:cNvPr>
                <p:cNvSpPr/>
                <p:nvPr/>
              </p:nvSpPr>
              <p:spPr>
                <a:xfrm>
                  <a:off x="5754826" y="4544060"/>
                  <a:ext cx="30904" cy="246781"/>
                </a:xfrm>
                <a:custGeom>
                  <a:avLst/>
                  <a:gdLst>
                    <a:gd name="connsiteX0" fmla="*/ 21188 w 30904"/>
                    <a:gd name="connsiteY0" fmla="*/ 246781 h 246781"/>
                    <a:gd name="connsiteX1" fmla="*/ 11536 w 30904"/>
                    <a:gd name="connsiteY1" fmla="*/ 237129 h 246781"/>
                    <a:gd name="connsiteX2" fmla="*/ 4072 w 30904"/>
                    <a:gd name="connsiteY2" fmla="*/ 72466 h 246781"/>
                    <a:gd name="connsiteX3" fmla="*/ 18 w 30904"/>
                    <a:gd name="connsiteY3" fmla="*/ 10243 h 246781"/>
                    <a:gd name="connsiteX4" fmla="*/ 9091 w 30904"/>
                    <a:gd name="connsiteY4" fmla="*/ 12 h 246781"/>
                    <a:gd name="connsiteX5" fmla="*/ 19322 w 30904"/>
                    <a:gd name="connsiteY5" fmla="*/ 9085 h 246781"/>
                    <a:gd name="connsiteX6" fmla="*/ 23376 w 30904"/>
                    <a:gd name="connsiteY6" fmla="*/ 71115 h 246781"/>
                    <a:gd name="connsiteX7" fmla="*/ 30905 w 30904"/>
                    <a:gd name="connsiteY7" fmla="*/ 237065 h 246781"/>
                    <a:gd name="connsiteX8" fmla="*/ 21253 w 30904"/>
                    <a:gd name="connsiteY8" fmla="*/ 246717 h 24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04" h="246781">
                      <a:moveTo>
                        <a:pt x="21188" y="246781"/>
                      </a:moveTo>
                      <a:cubicBezTo>
                        <a:pt x="15847" y="246781"/>
                        <a:pt x="11536" y="242470"/>
                        <a:pt x="11536" y="237129"/>
                      </a:cubicBezTo>
                      <a:cubicBezTo>
                        <a:pt x="11536" y="181856"/>
                        <a:pt x="7740" y="126260"/>
                        <a:pt x="4072" y="72466"/>
                      </a:cubicBezTo>
                      <a:cubicBezTo>
                        <a:pt x="2656" y="51747"/>
                        <a:pt x="1240" y="31027"/>
                        <a:pt x="18" y="10243"/>
                      </a:cubicBezTo>
                      <a:cubicBezTo>
                        <a:pt x="-304" y="4902"/>
                        <a:pt x="3750" y="333"/>
                        <a:pt x="9091" y="12"/>
                      </a:cubicBezTo>
                      <a:cubicBezTo>
                        <a:pt x="14496" y="-246"/>
                        <a:pt x="19000" y="3744"/>
                        <a:pt x="19322" y="9085"/>
                      </a:cubicBezTo>
                      <a:cubicBezTo>
                        <a:pt x="20544" y="29804"/>
                        <a:pt x="21960" y="50460"/>
                        <a:pt x="23376" y="71115"/>
                      </a:cubicBezTo>
                      <a:cubicBezTo>
                        <a:pt x="27108" y="125230"/>
                        <a:pt x="30905" y="181148"/>
                        <a:pt x="30905" y="237065"/>
                      </a:cubicBezTo>
                      <a:cubicBezTo>
                        <a:pt x="30905" y="242406"/>
                        <a:pt x="26593" y="246717"/>
                        <a:pt x="21253" y="24671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44" name="Freeform: Shape 1743">
                  <a:extLst>
                    <a:ext uri="{FF2B5EF4-FFF2-40B4-BE49-F238E27FC236}">
                      <a16:creationId xmlns:a16="http://schemas.microsoft.com/office/drawing/2014/main" id="{67A8CD93-648A-3B2B-A915-03FE8CB2F705}"/>
                    </a:ext>
                  </a:extLst>
                </p:cNvPr>
                <p:cNvSpPr/>
                <p:nvPr/>
              </p:nvSpPr>
              <p:spPr>
                <a:xfrm>
                  <a:off x="5720372" y="4682436"/>
                  <a:ext cx="25205" cy="102485"/>
                </a:xfrm>
                <a:custGeom>
                  <a:avLst/>
                  <a:gdLst>
                    <a:gd name="connsiteX0" fmla="*/ 15489 w 25205"/>
                    <a:gd name="connsiteY0" fmla="*/ 102486 h 102485"/>
                    <a:gd name="connsiteX1" fmla="*/ 5837 w 25205"/>
                    <a:gd name="connsiteY1" fmla="*/ 92834 h 102485"/>
                    <a:gd name="connsiteX2" fmla="*/ 561 w 25205"/>
                    <a:gd name="connsiteY2" fmla="*/ 15618 h 102485"/>
                    <a:gd name="connsiteX3" fmla="*/ 46 w 25205"/>
                    <a:gd name="connsiteY3" fmla="*/ 10599 h 102485"/>
                    <a:gd name="connsiteX4" fmla="*/ 8669 w 25205"/>
                    <a:gd name="connsiteY4" fmla="*/ 46 h 102485"/>
                    <a:gd name="connsiteX5" fmla="*/ 19286 w 25205"/>
                    <a:gd name="connsiteY5" fmla="*/ 8668 h 102485"/>
                    <a:gd name="connsiteX6" fmla="*/ 19801 w 25205"/>
                    <a:gd name="connsiteY6" fmla="*/ 13688 h 102485"/>
                    <a:gd name="connsiteX7" fmla="*/ 25205 w 25205"/>
                    <a:gd name="connsiteY7" fmla="*/ 92834 h 102485"/>
                    <a:gd name="connsiteX8" fmla="*/ 15553 w 25205"/>
                    <a:gd name="connsiteY8" fmla="*/ 102486 h 10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5" h="102485">
                      <a:moveTo>
                        <a:pt x="15489" y="102486"/>
                      </a:moveTo>
                      <a:cubicBezTo>
                        <a:pt x="10149" y="102486"/>
                        <a:pt x="5837" y="98175"/>
                        <a:pt x="5837" y="92834"/>
                      </a:cubicBezTo>
                      <a:cubicBezTo>
                        <a:pt x="5837" y="67288"/>
                        <a:pt x="3135" y="41035"/>
                        <a:pt x="561" y="15618"/>
                      </a:cubicBezTo>
                      <a:lnTo>
                        <a:pt x="46" y="10599"/>
                      </a:lnTo>
                      <a:cubicBezTo>
                        <a:pt x="-469" y="5322"/>
                        <a:pt x="3392" y="561"/>
                        <a:pt x="8669" y="46"/>
                      </a:cubicBezTo>
                      <a:cubicBezTo>
                        <a:pt x="14009" y="-469"/>
                        <a:pt x="18707" y="3392"/>
                        <a:pt x="19286" y="8668"/>
                      </a:cubicBezTo>
                      <a:lnTo>
                        <a:pt x="19801" y="13688"/>
                      </a:lnTo>
                      <a:cubicBezTo>
                        <a:pt x="22439" y="39555"/>
                        <a:pt x="25205" y="66323"/>
                        <a:pt x="25205" y="92834"/>
                      </a:cubicBezTo>
                      <a:cubicBezTo>
                        <a:pt x="25205" y="98175"/>
                        <a:pt x="20894" y="102486"/>
                        <a:pt x="15553" y="10248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45" name="Freeform: Shape 1744">
                  <a:extLst>
                    <a:ext uri="{FF2B5EF4-FFF2-40B4-BE49-F238E27FC236}">
                      <a16:creationId xmlns:a16="http://schemas.microsoft.com/office/drawing/2014/main" id="{BDCC45C9-17AC-B14D-F010-748A03677D66}"/>
                    </a:ext>
                  </a:extLst>
                </p:cNvPr>
                <p:cNvSpPr/>
                <p:nvPr/>
              </p:nvSpPr>
              <p:spPr>
                <a:xfrm>
                  <a:off x="5807332" y="4688762"/>
                  <a:ext cx="23715" cy="101886"/>
                </a:xfrm>
                <a:custGeom>
                  <a:avLst/>
                  <a:gdLst>
                    <a:gd name="connsiteX0" fmla="*/ 14110 w 23715"/>
                    <a:gd name="connsiteY0" fmla="*/ 101886 h 101886"/>
                    <a:gd name="connsiteX1" fmla="*/ 4458 w 23715"/>
                    <a:gd name="connsiteY1" fmla="*/ 92813 h 101886"/>
                    <a:gd name="connsiteX2" fmla="*/ 2270 w 23715"/>
                    <a:gd name="connsiteY2" fmla="*/ 51503 h 101886"/>
                    <a:gd name="connsiteX3" fmla="*/ 18 w 23715"/>
                    <a:gd name="connsiteY3" fmla="*/ 10257 h 101886"/>
                    <a:gd name="connsiteX4" fmla="*/ 9026 w 23715"/>
                    <a:gd name="connsiteY4" fmla="*/ 25 h 101886"/>
                    <a:gd name="connsiteX5" fmla="*/ 19258 w 23715"/>
                    <a:gd name="connsiteY5" fmla="*/ 9034 h 101886"/>
                    <a:gd name="connsiteX6" fmla="*/ 21510 w 23715"/>
                    <a:gd name="connsiteY6" fmla="*/ 50602 h 101886"/>
                    <a:gd name="connsiteX7" fmla="*/ 23698 w 23715"/>
                    <a:gd name="connsiteY7" fmla="*/ 91655 h 101886"/>
                    <a:gd name="connsiteX8" fmla="*/ 14689 w 23715"/>
                    <a:gd name="connsiteY8" fmla="*/ 101886 h 101886"/>
                    <a:gd name="connsiteX9" fmla="*/ 14110 w 23715"/>
                    <a:gd name="connsiteY9" fmla="*/ 101886 h 10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5" h="101886">
                      <a:moveTo>
                        <a:pt x="14110" y="101886"/>
                      </a:moveTo>
                      <a:cubicBezTo>
                        <a:pt x="9026" y="101886"/>
                        <a:pt x="4780" y="97961"/>
                        <a:pt x="4458" y="92813"/>
                      </a:cubicBezTo>
                      <a:cubicBezTo>
                        <a:pt x="3557" y="78464"/>
                        <a:pt x="2914" y="64823"/>
                        <a:pt x="2270" y="51503"/>
                      </a:cubicBezTo>
                      <a:cubicBezTo>
                        <a:pt x="1562" y="37604"/>
                        <a:pt x="919" y="24027"/>
                        <a:pt x="18" y="10257"/>
                      </a:cubicBezTo>
                      <a:cubicBezTo>
                        <a:pt x="-303" y="4916"/>
                        <a:pt x="3686" y="347"/>
                        <a:pt x="9026" y="25"/>
                      </a:cubicBezTo>
                      <a:cubicBezTo>
                        <a:pt x="14303" y="-361"/>
                        <a:pt x="18936" y="3693"/>
                        <a:pt x="19258" y="9034"/>
                      </a:cubicBezTo>
                      <a:cubicBezTo>
                        <a:pt x="20159" y="22869"/>
                        <a:pt x="20866" y="36574"/>
                        <a:pt x="21510" y="50602"/>
                      </a:cubicBezTo>
                      <a:cubicBezTo>
                        <a:pt x="22153" y="63857"/>
                        <a:pt x="22797" y="77370"/>
                        <a:pt x="23698" y="91655"/>
                      </a:cubicBezTo>
                      <a:cubicBezTo>
                        <a:pt x="24019" y="96996"/>
                        <a:pt x="19965" y="101564"/>
                        <a:pt x="14689" y="101886"/>
                      </a:cubicBezTo>
                      <a:cubicBezTo>
                        <a:pt x="14496" y="101886"/>
                        <a:pt x="14303" y="101886"/>
                        <a:pt x="14110" y="101886"/>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grpSp>
        <p:grpSp>
          <p:nvGrpSpPr>
            <p:cNvPr id="1746" name="Graphic 3">
              <a:extLst>
                <a:ext uri="{FF2B5EF4-FFF2-40B4-BE49-F238E27FC236}">
                  <a16:creationId xmlns:a16="http://schemas.microsoft.com/office/drawing/2014/main" id="{2F6D7422-1A25-AE2F-CBCD-35FF89AA5466}"/>
                </a:ext>
              </a:extLst>
            </p:cNvPr>
            <p:cNvGrpSpPr/>
            <p:nvPr/>
          </p:nvGrpSpPr>
          <p:grpSpPr>
            <a:xfrm>
              <a:off x="7443621" y="3244603"/>
              <a:ext cx="798807" cy="1043948"/>
              <a:chOff x="5943637" y="3180964"/>
              <a:chExt cx="798807" cy="1043948"/>
            </a:xfrm>
            <a:solidFill>
              <a:srgbClr val="525D7D"/>
            </a:solidFill>
          </p:grpSpPr>
          <p:sp>
            <p:nvSpPr>
              <p:cNvPr id="1747" name="Freeform: Shape 1746">
                <a:extLst>
                  <a:ext uri="{FF2B5EF4-FFF2-40B4-BE49-F238E27FC236}">
                    <a16:creationId xmlns:a16="http://schemas.microsoft.com/office/drawing/2014/main" id="{BC19983A-7408-AD0F-7A3A-EF8BFC8012AA}"/>
                  </a:ext>
                </a:extLst>
              </p:cNvPr>
              <p:cNvSpPr/>
              <p:nvPr/>
            </p:nvSpPr>
            <p:spPr>
              <a:xfrm>
                <a:off x="6146715" y="3460861"/>
                <a:ext cx="293678" cy="236345"/>
              </a:xfrm>
              <a:custGeom>
                <a:avLst/>
                <a:gdLst>
                  <a:gd name="connsiteX0" fmla="*/ 142078 w 293678"/>
                  <a:gd name="connsiteY0" fmla="*/ 236345 h 236345"/>
                  <a:gd name="connsiteX1" fmla="*/ 0 w 293678"/>
                  <a:gd name="connsiteY1" fmla="*/ 127985 h 236345"/>
                  <a:gd name="connsiteX2" fmla="*/ 51477 w 293678"/>
                  <a:gd name="connsiteY2" fmla="*/ 33138 h 236345"/>
                  <a:gd name="connsiteX3" fmla="*/ 157714 w 293678"/>
                  <a:gd name="connsiteY3" fmla="*/ 0 h 236345"/>
                  <a:gd name="connsiteX4" fmla="*/ 179141 w 293678"/>
                  <a:gd name="connsiteY4" fmla="*/ 1287 h 236345"/>
                  <a:gd name="connsiteX5" fmla="*/ 222575 w 293678"/>
                  <a:gd name="connsiteY5" fmla="*/ 15250 h 236345"/>
                  <a:gd name="connsiteX6" fmla="*/ 226179 w 293678"/>
                  <a:gd name="connsiteY6" fmla="*/ 16794 h 236345"/>
                  <a:gd name="connsiteX7" fmla="*/ 293678 w 293678"/>
                  <a:gd name="connsiteY7" fmla="*/ 114859 h 236345"/>
                  <a:gd name="connsiteX8" fmla="*/ 142206 w 293678"/>
                  <a:gd name="connsiteY8" fmla="*/ 236345 h 236345"/>
                  <a:gd name="connsiteX9" fmla="*/ 157714 w 293678"/>
                  <a:gd name="connsiteY9" fmla="*/ 19304 h 236345"/>
                  <a:gd name="connsiteX10" fmla="*/ 19368 w 293678"/>
                  <a:gd name="connsiteY10" fmla="*/ 127921 h 236345"/>
                  <a:gd name="connsiteX11" fmla="*/ 142142 w 293678"/>
                  <a:gd name="connsiteY11" fmla="*/ 216977 h 236345"/>
                  <a:gd name="connsiteX12" fmla="*/ 274310 w 293678"/>
                  <a:gd name="connsiteY12" fmla="*/ 114859 h 236345"/>
                  <a:gd name="connsiteX13" fmla="*/ 218521 w 293678"/>
                  <a:gd name="connsiteY13" fmla="*/ 34554 h 236345"/>
                  <a:gd name="connsiteX14" fmla="*/ 214918 w 293678"/>
                  <a:gd name="connsiteY14" fmla="*/ 33010 h 236345"/>
                  <a:gd name="connsiteX15" fmla="*/ 176760 w 293678"/>
                  <a:gd name="connsiteY15" fmla="*/ 20462 h 236345"/>
                  <a:gd name="connsiteX16" fmla="*/ 157714 w 293678"/>
                  <a:gd name="connsiteY16" fmla="*/ 19304 h 23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678" h="236345">
                    <a:moveTo>
                      <a:pt x="142078" y="236345"/>
                    </a:moveTo>
                    <a:cubicBezTo>
                      <a:pt x="73484" y="236345"/>
                      <a:pt x="0" y="192783"/>
                      <a:pt x="0" y="127985"/>
                    </a:cubicBezTo>
                    <a:cubicBezTo>
                      <a:pt x="0" y="90729"/>
                      <a:pt x="18275" y="57075"/>
                      <a:pt x="51477" y="33138"/>
                    </a:cubicBezTo>
                    <a:cubicBezTo>
                      <a:pt x="80691" y="12097"/>
                      <a:pt x="119363" y="0"/>
                      <a:pt x="157714" y="0"/>
                    </a:cubicBezTo>
                    <a:cubicBezTo>
                      <a:pt x="164985" y="0"/>
                      <a:pt x="172192" y="450"/>
                      <a:pt x="179141" y="1287"/>
                    </a:cubicBezTo>
                    <a:cubicBezTo>
                      <a:pt x="194713" y="3217"/>
                      <a:pt x="208869" y="9330"/>
                      <a:pt x="222575" y="15250"/>
                    </a:cubicBezTo>
                    <a:lnTo>
                      <a:pt x="226179" y="16794"/>
                    </a:lnTo>
                    <a:cubicBezTo>
                      <a:pt x="272766" y="36742"/>
                      <a:pt x="293678" y="80433"/>
                      <a:pt x="293678" y="114859"/>
                    </a:cubicBezTo>
                    <a:cubicBezTo>
                      <a:pt x="293678" y="174573"/>
                      <a:pt x="236989" y="236345"/>
                      <a:pt x="142206" y="236345"/>
                    </a:cubicBezTo>
                    <a:close/>
                    <a:moveTo>
                      <a:pt x="157714" y="19304"/>
                    </a:moveTo>
                    <a:cubicBezTo>
                      <a:pt x="91179" y="19304"/>
                      <a:pt x="19368" y="60872"/>
                      <a:pt x="19368" y="127921"/>
                    </a:cubicBezTo>
                    <a:cubicBezTo>
                      <a:pt x="19368" y="180428"/>
                      <a:pt x="84037" y="216977"/>
                      <a:pt x="142142" y="216977"/>
                    </a:cubicBezTo>
                    <a:cubicBezTo>
                      <a:pt x="224892" y="216977"/>
                      <a:pt x="274310" y="165049"/>
                      <a:pt x="274310" y="114859"/>
                    </a:cubicBezTo>
                    <a:cubicBezTo>
                      <a:pt x="274310" y="87705"/>
                      <a:pt x="256872" y="50963"/>
                      <a:pt x="218521" y="34554"/>
                    </a:cubicBezTo>
                    <a:lnTo>
                      <a:pt x="214918" y="33010"/>
                    </a:lnTo>
                    <a:cubicBezTo>
                      <a:pt x="202435" y="27605"/>
                      <a:pt x="189565" y="22071"/>
                      <a:pt x="176760" y="20462"/>
                    </a:cubicBezTo>
                    <a:cubicBezTo>
                      <a:pt x="170583" y="19690"/>
                      <a:pt x="164148" y="19304"/>
                      <a:pt x="157714"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48" name="Freeform: Shape 1747">
                <a:extLst>
                  <a:ext uri="{FF2B5EF4-FFF2-40B4-BE49-F238E27FC236}">
                    <a16:creationId xmlns:a16="http://schemas.microsoft.com/office/drawing/2014/main" id="{0A34110E-C0BF-FC21-59D7-394C8443D2CB}"/>
                  </a:ext>
                </a:extLst>
              </p:cNvPr>
              <p:cNvSpPr/>
              <p:nvPr/>
            </p:nvSpPr>
            <p:spPr>
              <a:xfrm>
                <a:off x="6146715" y="3635111"/>
                <a:ext cx="293549" cy="131138"/>
              </a:xfrm>
              <a:custGeom>
                <a:avLst/>
                <a:gdLst>
                  <a:gd name="connsiteX0" fmla="*/ 142078 w 293549"/>
                  <a:gd name="connsiteY0" fmla="*/ 131139 h 131138"/>
                  <a:gd name="connsiteX1" fmla="*/ 0 w 293549"/>
                  <a:gd name="connsiteY1" fmla="*/ 22779 h 131138"/>
                  <a:gd name="connsiteX2" fmla="*/ 9652 w 293549"/>
                  <a:gd name="connsiteY2" fmla="*/ 13127 h 131138"/>
                  <a:gd name="connsiteX3" fmla="*/ 19304 w 293549"/>
                  <a:gd name="connsiteY3" fmla="*/ 22779 h 131138"/>
                  <a:gd name="connsiteX4" fmla="*/ 142078 w 293549"/>
                  <a:gd name="connsiteY4" fmla="*/ 111835 h 131138"/>
                  <a:gd name="connsiteX5" fmla="*/ 274245 w 293549"/>
                  <a:gd name="connsiteY5" fmla="*/ 9716 h 131138"/>
                  <a:gd name="connsiteX6" fmla="*/ 283897 w 293549"/>
                  <a:gd name="connsiteY6" fmla="*/ 0 h 131138"/>
                  <a:gd name="connsiteX7" fmla="*/ 293549 w 293549"/>
                  <a:gd name="connsiteY7" fmla="*/ 9588 h 131138"/>
                  <a:gd name="connsiteX8" fmla="*/ 142078 w 293549"/>
                  <a:gd name="connsiteY8" fmla="*/ 131139 h 13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49" h="131138">
                    <a:moveTo>
                      <a:pt x="142078" y="131139"/>
                    </a:moveTo>
                    <a:cubicBezTo>
                      <a:pt x="73484" y="131139"/>
                      <a:pt x="0" y="87576"/>
                      <a:pt x="0" y="22779"/>
                    </a:cubicBezTo>
                    <a:cubicBezTo>
                      <a:pt x="0" y="17438"/>
                      <a:pt x="4311" y="13127"/>
                      <a:pt x="9652" y="13127"/>
                    </a:cubicBezTo>
                    <a:cubicBezTo>
                      <a:pt x="14993" y="13127"/>
                      <a:pt x="19304" y="17438"/>
                      <a:pt x="19304" y="22779"/>
                    </a:cubicBezTo>
                    <a:cubicBezTo>
                      <a:pt x="19304" y="75286"/>
                      <a:pt x="84037" y="111835"/>
                      <a:pt x="142078" y="111835"/>
                    </a:cubicBezTo>
                    <a:cubicBezTo>
                      <a:pt x="224827" y="111835"/>
                      <a:pt x="274245" y="59907"/>
                      <a:pt x="274245" y="9716"/>
                    </a:cubicBezTo>
                    <a:cubicBezTo>
                      <a:pt x="274245" y="4376"/>
                      <a:pt x="278557" y="0"/>
                      <a:pt x="283897" y="0"/>
                    </a:cubicBezTo>
                    <a:cubicBezTo>
                      <a:pt x="289238" y="0"/>
                      <a:pt x="293549" y="4247"/>
                      <a:pt x="293549" y="9588"/>
                    </a:cubicBezTo>
                    <a:cubicBezTo>
                      <a:pt x="293549" y="69430"/>
                      <a:pt x="236860" y="131139"/>
                      <a:pt x="142078" y="131139"/>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49" name="Freeform: Shape 1748">
                <a:extLst>
                  <a:ext uri="{FF2B5EF4-FFF2-40B4-BE49-F238E27FC236}">
                    <a16:creationId xmlns:a16="http://schemas.microsoft.com/office/drawing/2014/main" id="{E755320C-AD9F-A7E4-B8E1-AC44690FBFFC}"/>
                  </a:ext>
                </a:extLst>
              </p:cNvPr>
              <p:cNvSpPr/>
              <p:nvPr/>
            </p:nvSpPr>
            <p:spPr>
              <a:xfrm>
                <a:off x="6146715" y="3716188"/>
                <a:ext cx="293549" cy="130945"/>
              </a:xfrm>
              <a:custGeom>
                <a:avLst/>
                <a:gdLst>
                  <a:gd name="connsiteX0" fmla="*/ 142078 w 293549"/>
                  <a:gd name="connsiteY0" fmla="*/ 130945 h 130945"/>
                  <a:gd name="connsiteX1" fmla="*/ 0 w 293549"/>
                  <a:gd name="connsiteY1" fmla="*/ 22586 h 130945"/>
                  <a:gd name="connsiteX2" fmla="*/ 9652 w 293549"/>
                  <a:gd name="connsiteY2" fmla="*/ 12934 h 130945"/>
                  <a:gd name="connsiteX3" fmla="*/ 19304 w 293549"/>
                  <a:gd name="connsiteY3" fmla="*/ 22586 h 130945"/>
                  <a:gd name="connsiteX4" fmla="*/ 142078 w 293549"/>
                  <a:gd name="connsiteY4" fmla="*/ 111642 h 130945"/>
                  <a:gd name="connsiteX5" fmla="*/ 274245 w 293549"/>
                  <a:gd name="connsiteY5" fmla="*/ 9652 h 130945"/>
                  <a:gd name="connsiteX6" fmla="*/ 283897 w 293549"/>
                  <a:gd name="connsiteY6" fmla="*/ 0 h 130945"/>
                  <a:gd name="connsiteX7" fmla="*/ 293549 w 293549"/>
                  <a:gd name="connsiteY7" fmla="*/ 9652 h 130945"/>
                  <a:gd name="connsiteX8" fmla="*/ 142078 w 293549"/>
                  <a:gd name="connsiteY8" fmla="*/ 130945 h 13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49" h="130945">
                    <a:moveTo>
                      <a:pt x="142078" y="130945"/>
                    </a:moveTo>
                    <a:cubicBezTo>
                      <a:pt x="73484" y="130945"/>
                      <a:pt x="0" y="87383"/>
                      <a:pt x="0" y="22586"/>
                    </a:cubicBezTo>
                    <a:cubicBezTo>
                      <a:pt x="0" y="17245"/>
                      <a:pt x="4311" y="12934"/>
                      <a:pt x="9652" y="12934"/>
                    </a:cubicBezTo>
                    <a:cubicBezTo>
                      <a:pt x="14993" y="12934"/>
                      <a:pt x="19304" y="17245"/>
                      <a:pt x="19304" y="22586"/>
                    </a:cubicBezTo>
                    <a:cubicBezTo>
                      <a:pt x="19304" y="75093"/>
                      <a:pt x="84037" y="111642"/>
                      <a:pt x="142078" y="111642"/>
                    </a:cubicBezTo>
                    <a:cubicBezTo>
                      <a:pt x="224698" y="111642"/>
                      <a:pt x="274181" y="59778"/>
                      <a:pt x="274245" y="9652"/>
                    </a:cubicBezTo>
                    <a:cubicBezTo>
                      <a:pt x="274245" y="4311"/>
                      <a:pt x="278557" y="0"/>
                      <a:pt x="283897" y="0"/>
                    </a:cubicBezTo>
                    <a:cubicBezTo>
                      <a:pt x="289238" y="0"/>
                      <a:pt x="293549" y="4311"/>
                      <a:pt x="293549" y="9652"/>
                    </a:cubicBezTo>
                    <a:cubicBezTo>
                      <a:pt x="293485" y="69301"/>
                      <a:pt x="236731" y="130945"/>
                      <a:pt x="142078" y="13094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0" name="Freeform: Shape 1749">
                <a:extLst>
                  <a:ext uri="{FF2B5EF4-FFF2-40B4-BE49-F238E27FC236}">
                    <a16:creationId xmlns:a16="http://schemas.microsoft.com/office/drawing/2014/main" id="{C1B166B6-0A96-0E78-71A4-DF6EE4C5ED36}"/>
                  </a:ext>
                </a:extLst>
              </p:cNvPr>
              <p:cNvSpPr/>
              <p:nvPr/>
            </p:nvSpPr>
            <p:spPr>
              <a:xfrm>
                <a:off x="6146715" y="3795328"/>
                <a:ext cx="293549" cy="132817"/>
              </a:xfrm>
              <a:custGeom>
                <a:avLst/>
                <a:gdLst>
                  <a:gd name="connsiteX0" fmla="*/ 142078 w 293549"/>
                  <a:gd name="connsiteY0" fmla="*/ 132689 h 132817"/>
                  <a:gd name="connsiteX1" fmla="*/ 0 w 293549"/>
                  <a:gd name="connsiteY1" fmla="*/ 24329 h 132817"/>
                  <a:gd name="connsiteX2" fmla="*/ 9652 w 293549"/>
                  <a:gd name="connsiteY2" fmla="*/ 14677 h 132817"/>
                  <a:gd name="connsiteX3" fmla="*/ 19304 w 293549"/>
                  <a:gd name="connsiteY3" fmla="*/ 24329 h 132817"/>
                  <a:gd name="connsiteX4" fmla="*/ 142078 w 293549"/>
                  <a:gd name="connsiteY4" fmla="*/ 113385 h 132817"/>
                  <a:gd name="connsiteX5" fmla="*/ 274245 w 293549"/>
                  <a:gd name="connsiteY5" fmla="*/ 11267 h 132817"/>
                  <a:gd name="connsiteX6" fmla="*/ 274245 w 293549"/>
                  <a:gd name="connsiteY6" fmla="*/ 9851 h 132817"/>
                  <a:gd name="connsiteX7" fmla="*/ 283640 w 293549"/>
                  <a:gd name="connsiteY7" fmla="*/ 6 h 132817"/>
                  <a:gd name="connsiteX8" fmla="*/ 293549 w 293549"/>
                  <a:gd name="connsiteY8" fmla="*/ 9465 h 132817"/>
                  <a:gd name="connsiteX9" fmla="*/ 293549 w 293549"/>
                  <a:gd name="connsiteY9" fmla="*/ 11331 h 132817"/>
                  <a:gd name="connsiteX10" fmla="*/ 142078 w 293549"/>
                  <a:gd name="connsiteY10" fmla="*/ 132818 h 13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549" h="132817">
                    <a:moveTo>
                      <a:pt x="142078" y="132689"/>
                    </a:moveTo>
                    <a:cubicBezTo>
                      <a:pt x="73484" y="132689"/>
                      <a:pt x="0" y="89126"/>
                      <a:pt x="0" y="24329"/>
                    </a:cubicBezTo>
                    <a:cubicBezTo>
                      <a:pt x="0" y="18989"/>
                      <a:pt x="4311" y="14677"/>
                      <a:pt x="9652" y="14677"/>
                    </a:cubicBezTo>
                    <a:cubicBezTo>
                      <a:pt x="14993" y="14677"/>
                      <a:pt x="19304" y="18989"/>
                      <a:pt x="19304" y="24329"/>
                    </a:cubicBezTo>
                    <a:cubicBezTo>
                      <a:pt x="19304" y="76836"/>
                      <a:pt x="84037" y="113385"/>
                      <a:pt x="142078" y="113385"/>
                    </a:cubicBezTo>
                    <a:cubicBezTo>
                      <a:pt x="224827" y="113385"/>
                      <a:pt x="274245" y="61457"/>
                      <a:pt x="274245" y="11267"/>
                    </a:cubicBezTo>
                    <a:lnTo>
                      <a:pt x="274245" y="9851"/>
                    </a:lnTo>
                    <a:cubicBezTo>
                      <a:pt x="274117" y="4511"/>
                      <a:pt x="278364" y="71"/>
                      <a:pt x="283640" y="6"/>
                    </a:cubicBezTo>
                    <a:cubicBezTo>
                      <a:pt x="288917" y="-187"/>
                      <a:pt x="293421" y="4125"/>
                      <a:pt x="293549" y="9465"/>
                    </a:cubicBezTo>
                    <a:lnTo>
                      <a:pt x="293549" y="11331"/>
                    </a:lnTo>
                    <a:cubicBezTo>
                      <a:pt x="293549" y="71045"/>
                      <a:pt x="236924" y="132818"/>
                      <a:pt x="142078" y="13281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1" name="Freeform: Shape 1750">
                <a:extLst>
                  <a:ext uri="{FF2B5EF4-FFF2-40B4-BE49-F238E27FC236}">
                    <a16:creationId xmlns:a16="http://schemas.microsoft.com/office/drawing/2014/main" id="{ABA2CBC2-F9BF-DE5E-C908-D19328DBB1B7}"/>
                  </a:ext>
                </a:extLst>
              </p:cNvPr>
              <p:cNvSpPr/>
              <p:nvPr/>
            </p:nvSpPr>
            <p:spPr>
              <a:xfrm>
                <a:off x="6146715" y="3886970"/>
                <a:ext cx="293028" cy="121930"/>
              </a:xfrm>
              <a:custGeom>
                <a:avLst/>
                <a:gdLst>
                  <a:gd name="connsiteX0" fmla="*/ 142078 w 293028"/>
                  <a:gd name="connsiteY0" fmla="*/ 121931 h 121930"/>
                  <a:gd name="connsiteX1" fmla="*/ 0 w 293028"/>
                  <a:gd name="connsiteY1" fmla="*/ 13507 h 121930"/>
                  <a:gd name="connsiteX2" fmla="*/ 9652 w 293028"/>
                  <a:gd name="connsiteY2" fmla="*/ 3855 h 121930"/>
                  <a:gd name="connsiteX3" fmla="*/ 19304 w 293028"/>
                  <a:gd name="connsiteY3" fmla="*/ 13507 h 121930"/>
                  <a:gd name="connsiteX4" fmla="*/ 142078 w 293028"/>
                  <a:gd name="connsiteY4" fmla="*/ 102627 h 121930"/>
                  <a:gd name="connsiteX5" fmla="*/ 273795 w 293028"/>
                  <a:gd name="connsiteY5" fmla="*/ 8617 h 121930"/>
                  <a:gd name="connsiteX6" fmla="*/ 284412 w 293028"/>
                  <a:gd name="connsiteY6" fmla="*/ 58 h 121930"/>
                  <a:gd name="connsiteX7" fmla="*/ 292971 w 293028"/>
                  <a:gd name="connsiteY7" fmla="*/ 10676 h 121930"/>
                  <a:gd name="connsiteX8" fmla="*/ 142013 w 293028"/>
                  <a:gd name="connsiteY8" fmla="*/ 121931 h 1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28" h="121930">
                    <a:moveTo>
                      <a:pt x="142078" y="121931"/>
                    </a:moveTo>
                    <a:cubicBezTo>
                      <a:pt x="73484" y="121931"/>
                      <a:pt x="0" y="78368"/>
                      <a:pt x="0" y="13507"/>
                    </a:cubicBezTo>
                    <a:cubicBezTo>
                      <a:pt x="0" y="8166"/>
                      <a:pt x="4311" y="3855"/>
                      <a:pt x="9652" y="3855"/>
                    </a:cubicBezTo>
                    <a:cubicBezTo>
                      <a:pt x="14993" y="3855"/>
                      <a:pt x="19304" y="8166"/>
                      <a:pt x="19304" y="13507"/>
                    </a:cubicBezTo>
                    <a:cubicBezTo>
                      <a:pt x="19304" y="66014"/>
                      <a:pt x="83972" y="102627"/>
                      <a:pt x="142078" y="102627"/>
                    </a:cubicBezTo>
                    <a:cubicBezTo>
                      <a:pt x="200182" y="102627"/>
                      <a:pt x="267296" y="69681"/>
                      <a:pt x="273795" y="8617"/>
                    </a:cubicBezTo>
                    <a:cubicBezTo>
                      <a:pt x="274374" y="3276"/>
                      <a:pt x="279136" y="-521"/>
                      <a:pt x="284412" y="58"/>
                    </a:cubicBezTo>
                    <a:cubicBezTo>
                      <a:pt x="289689" y="638"/>
                      <a:pt x="293549" y="5399"/>
                      <a:pt x="292971" y="10676"/>
                    </a:cubicBezTo>
                    <a:cubicBezTo>
                      <a:pt x="285249" y="82937"/>
                      <a:pt x="209448" y="121931"/>
                      <a:pt x="142013" y="12193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2" name="Freeform: Shape 1751">
                <a:extLst>
                  <a:ext uri="{FF2B5EF4-FFF2-40B4-BE49-F238E27FC236}">
                    <a16:creationId xmlns:a16="http://schemas.microsoft.com/office/drawing/2014/main" id="{A2F9D42F-997B-592F-F4E0-294A4BC09D9E}"/>
                  </a:ext>
                </a:extLst>
              </p:cNvPr>
              <p:cNvSpPr/>
              <p:nvPr/>
            </p:nvSpPr>
            <p:spPr>
              <a:xfrm>
                <a:off x="6146715" y="3968550"/>
                <a:ext cx="292964" cy="121299"/>
              </a:xfrm>
              <a:custGeom>
                <a:avLst/>
                <a:gdLst>
                  <a:gd name="connsiteX0" fmla="*/ 142078 w 292964"/>
                  <a:gd name="connsiteY0" fmla="*/ 121235 h 121299"/>
                  <a:gd name="connsiteX1" fmla="*/ 0 w 292964"/>
                  <a:gd name="connsiteY1" fmla="*/ 12875 h 121299"/>
                  <a:gd name="connsiteX2" fmla="*/ 9652 w 292964"/>
                  <a:gd name="connsiteY2" fmla="*/ 3223 h 121299"/>
                  <a:gd name="connsiteX3" fmla="*/ 19304 w 292964"/>
                  <a:gd name="connsiteY3" fmla="*/ 12875 h 121299"/>
                  <a:gd name="connsiteX4" fmla="*/ 142078 w 292964"/>
                  <a:gd name="connsiteY4" fmla="*/ 101995 h 121299"/>
                  <a:gd name="connsiteX5" fmla="*/ 273731 w 292964"/>
                  <a:gd name="connsiteY5" fmla="*/ 8564 h 121299"/>
                  <a:gd name="connsiteX6" fmla="*/ 284412 w 292964"/>
                  <a:gd name="connsiteY6" fmla="*/ 70 h 121299"/>
                  <a:gd name="connsiteX7" fmla="*/ 292906 w 292964"/>
                  <a:gd name="connsiteY7" fmla="*/ 10752 h 121299"/>
                  <a:gd name="connsiteX8" fmla="*/ 142013 w 292964"/>
                  <a:gd name="connsiteY8" fmla="*/ 121299 h 12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64" h="121299">
                    <a:moveTo>
                      <a:pt x="142078" y="121235"/>
                    </a:moveTo>
                    <a:cubicBezTo>
                      <a:pt x="73484" y="121235"/>
                      <a:pt x="0" y="77672"/>
                      <a:pt x="0" y="12875"/>
                    </a:cubicBezTo>
                    <a:cubicBezTo>
                      <a:pt x="0" y="7534"/>
                      <a:pt x="4311" y="3223"/>
                      <a:pt x="9652" y="3223"/>
                    </a:cubicBezTo>
                    <a:cubicBezTo>
                      <a:pt x="14993" y="3223"/>
                      <a:pt x="19304" y="7534"/>
                      <a:pt x="19304" y="12875"/>
                    </a:cubicBezTo>
                    <a:cubicBezTo>
                      <a:pt x="19304" y="65382"/>
                      <a:pt x="83972" y="101995"/>
                      <a:pt x="142078" y="101995"/>
                    </a:cubicBezTo>
                    <a:cubicBezTo>
                      <a:pt x="200182" y="101995"/>
                      <a:pt x="266845" y="69243"/>
                      <a:pt x="273731" y="8564"/>
                    </a:cubicBezTo>
                    <a:cubicBezTo>
                      <a:pt x="274310" y="3287"/>
                      <a:pt x="279136" y="-573"/>
                      <a:pt x="284412" y="70"/>
                    </a:cubicBezTo>
                    <a:cubicBezTo>
                      <a:pt x="289689" y="649"/>
                      <a:pt x="293485" y="5475"/>
                      <a:pt x="292906" y="10752"/>
                    </a:cubicBezTo>
                    <a:cubicBezTo>
                      <a:pt x="284734" y="82562"/>
                      <a:pt x="209062" y="121299"/>
                      <a:pt x="142013" y="121299"/>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3" name="Freeform: Shape 1752">
                <a:extLst>
                  <a:ext uri="{FF2B5EF4-FFF2-40B4-BE49-F238E27FC236}">
                    <a16:creationId xmlns:a16="http://schemas.microsoft.com/office/drawing/2014/main" id="{2178EE0B-7FB5-B0BB-A68E-062C4E12B2B2}"/>
                  </a:ext>
                </a:extLst>
              </p:cNvPr>
              <p:cNvSpPr/>
              <p:nvPr/>
            </p:nvSpPr>
            <p:spPr>
              <a:xfrm>
                <a:off x="6146715" y="4027304"/>
                <a:ext cx="293613" cy="131009"/>
              </a:xfrm>
              <a:custGeom>
                <a:avLst/>
                <a:gdLst>
                  <a:gd name="connsiteX0" fmla="*/ 142078 w 293613"/>
                  <a:gd name="connsiteY0" fmla="*/ 131010 h 131009"/>
                  <a:gd name="connsiteX1" fmla="*/ 0 w 293613"/>
                  <a:gd name="connsiteY1" fmla="*/ 22650 h 131009"/>
                  <a:gd name="connsiteX2" fmla="*/ 0 w 293613"/>
                  <a:gd name="connsiteY2" fmla="*/ 19754 h 131009"/>
                  <a:gd name="connsiteX3" fmla="*/ 9909 w 293613"/>
                  <a:gd name="connsiteY3" fmla="*/ 10296 h 131009"/>
                  <a:gd name="connsiteX4" fmla="*/ 19368 w 293613"/>
                  <a:gd name="connsiteY4" fmla="*/ 20141 h 131009"/>
                  <a:gd name="connsiteX5" fmla="*/ 19368 w 293613"/>
                  <a:gd name="connsiteY5" fmla="*/ 22586 h 131009"/>
                  <a:gd name="connsiteX6" fmla="*/ 142142 w 293613"/>
                  <a:gd name="connsiteY6" fmla="*/ 111642 h 131009"/>
                  <a:gd name="connsiteX7" fmla="*/ 274310 w 293613"/>
                  <a:gd name="connsiteY7" fmla="*/ 9652 h 131009"/>
                  <a:gd name="connsiteX8" fmla="*/ 283962 w 293613"/>
                  <a:gd name="connsiteY8" fmla="*/ 0 h 131009"/>
                  <a:gd name="connsiteX9" fmla="*/ 293614 w 293613"/>
                  <a:gd name="connsiteY9" fmla="*/ 9652 h 131009"/>
                  <a:gd name="connsiteX10" fmla="*/ 142142 w 293613"/>
                  <a:gd name="connsiteY10" fmla="*/ 130945 h 1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613" h="131009">
                    <a:moveTo>
                      <a:pt x="142078" y="131010"/>
                    </a:moveTo>
                    <a:cubicBezTo>
                      <a:pt x="73484" y="131010"/>
                      <a:pt x="0" y="87447"/>
                      <a:pt x="0" y="22650"/>
                    </a:cubicBezTo>
                    <a:lnTo>
                      <a:pt x="0" y="19754"/>
                    </a:lnTo>
                    <a:cubicBezTo>
                      <a:pt x="129" y="14414"/>
                      <a:pt x="4504" y="9909"/>
                      <a:pt x="9909" y="10296"/>
                    </a:cubicBezTo>
                    <a:cubicBezTo>
                      <a:pt x="15250" y="10424"/>
                      <a:pt x="19497" y="14800"/>
                      <a:pt x="19368" y="20141"/>
                    </a:cubicBezTo>
                    <a:lnTo>
                      <a:pt x="19368" y="22586"/>
                    </a:lnTo>
                    <a:cubicBezTo>
                      <a:pt x="19368" y="75092"/>
                      <a:pt x="84037" y="111642"/>
                      <a:pt x="142142" y="111642"/>
                    </a:cubicBezTo>
                    <a:cubicBezTo>
                      <a:pt x="224763" y="111642"/>
                      <a:pt x="274245" y="59778"/>
                      <a:pt x="274310" y="9652"/>
                    </a:cubicBezTo>
                    <a:cubicBezTo>
                      <a:pt x="274310" y="4311"/>
                      <a:pt x="278621" y="0"/>
                      <a:pt x="283962" y="0"/>
                    </a:cubicBezTo>
                    <a:cubicBezTo>
                      <a:pt x="289303" y="0"/>
                      <a:pt x="293614" y="4311"/>
                      <a:pt x="293614" y="9652"/>
                    </a:cubicBezTo>
                    <a:cubicBezTo>
                      <a:pt x="293549" y="69301"/>
                      <a:pt x="236796" y="130945"/>
                      <a:pt x="142142" y="13094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4" name="Freeform: Shape 1753">
                <a:extLst>
                  <a:ext uri="{FF2B5EF4-FFF2-40B4-BE49-F238E27FC236}">
                    <a16:creationId xmlns:a16="http://schemas.microsoft.com/office/drawing/2014/main" id="{7DED27B8-75F2-8949-488F-281D778FD05E}"/>
                  </a:ext>
                </a:extLst>
              </p:cNvPr>
              <p:cNvSpPr/>
              <p:nvPr/>
            </p:nvSpPr>
            <p:spPr>
              <a:xfrm>
                <a:off x="6146715" y="3566132"/>
                <a:ext cx="293549" cy="658781"/>
              </a:xfrm>
              <a:custGeom>
                <a:avLst/>
                <a:gdLst>
                  <a:gd name="connsiteX0" fmla="*/ 142078 w 293549"/>
                  <a:gd name="connsiteY0" fmla="*/ 658781 h 658781"/>
                  <a:gd name="connsiteX1" fmla="*/ 0 w 293549"/>
                  <a:gd name="connsiteY1" fmla="*/ 550421 h 658781"/>
                  <a:gd name="connsiteX2" fmla="*/ 0 w 293549"/>
                  <a:gd name="connsiteY2" fmla="*/ 22714 h 658781"/>
                  <a:gd name="connsiteX3" fmla="*/ 9652 w 293549"/>
                  <a:gd name="connsiteY3" fmla="*/ 13062 h 658781"/>
                  <a:gd name="connsiteX4" fmla="*/ 19304 w 293549"/>
                  <a:gd name="connsiteY4" fmla="*/ 22714 h 658781"/>
                  <a:gd name="connsiteX5" fmla="*/ 19304 w 293549"/>
                  <a:gd name="connsiteY5" fmla="*/ 550421 h 658781"/>
                  <a:gd name="connsiteX6" fmla="*/ 142078 w 293549"/>
                  <a:gd name="connsiteY6" fmla="*/ 639477 h 658781"/>
                  <a:gd name="connsiteX7" fmla="*/ 274245 w 293549"/>
                  <a:gd name="connsiteY7" fmla="*/ 537359 h 658781"/>
                  <a:gd name="connsiteX8" fmla="*/ 274245 w 293549"/>
                  <a:gd name="connsiteY8" fmla="*/ 9652 h 658781"/>
                  <a:gd name="connsiteX9" fmla="*/ 283897 w 293549"/>
                  <a:gd name="connsiteY9" fmla="*/ 0 h 658781"/>
                  <a:gd name="connsiteX10" fmla="*/ 293549 w 293549"/>
                  <a:gd name="connsiteY10" fmla="*/ 9652 h 658781"/>
                  <a:gd name="connsiteX11" fmla="*/ 293549 w 293549"/>
                  <a:gd name="connsiteY11" fmla="*/ 537359 h 658781"/>
                  <a:gd name="connsiteX12" fmla="*/ 142078 w 293549"/>
                  <a:gd name="connsiteY12" fmla="*/ 658781 h 6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549" h="658781">
                    <a:moveTo>
                      <a:pt x="142078" y="658781"/>
                    </a:moveTo>
                    <a:cubicBezTo>
                      <a:pt x="73484" y="658781"/>
                      <a:pt x="0" y="615219"/>
                      <a:pt x="0" y="550421"/>
                    </a:cubicBezTo>
                    <a:lnTo>
                      <a:pt x="0" y="22714"/>
                    </a:lnTo>
                    <a:cubicBezTo>
                      <a:pt x="0" y="17374"/>
                      <a:pt x="4311" y="13062"/>
                      <a:pt x="9652" y="13062"/>
                    </a:cubicBezTo>
                    <a:cubicBezTo>
                      <a:pt x="14993" y="13062"/>
                      <a:pt x="19304" y="17374"/>
                      <a:pt x="19304" y="22714"/>
                    </a:cubicBezTo>
                    <a:lnTo>
                      <a:pt x="19304" y="550421"/>
                    </a:lnTo>
                    <a:cubicBezTo>
                      <a:pt x="19304" y="602928"/>
                      <a:pt x="83972" y="639477"/>
                      <a:pt x="142078" y="639477"/>
                    </a:cubicBezTo>
                    <a:cubicBezTo>
                      <a:pt x="224827" y="639477"/>
                      <a:pt x="274245" y="587549"/>
                      <a:pt x="274245" y="537359"/>
                    </a:cubicBezTo>
                    <a:lnTo>
                      <a:pt x="274245" y="9652"/>
                    </a:lnTo>
                    <a:cubicBezTo>
                      <a:pt x="274245" y="4311"/>
                      <a:pt x="278557" y="0"/>
                      <a:pt x="283897" y="0"/>
                    </a:cubicBezTo>
                    <a:cubicBezTo>
                      <a:pt x="289238" y="0"/>
                      <a:pt x="293549" y="4311"/>
                      <a:pt x="293549" y="9652"/>
                    </a:cubicBezTo>
                    <a:lnTo>
                      <a:pt x="293549" y="537359"/>
                    </a:lnTo>
                    <a:cubicBezTo>
                      <a:pt x="293421" y="597201"/>
                      <a:pt x="236796" y="658781"/>
                      <a:pt x="142078" y="65878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5" name="Freeform: Shape 1754">
                <a:extLst>
                  <a:ext uri="{FF2B5EF4-FFF2-40B4-BE49-F238E27FC236}">
                    <a16:creationId xmlns:a16="http://schemas.microsoft.com/office/drawing/2014/main" id="{28DADFA6-9F8C-73BD-12BC-09B021920B7D}"/>
                  </a:ext>
                </a:extLst>
              </p:cNvPr>
              <p:cNvSpPr/>
              <p:nvPr/>
            </p:nvSpPr>
            <p:spPr>
              <a:xfrm>
                <a:off x="6044854" y="3307587"/>
                <a:ext cx="520717" cy="257965"/>
              </a:xfrm>
              <a:custGeom>
                <a:avLst/>
                <a:gdLst>
                  <a:gd name="connsiteX0" fmla="*/ 238147 w 520717"/>
                  <a:gd name="connsiteY0" fmla="*/ 257966 h 257965"/>
                  <a:gd name="connsiteX1" fmla="*/ 230168 w 520717"/>
                  <a:gd name="connsiteY1" fmla="*/ 253783 h 257965"/>
                  <a:gd name="connsiteX2" fmla="*/ 4504 w 520717"/>
                  <a:gd name="connsiteY2" fmla="*/ 17824 h 257965"/>
                  <a:gd name="connsiteX3" fmla="*/ 1480 w 520717"/>
                  <a:gd name="connsiteY3" fmla="*/ 4504 h 257965"/>
                  <a:gd name="connsiteX4" fmla="*/ 14800 w 520717"/>
                  <a:gd name="connsiteY4" fmla="*/ 1480 h 257965"/>
                  <a:gd name="connsiteX5" fmla="*/ 237568 w 520717"/>
                  <a:gd name="connsiteY5" fmla="*/ 230490 h 257965"/>
                  <a:gd name="connsiteX6" fmla="*/ 507052 w 520717"/>
                  <a:gd name="connsiteY6" fmla="*/ 4054 h 257965"/>
                  <a:gd name="connsiteX7" fmla="*/ 519857 w 520717"/>
                  <a:gd name="connsiteY7" fmla="*/ 8816 h 257965"/>
                  <a:gd name="connsiteX8" fmla="*/ 515095 w 520717"/>
                  <a:gd name="connsiteY8" fmla="*/ 21621 h 257965"/>
                  <a:gd name="connsiteX9" fmla="*/ 246576 w 520717"/>
                  <a:gd name="connsiteY9" fmla="*/ 253075 h 257965"/>
                  <a:gd name="connsiteX10" fmla="*/ 238597 w 520717"/>
                  <a:gd name="connsiteY10" fmla="*/ 257901 h 257965"/>
                  <a:gd name="connsiteX11" fmla="*/ 238211 w 520717"/>
                  <a:gd name="connsiteY11" fmla="*/ 257901 h 25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717" h="257965">
                    <a:moveTo>
                      <a:pt x="238147" y="257966"/>
                    </a:moveTo>
                    <a:cubicBezTo>
                      <a:pt x="234994" y="257966"/>
                      <a:pt x="231970" y="256422"/>
                      <a:pt x="230168" y="253783"/>
                    </a:cubicBezTo>
                    <a:cubicBezTo>
                      <a:pt x="175859" y="174251"/>
                      <a:pt x="88090" y="70524"/>
                      <a:pt x="4504" y="17824"/>
                    </a:cubicBezTo>
                    <a:cubicBezTo>
                      <a:pt x="0" y="14993"/>
                      <a:pt x="-1351" y="9009"/>
                      <a:pt x="1480" y="4504"/>
                    </a:cubicBezTo>
                    <a:cubicBezTo>
                      <a:pt x="4311" y="0"/>
                      <a:pt x="10296" y="-1351"/>
                      <a:pt x="14800" y="1480"/>
                    </a:cubicBezTo>
                    <a:cubicBezTo>
                      <a:pt x="96584" y="53022"/>
                      <a:pt x="181715" y="151279"/>
                      <a:pt x="237568" y="230490"/>
                    </a:cubicBezTo>
                    <a:cubicBezTo>
                      <a:pt x="295030" y="137573"/>
                      <a:pt x="390134" y="57590"/>
                      <a:pt x="507052" y="4054"/>
                    </a:cubicBezTo>
                    <a:cubicBezTo>
                      <a:pt x="511878" y="1866"/>
                      <a:pt x="517605" y="3990"/>
                      <a:pt x="519857" y="8816"/>
                    </a:cubicBezTo>
                    <a:cubicBezTo>
                      <a:pt x="522044" y="13642"/>
                      <a:pt x="519921" y="19368"/>
                      <a:pt x="515095" y="21621"/>
                    </a:cubicBezTo>
                    <a:cubicBezTo>
                      <a:pt x="396376" y="75929"/>
                      <a:pt x="301014" y="158164"/>
                      <a:pt x="246576" y="253075"/>
                    </a:cubicBezTo>
                    <a:cubicBezTo>
                      <a:pt x="244903" y="255971"/>
                      <a:pt x="241879" y="257773"/>
                      <a:pt x="238597" y="257901"/>
                    </a:cubicBezTo>
                    <a:cubicBezTo>
                      <a:pt x="238469" y="257901"/>
                      <a:pt x="238340" y="257901"/>
                      <a:pt x="238211" y="25790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6" name="Freeform: Shape 1755">
                <a:extLst>
                  <a:ext uri="{FF2B5EF4-FFF2-40B4-BE49-F238E27FC236}">
                    <a16:creationId xmlns:a16="http://schemas.microsoft.com/office/drawing/2014/main" id="{74A1C2D3-1CD6-73E8-8C64-09C56D14BB2A}"/>
                  </a:ext>
                </a:extLst>
              </p:cNvPr>
              <p:cNvSpPr/>
              <p:nvPr/>
            </p:nvSpPr>
            <p:spPr>
              <a:xfrm>
                <a:off x="6377526" y="3220847"/>
                <a:ext cx="364918" cy="244195"/>
              </a:xfrm>
              <a:custGeom>
                <a:avLst/>
                <a:gdLst>
                  <a:gd name="connsiteX0" fmla="*/ 109583 w 364918"/>
                  <a:gd name="connsiteY0" fmla="*/ 244196 h 244195"/>
                  <a:gd name="connsiteX1" fmla="*/ 8237 w 364918"/>
                  <a:gd name="connsiteY1" fmla="*/ 220387 h 244195"/>
                  <a:gd name="connsiteX2" fmla="*/ 3089 w 364918"/>
                  <a:gd name="connsiteY2" fmla="*/ 213116 h 244195"/>
                  <a:gd name="connsiteX3" fmla="*/ 0 w 364918"/>
                  <a:gd name="connsiteY3" fmla="*/ 172127 h 244195"/>
                  <a:gd name="connsiteX4" fmla="*/ 176889 w 364918"/>
                  <a:gd name="connsiteY4" fmla="*/ 0 h 244195"/>
                  <a:gd name="connsiteX5" fmla="*/ 281131 w 364918"/>
                  <a:gd name="connsiteY5" fmla="*/ 17888 h 244195"/>
                  <a:gd name="connsiteX6" fmla="*/ 356094 w 364918"/>
                  <a:gd name="connsiteY6" fmla="*/ 33267 h 244195"/>
                  <a:gd name="connsiteX7" fmla="*/ 363365 w 364918"/>
                  <a:gd name="connsiteY7" fmla="*/ 37643 h 244195"/>
                  <a:gd name="connsiteX8" fmla="*/ 364395 w 364918"/>
                  <a:gd name="connsiteY8" fmla="*/ 46072 h 244195"/>
                  <a:gd name="connsiteX9" fmla="*/ 109647 w 364918"/>
                  <a:gd name="connsiteY9" fmla="*/ 244196 h 244195"/>
                  <a:gd name="connsiteX10" fmla="*/ 21492 w 364918"/>
                  <a:gd name="connsiteY10" fmla="*/ 205459 h 244195"/>
                  <a:gd name="connsiteX11" fmla="*/ 109583 w 364918"/>
                  <a:gd name="connsiteY11" fmla="*/ 224956 h 244195"/>
                  <a:gd name="connsiteX12" fmla="*/ 341938 w 364918"/>
                  <a:gd name="connsiteY12" fmla="*/ 51220 h 244195"/>
                  <a:gd name="connsiteX13" fmla="*/ 276176 w 364918"/>
                  <a:gd name="connsiteY13" fmla="*/ 36678 h 244195"/>
                  <a:gd name="connsiteX14" fmla="*/ 176825 w 364918"/>
                  <a:gd name="connsiteY14" fmla="*/ 19433 h 244195"/>
                  <a:gd name="connsiteX15" fmla="*/ 19240 w 364918"/>
                  <a:gd name="connsiteY15" fmla="*/ 172256 h 244195"/>
                  <a:gd name="connsiteX16" fmla="*/ 21428 w 364918"/>
                  <a:gd name="connsiteY16" fmla="*/ 205523 h 24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918" h="244195">
                    <a:moveTo>
                      <a:pt x="109583" y="244196"/>
                    </a:moveTo>
                    <a:cubicBezTo>
                      <a:pt x="73291" y="244196"/>
                      <a:pt x="39187" y="236152"/>
                      <a:pt x="8237" y="220387"/>
                    </a:cubicBezTo>
                    <a:cubicBezTo>
                      <a:pt x="5469" y="218972"/>
                      <a:pt x="3539" y="216269"/>
                      <a:pt x="3089" y="213116"/>
                    </a:cubicBezTo>
                    <a:cubicBezTo>
                      <a:pt x="1030" y="198638"/>
                      <a:pt x="0" y="184868"/>
                      <a:pt x="0" y="172127"/>
                    </a:cubicBezTo>
                    <a:cubicBezTo>
                      <a:pt x="0" y="69173"/>
                      <a:pt x="91437" y="0"/>
                      <a:pt x="176889" y="0"/>
                    </a:cubicBezTo>
                    <a:cubicBezTo>
                      <a:pt x="213503" y="0"/>
                      <a:pt x="247928" y="9073"/>
                      <a:pt x="281131" y="17888"/>
                    </a:cubicBezTo>
                    <a:cubicBezTo>
                      <a:pt x="307062" y="24709"/>
                      <a:pt x="331579" y="31208"/>
                      <a:pt x="356094" y="33267"/>
                    </a:cubicBezTo>
                    <a:cubicBezTo>
                      <a:pt x="359055" y="33525"/>
                      <a:pt x="361757" y="35133"/>
                      <a:pt x="363365" y="37643"/>
                    </a:cubicBezTo>
                    <a:cubicBezTo>
                      <a:pt x="364974" y="40152"/>
                      <a:pt x="365361" y="43305"/>
                      <a:pt x="364395" y="46072"/>
                    </a:cubicBezTo>
                    <a:cubicBezTo>
                      <a:pt x="319417" y="173800"/>
                      <a:pt x="228881" y="244196"/>
                      <a:pt x="109647" y="244196"/>
                    </a:cubicBezTo>
                    <a:close/>
                    <a:moveTo>
                      <a:pt x="21492" y="205459"/>
                    </a:moveTo>
                    <a:cubicBezTo>
                      <a:pt x="48517" y="218393"/>
                      <a:pt x="78117" y="224956"/>
                      <a:pt x="109583" y="224956"/>
                    </a:cubicBezTo>
                    <a:cubicBezTo>
                      <a:pt x="171999" y="224956"/>
                      <a:pt x="283833" y="202048"/>
                      <a:pt x="341938" y="51220"/>
                    </a:cubicBezTo>
                    <a:cubicBezTo>
                      <a:pt x="319867" y="48196"/>
                      <a:pt x="297732" y="42340"/>
                      <a:pt x="276176" y="36678"/>
                    </a:cubicBezTo>
                    <a:cubicBezTo>
                      <a:pt x="244132" y="28184"/>
                      <a:pt x="210993" y="19433"/>
                      <a:pt x="176825" y="19433"/>
                    </a:cubicBezTo>
                    <a:cubicBezTo>
                      <a:pt x="100703" y="19433"/>
                      <a:pt x="19240" y="80819"/>
                      <a:pt x="19240" y="172256"/>
                    </a:cubicBezTo>
                    <a:cubicBezTo>
                      <a:pt x="19240" y="182616"/>
                      <a:pt x="20012" y="193812"/>
                      <a:pt x="21428" y="20552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7" name="Freeform: Shape 1756">
                <a:extLst>
                  <a:ext uri="{FF2B5EF4-FFF2-40B4-BE49-F238E27FC236}">
                    <a16:creationId xmlns:a16="http://schemas.microsoft.com/office/drawing/2014/main" id="{C5CAA044-DDA2-CC86-E19C-8541FFD29F01}"/>
                  </a:ext>
                </a:extLst>
              </p:cNvPr>
              <p:cNvSpPr/>
              <p:nvPr/>
            </p:nvSpPr>
            <p:spPr>
              <a:xfrm>
                <a:off x="5943637" y="3180964"/>
                <a:ext cx="299404" cy="299843"/>
              </a:xfrm>
              <a:custGeom>
                <a:avLst/>
                <a:gdLst>
                  <a:gd name="connsiteX0" fmla="*/ 205008 w 299404"/>
                  <a:gd name="connsiteY0" fmla="*/ 299844 h 299843"/>
                  <a:gd name="connsiteX1" fmla="*/ 0 w 299404"/>
                  <a:gd name="connsiteY1" fmla="*/ 91811 h 299843"/>
                  <a:gd name="connsiteX2" fmla="*/ 14285 w 299404"/>
                  <a:gd name="connsiteY2" fmla="*/ 6552 h 299843"/>
                  <a:gd name="connsiteX3" fmla="*/ 20141 w 299404"/>
                  <a:gd name="connsiteY3" fmla="*/ 568 h 299843"/>
                  <a:gd name="connsiteX4" fmla="*/ 28441 w 299404"/>
                  <a:gd name="connsiteY4" fmla="*/ 1404 h 299843"/>
                  <a:gd name="connsiteX5" fmla="*/ 134871 w 299404"/>
                  <a:gd name="connsiteY5" fmla="*/ 38725 h 299843"/>
                  <a:gd name="connsiteX6" fmla="*/ 299405 w 299404"/>
                  <a:gd name="connsiteY6" fmla="*/ 221470 h 299843"/>
                  <a:gd name="connsiteX7" fmla="*/ 287887 w 299404"/>
                  <a:gd name="connsiteY7" fmla="*/ 291028 h 299843"/>
                  <a:gd name="connsiteX8" fmla="*/ 278750 w 299404"/>
                  <a:gd name="connsiteY8" fmla="*/ 297527 h 299843"/>
                  <a:gd name="connsiteX9" fmla="*/ 239434 w 299404"/>
                  <a:gd name="connsiteY9" fmla="*/ 298621 h 299843"/>
                  <a:gd name="connsiteX10" fmla="*/ 205008 w 299404"/>
                  <a:gd name="connsiteY10" fmla="*/ 299780 h 299843"/>
                  <a:gd name="connsiteX11" fmla="*/ 28956 w 299404"/>
                  <a:gd name="connsiteY11" fmla="*/ 23990 h 299843"/>
                  <a:gd name="connsiteX12" fmla="*/ 19240 w 299404"/>
                  <a:gd name="connsiteY12" fmla="*/ 91811 h 299843"/>
                  <a:gd name="connsiteX13" fmla="*/ 204944 w 299404"/>
                  <a:gd name="connsiteY13" fmla="*/ 280540 h 299843"/>
                  <a:gd name="connsiteX14" fmla="*/ 238404 w 299404"/>
                  <a:gd name="connsiteY14" fmla="*/ 279382 h 299843"/>
                  <a:gd name="connsiteX15" fmla="*/ 271736 w 299404"/>
                  <a:gd name="connsiteY15" fmla="*/ 278223 h 299843"/>
                  <a:gd name="connsiteX16" fmla="*/ 280101 w 299404"/>
                  <a:gd name="connsiteY16" fmla="*/ 221470 h 299843"/>
                  <a:gd name="connsiteX17" fmla="*/ 130431 w 299404"/>
                  <a:gd name="connsiteY17" fmla="*/ 57514 h 299843"/>
                  <a:gd name="connsiteX18" fmla="*/ 28956 w 299404"/>
                  <a:gd name="connsiteY18" fmla="*/ 23990 h 29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404" h="299843">
                    <a:moveTo>
                      <a:pt x="205008" y="299844"/>
                    </a:moveTo>
                    <a:cubicBezTo>
                      <a:pt x="81720" y="299844"/>
                      <a:pt x="0" y="174625"/>
                      <a:pt x="0" y="91811"/>
                    </a:cubicBezTo>
                    <a:cubicBezTo>
                      <a:pt x="0" y="63048"/>
                      <a:pt x="4826" y="34350"/>
                      <a:pt x="14285" y="6552"/>
                    </a:cubicBezTo>
                    <a:cubicBezTo>
                      <a:pt x="15250" y="3785"/>
                      <a:pt x="17374" y="1597"/>
                      <a:pt x="20141" y="568"/>
                    </a:cubicBezTo>
                    <a:cubicBezTo>
                      <a:pt x="22907" y="-398"/>
                      <a:pt x="25996" y="-140"/>
                      <a:pt x="28441" y="1404"/>
                    </a:cubicBezTo>
                    <a:cubicBezTo>
                      <a:pt x="60614" y="21223"/>
                      <a:pt x="98386" y="30167"/>
                      <a:pt x="134871" y="38725"/>
                    </a:cubicBezTo>
                    <a:cubicBezTo>
                      <a:pt x="215754" y="57772"/>
                      <a:pt x="299405" y="77462"/>
                      <a:pt x="299405" y="221470"/>
                    </a:cubicBezTo>
                    <a:cubicBezTo>
                      <a:pt x="299405" y="245342"/>
                      <a:pt x="295544" y="268700"/>
                      <a:pt x="287887" y="291028"/>
                    </a:cubicBezTo>
                    <a:cubicBezTo>
                      <a:pt x="286536" y="294954"/>
                      <a:pt x="282868" y="297527"/>
                      <a:pt x="278750" y="297527"/>
                    </a:cubicBezTo>
                    <a:cubicBezTo>
                      <a:pt x="265752" y="297270"/>
                      <a:pt x="252367" y="297914"/>
                      <a:pt x="239434" y="298621"/>
                    </a:cubicBezTo>
                    <a:cubicBezTo>
                      <a:pt x="228173" y="299201"/>
                      <a:pt x="216527" y="299780"/>
                      <a:pt x="205008" y="299780"/>
                    </a:cubicBezTo>
                    <a:close/>
                    <a:moveTo>
                      <a:pt x="28956" y="23990"/>
                    </a:moveTo>
                    <a:cubicBezTo>
                      <a:pt x="22521" y="46254"/>
                      <a:pt x="19240" y="69032"/>
                      <a:pt x="19240" y="91811"/>
                    </a:cubicBezTo>
                    <a:cubicBezTo>
                      <a:pt x="19240" y="166968"/>
                      <a:pt x="93303" y="280540"/>
                      <a:pt x="204944" y="280540"/>
                    </a:cubicBezTo>
                    <a:cubicBezTo>
                      <a:pt x="216012" y="280540"/>
                      <a:pt x="227401" y="279961"/>
                      <a:pt x="238404" y="279382"/>
                    </a:cubicBezTo>
                    <a:cubicBezTo>
                      <a:pt x="249343" y="278803"/>
                      <a:pt x="260604" y="278223"/>
                      <a:pt x="271736" y="278223"/>
                    </a:cubicBezTo>
                    <a:cubicBezTo>
                      <a:pt x="277270" y="259885"/>
                      <a:pt x="280101" y="240838"/>
                      <a:pt x="280101" y="221470"/>
                    </a:cubicBezTo>
                    <a:cubicBezTo>
                      <a:pt x="280101" y="92776"/>
                      <a:pt x="210735" y="76432"/>
                      <a:pt x="130431" y="57514"/>
                    </a:cubicBezTo>
                    <a:cubicBezTo>
                      <a:pt x="96263" y="49471"/>
                      <a:pt x="61065" y="41170"/>
                      <a:pt x="28956" y="2399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8" name="Freeform: Shape 1757">
                <a:extLst>
                  <a:ext uri="{FF2B5EF4-FFF2-40B4-BE49-F238E27FC236}">
                    <a16:creationId xmlns:a16="http://schemas.microsoft.com/office/drawing/2014/main" id="{0F679C0D-F766-0C9E-F98B-0B41246954BB}"/>
                  </a:ext>
                </a:extLst>
              </p:cNvPr>
              <p:cNvSpPr/>
              <p:nvPr/>
            </p:nvSpPr>
            <p:spPr>
              <a:xfrm>
                <a:off x="6423819" y="3382899"/>
                <a:ext cx="68630" cy="28800"/>
              </a:xfrm>
              <a:custGeom>
                <a:avLst/>
                <a:gdLst>
                  <a:gd name="connsiteX0" fmla="*/ 58979 w 68630"/>
                  <a:gd name="connsiteY0" fmla="*/ 28800 h 28800"/>
                  <a:gd name="connsiteX1" fmla="*/ 6279 w 68630"/>
                  <a:gd name="connsiteY1" fmla="*/ 18698 h 28800"/>
                  <a:gd name="connsiteX2" fmla="*/ 616 w 68630"/>
                  <a:gd name="connsiteY2" fmla="*/ 6279 h 28800"/>
                  <a:gd name="connsiteX3" fmla="*/ 13035 w 68630"/>
                  <a:gd name="connsiteY3" fmla="*/ 616 h 28800"/>
                  <a:gd name="connsiteX4" fmla="*/ 58979 w 68630"/>
                  <a:gd name="connsiteY4" fmla="*/ 9496 h 28800"/>
                  <a:gd name="connsiteX5" fmla="*/ 68631 w 68630"/>
                  <a:gd name="connsiteY5" fmla="*/ 19148 h 28800"/>
                  <a:gd name="connsiteX6" fmla="*/ 58979 w 68630"/>
                  <a:gd name="connsiteY6" fmla="*/ 28800 h 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30" h="28800">
                    <a:moveTo>
                      <a:pt x="58979" y="28800"/>
                    </a:moveTo>
                    <a:cubicBezTo>
                      <a:pt x="42120" y="28800"/>
                      <a:pt x="23846" y="25325"/>
                      <a:pt x="6279" y="18698"/>
                    </a:cubicBezTo>
                    <a:cubicBezTo>
                      <a:pt x="1260" y="16832"/>
                      <a:pt x="-1250" y="11234"/>
                      <a:pt x="616" y="6279"/>
                    </a:cubicBezTo>
                    <a:cubicBezTo>
                      <a:pt x="2483" y="1260"/>
                      <a:pt x="8081" y="-1250"/>
                      <a:pt x="13035" y="616"/>
                    </a:cubicBezTo>
                    <a:cubicBezTo>
                      <a:pt x="28543" y="6408"/>
                      <a:pt x="44372" y="9496"/>
                      <a:pt x="58979" y="9496"/>
                    </a:cubicBezTo>
                    <a:cubicBezTo>
                      <a:pt x="64320" y="9496"/>
                      <a:pt x="68631" y="13807"/>
                      <a:pt x="68631" y="19148"/>
                    </a:cubicBezTo>
                    <a:cubicBezTo>
                      <a:pt x="68631" y="24489"/>
                      <a:pt x="64320" y="28800"/>
                      <a:pt x="58979" y="2880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59" name="Freeform: Shape 1758">
                <a:extLst>
                  <a:ext uri="{FF2B5EF4-FFF2-40B4-BE49-F238E27FC236}">
                    <a16:creationId xmlns:a16="http://schemas.microsoft.com/office/drawing/2014/main" id="{0EF3CAC3-AD08-0080-0C86-6323E959F8AA}"/>
                  </a:ext>
                </a:extLst>
              </p:cNvPr>
              <p:cNvSpPr/>
              <p:nvPr/>
            </p:nvSpPr>
            <p:spPr>
              <a:xfrm>
                <a:off x="6490254" y="3339302"/>
                <a:ext cx="55346" cy="30701"/>
              </a:xfrm>
              <a:custGeom>
                <a:avLst/>
                <a:gdLst>
                  <a:gd name="connsiteX0" fmla="*/ 45694 w 55346"/>
                  <a:gd name="connsiteY0" fmla="*/ 30701 h 30701"/>
                  <a:gd name="connsiteX1" fmla="*/ 4319 w 55346"/>
                  <a:gd name="connsiteY1" fmla="*/ 17703 h 30701"/>
                  <a:gd name="connsiteX2" fmla="*/ 1617 w 55346"/>
                  <a:gd name="connsiteY2" fmla="*/ 4319 h 30701"/>
                  <a:gd name="connsiteX3" fmla="*/ 15001 w 55346"/>
                  <a:gd name="connsiteY3" fmla="*/ 1617 h 30701"/>
                  <a:gd name="connsiteX4" fmla="*/ 45694 w 55346"/>
                  <a:gd name="connsiteY4" fmla="*/ 11397 h 30701"/>
                  <a:gd name="connsiteX5" fmla="*/ 55346 w 55346"/>
                  <a:gd name="connsiteY5" fmla="*/ 21049 h 30701"/>
                  <a:gd name="connsiteX6" fmla="*/ 45694 w 55346"/>
                  <a:gd name="connsiteY6" fmla="*/ 30701 h 3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46" h="30701">
                    <a:moveTo>
                      <a:pt x="45694" y="30701"/>
                    </a:moveTo>
                    <a:cubicBezTo>
                      <a:pt x="30766" y="30701"/>
                      <a:pt x="17575" y="26583"/>
                      <a:pt x="4319" y="17703"/>
                    </a:cubicBezTo>
                    <a:cubicBezTo>
                      <a:pt x="-121" y="14743"/>
                      <a:pt x="-1343" y="8759"/>
                      <a:pt x="1617" y="4319"/>
                    </a:cubicBezTo>
                    <a:cubicBezTo>
                      <a:pt x="4576" y="-121"/>
                      <a:pt x="10561" y="-1343"/>
                      <a:pt x="15001" y="1617"/>
                    </a:cubicBezTo>
                    <a:cubicBezTo>
                      <a:pt x="25103" y="8373"/>
                      <a:pt x="34627" y="11397"/>
                      <a:pt x="45694" y="11397"/>
                    </a:cubicBezTo>
                    <a:cubicBezTo>
                      <a:pt x="51035" y="11397"/>
                      <a:pt x="55346" y="15709"/>
                      <a:pt x="55346" y="21049"/>
                    </a:cubicBezTo>
                    <a:cubicBezTo>
                      <a:pt x="55346" y="26390"/>
                      <a:pt x="51035" y="30701"/>
                      <a:pt x="45694" y="30701"/>
                    </a:cubicBezTo>
                    <a:close/>
                  </a:path>
                </a:pathLst>
              </a:custGeom>
              <a:solidFill>
                <a:srgbClr val="525D7D"/>
              </a:solidFill>
              <a:ln w="6433" cap="flat">
                <a:noFill/>
                <a:prstDash val="solid"/>
                <a:miter/>
              </a:ln>
            </p:spPr>
            <p:txBody>
              <a:bodyPr rtlCol="0" anchor="ctr"/>
              <a:lstStyle/>
              <a:p>
                <a:endParaRPr lang="en-AU"/>
              </a:p>
            </p:txBody>
          </p:sp>
          <p:sp>
            <p:nvSpPr>
              <p:cNvPr id="1760" name="Freeform: Shape 1759">
                <a:extLst>
                  <a:ext uri="{FF2B5EF4-FFF2-40B4-BE49-F238E27FC236}">
                    <a16:creationId xmlns:a16="http://schemas.microsoft.com/office/drawing/2014/main" id="{0BDA1918-6241-3031-E7D8-85592749D02C}"/>
                  </a:ext>
                </a:extLst>
              </p:cNvPr>
              <p:cNvSpPr/>
              <p:nvPr/>
            </p:nvSpPr>
            <p:spPr>
              <a:xfrm>
                <a:off x="6421871" y="3320273"/>
                <a:ext cx="34534" cy="76305"/>
              </a:xfrm>
              <a:custGeom>
                <a:avLst/>
                <a:gdLst>
                  <a:gd name="connsiteX0" fmla="*/ 9707 w 34534"/>
                  <a:gd name="connsiteY0" fmla="*/ 76306 h 76305"/>
                  <a:gd name="connsiteX1" fmla="*/ 7776 w 34534"/>
                  <a:gd name="connsiteY1" fmla="*/ 76112 h 76305"/>
                  <a:gd name="connsiteX2" fmla="*/ 183 w 34534"/>
                  <a:gd name="connsiteY2" fmla="*/ 64723 h 76305"/>
                  <a:gd name="connsiteX3" fmla="*/ 7969 w 34534"/>
                  <a:gd name="connsiteY3" fmla="*/ 35381 h 76305"/>
                  <a:gd name="connsiteX4" fmla="*/ 15369 w 34534"/>
                  <a:gd name="connsiteY4" fmla="*/ 7776 h 76305"/>
                  <a:gd name="connsiteX5" fmla="*/ 26759 w 34534"/>
                  <a:gd name="connsiteY5" fmla="*/ 183 h 76305"/>
                  <a:gd name="connsiteX6" fmla="*/ 34351 w 34534"/>
                  <a:gd name="connsiteY6" fmla="*/ 11573 h 76305"/>
                  <a:gd name="connsiteX7" fmla="*/ 26566 w 34534"/>
                  <a:gd name="connsiteY7" fmla="*/ 40915 h 76305"/>
                  <a:gd name="connsiteX8" fmla="*/ 19166 w 34534"/>
                  <a:gd name="connsiteY8" fmla="*/ 68520 h 76305"/>
                  <a:gd name="connsiteX9" fmla="*/ 9707 w 34534"/>
                  <a:gd name="connsiteY9" fmla="*/ 76306 h 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34" h="76305">
                    <a:moveTo>
                      <a:pt x="9707" y="76306"/>
                    </a:moveTo>
                    <a:cubicBezTo>
                      <a:pt x="9063" y="76306"/>
                      <a:pt x="8420" y="76306"/>
                      <a:pt x="7776" y="76112"/>
                    </a:cubicBezTo>
                    <a:cubicBezTo>
                      <a:pt x="2564" y="75083"/>
                      <a:pt x="-846" y="70000"/>
                      <a:pt x="183" y="64723"/>
                    </a:cubicBezTo>
                    <a:cubicBezTo>
                      <a:pt x="2178" y="54814"/>
                      <a:pt x="5138" y="44904"/>
                      <a:pt x="7969" y="35381"/>
                    </a:cubicBezTo>
                    <a:cubicBezTo>
                      <a:pt x="10865" y="25858"/>
                      <a:pt x="13568" y="16849"/>
                      <a:pt x="15369" y="7776"/>
                    </a:cubicBezTo>
                    <a:cubicBezTo>
                      <a:pt x="16399" y="2564"/>
                      <a:pt x="21546" y="-846"/>
                      <a:pt x="26759" y="183"/>
                    </a:cubicBezTo>
                    <a:cubicBezTo>
                      <a:pt x="31971" y="1213"/>
                      <a:pt x="35381" y="6296"/>
                      <a:pt x="34351" y="11573"/>
                    </a:cubicBezTo>
                    <a:cubicBezTo>
                      <a:pt x="32357" y="21482"/>
                      <a:pt x="29397" y="31392"/>
                      <a:pt x="26566" y="40915"/>
                    </a:cubicBezTo>
                    <a:cubicBezTo>
                      <a:pt x="23670" y="50438"/>
                      <a:pt x="20968" y="59447"/>
                      <a:pt x="19166" y="68520"/>
                    </a:cubicBezTo>
                    <a:cubicBezTo>
                      <a:pt x="18265" y="73088"/>
                      <a:pt x="14211" y="76306"/>
                      <a:pt x="9707" y="7630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61" name="Freeform: Shape 1760">
                <a:extLst>
                  <a:ext uri="{FF2B5EF4-FFF2-40B4-BE49-F238E27FC236}">
                    <a16:creationId xmlns:a16="http://schemas.microsoft.com/office/drawing/2014/main" id="{4FBBFD6C-6876-EB71-2F61-82396D2A6D86}"/>
                  </a:ext>
                </a:extLst>
              </p:cNvPr>
              <p:cNvSpPr/>
              <p:nvPr/>
            </p:nvSpPr>
            <p:spPr>
              <a:xfrm>
                <a:off x="6486484" y="3293715"/>
                <a:ext cx="36438" cy="62968"/>
              </a:xfrm>
              <a:custGeom>
                <a:avLst/>
                <a:gdLst>
                  <a:gd name="connsiteX0" fmla="*/ 9633 w 36438"/>
                  <a:gd name="connsiteY0" fmla="*/ 62968 h 62968"/>
                  <a:gd name="connsiteX1" fmla="*/ 4872 w 36438"/>
                  <a:gd name="connsiteY1" fmla="*/ 61681 h 62968"/>
                  <a:gd name="connsiteX2" fmla="*/ 1268 w 36438"/>
                  <a:gd name="connsiteY2" fmla="*/ 48490 h 62968"/>
                  <a:gd name="connsiteX3" fmla="*/ 12851 w 36438"/>
                  <a:gd name="connsiteY3" fmla="*/ 20178 h 62968"/>
                  <a:gd name="connsiteX4" fmla="*/ 17741 w 36438"/>
                  <a:gd name="connsiteY4" fmla="*/ 6279 h 62968"/>
                  <a:gd name="connsiteX5" fmla="*/ 30160 w 36438"/>
                  <a:gd name="connsiteY5" fmla="*/ 616 h 62968"/>
                  <a:gd name="connsiteX6" fmla="*/ 35823 w 36438"/>
                  <a:gd name="connsiteY6" fmla="*/ 13035 h 62968"/>
                  <a:gd name="connsiteX7" fmla="*/ 31190 w 36438"/>
                  <a:gd name="connsiteY7" fmla="*/ 26355 h 62968"/>
                  <a:gd name="connsiteX8" fmla="*/ 18127 w 36438"/>
                  <a:gd name="connsiteY8" fmla="*/ 58078 h 62968"/>
                  <a:gd name="connsiteX9" fmla="*/ 9762 w 36438"/>
                  <a:gd name="connsiteY9" fmla="*/ 62968 h 6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38" h="62968">
                    <a:moveTo>
                      <a:pt x="9633" y="62968"/>
                    </a:moveTo>
                    <a:cubicBezTo>
                      <a:pt x="8025" y="62968"/>
                      <a:pt x="6352" y="62582"/>
                      <a:pt x="4872" y="61681"/>
                    </a:cubicBezTo>
                    <a:cubicBezTo>
                      <a:pt x="239" y="59043"/>
                      <a:pt x="-1370" y="53123"/>
                      <a:pt x="1268" y="48490"/>
                    </a:cubicBezTo>
                    <a:cubicBezTo>
                      <a:pt x="6094" y="39996"/>
                      <a:pt x="9376" y="30344"/>
                      <a:pt x="12851" y="20178"/>
                    </a:cubicBezTo>
                    <a:cubicBezTo>
                      <a:pt x="14395" y="15609"/>
                      <a:pt x="16004" y="10912"/>
                      <a:pt x="17741" y="6279"/>
                    </a:cubicBezTo>
                    <a:cubicBezTo>
                      <a:pt x="19607" y="1260"/>
                      <a:pt x="25205" y="-1250"/>
                      <a:pt x="30160" y="616"/>
                    </a:cubicBezTo>
                    <a:cubicBezTo>
                      <a:pt x="35179" y="2482"/>
                      <a:pt x="37688" y="8081"/>
                      <a:pt x="35823" y="13035"/>
                    </a:cubicBezTo>
                    <a:cubicBezTo>
                      <a:pt x="34149" y="17475"/>
                      <a:pt x="32670" y="21915"/>
                      <a:pt x="31190" y="26355"/>
                    </a:cubicBezTo>
                    <a:cubicBezTo>
                      <a:pt x="27586" y="36972"/>
                      <a:pt x="23919" y="47975"/>
                      <a:pt x="18127" y="58078"/>
                    </a:cubicBezTo>
                    <a:cubicBezTo>
                      <a:pt x="16326" y="61167"/>
                      <a:pt x="13108" y="62968"/>
                      <a:pt x="9762" y="62968"/>
                    </a:cubicBezTo>
                    <a:close/>
                  </a:path>
                </a:pathLst>
              </a:custGeom>
              <a:solidFill>
                <a:srgbClr val="525D7D"/>
              </a:solidFill>
              <a:ln w="6433" cap="flat">
                <a:noFill/>
                <a:prstDash val="solid"/>
                <a:miter/>
              </a:ln>
            </p:spPr>
            <p:txBody>
              <a:bodyPr rtlCol="0" anchor="ctr"/>
              <a:lstStyle/>
              <a:p>
                <a:endParaRPr lang="en-AU"/>
              </a:p>
            </p:txBody>
          </p:sp>
          <p:sp>
            <p:nvSpPr>
              <p:cNvPr id="1762" name="Freeform: Shape 1761">
                <a:extLst>
                  <a:ext uri="{FF2B5EF4-FFF2-40B4-BE49-F238E27FC236}">
                    <a16:creationId xmlns:a16="http://schemas.microsoft.com/office/drawing/2014/main" id="{069E6251-A4CD-7473-3B33-DDA84751ECE2}"/>
                  </a:ext>
                </a:extLst>
              </p:cNvPr>
              <p:cNvSpPr/>
              <p:nvPr/>
            </p:nvSpPr>
            <p:spPr>
              <a:xfrm>
                <a:off x="6167692" y="3356374"/>
                <a:ext cx="24996" cy="68645"/>
              </a:xfrm>
              <a:custGeom>
                <a:avLst/>
                <a:gdLst>
                  <a:gd name="connsiteX0" fmla="*/ 9652 w 24996"/>
                  <a:gd name="connsiteY0" fmla="*/ 68645 h 68645"/>
                  <a:gd name="connsiteX1" fmla="*/ 0 w 24996"/>
                  <a:gd name="connsiteY1" fmla="*/ 58993 h 68645"/>
                  <a:gd name="connsiteX2" fmla="*/ 5984 w 24996"/>
                  <a:gd name="connsiteY2" fmla="*/ 7323 h 68645"/>
                  <a:gd name="connsiteX3" fmla="*/ 17695 w 24996"/>
                  <a:gd name="connsiteY3" fmla="*/ 309 h 68645"/>
                  <a:gd name="connsiteX4" fmla="*/ 24709 w 24996"/>
                  <a:gd name="connsiteY4" fmla="*/ 12020 h 68645"/>
                  <a:gd name="connsiteX5" fmla="*/ 19304 w 24996"/>
                  <a:gd name="connsiteY5" fmla="*/ 58993 h 68645"/>
                  <a:gd name="connsiteX6" fmla="*/ 9652 w 24996"/>
                  <a:gd name="connsiteY6" fmla="*/ 68645 h 6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96" h="68645">
                    <a:moveTo>
                      <a:pt x="9652" y="68645"/>
                    </a:moveTo>
                    <a:cubicBezTo>
                      <a:pt x="4311" y="68645"/>
                      <a:pt x="0" y="64334"/>
                      <a:pt x="0" y="58993"/>
                    </a:cubicBezTo>
                    <a:cubicBezTo>
                      <a:pt x="0" y="40847"/>
                      <a:pt x="2059" y="22959"/>
                      <a:pt x="5984" y="7323"/>
                    </a:cubicBezTo>
                    <a:cubicBezTo>
                      <a:pt x="7271" y="2175"/>
                      <a:pt x="12483" y="-1042"/>
                      <a:pt x="17695" y="309"/>
                    </a:cubicBezTo>
                    <a:cubicBezTo>
                      <a:pt x="22843" y="1596"/>
                      <a:pt x="25996" y="6872"/>
                      <a:pt x="24709" y="12020"/>
                    </a:cubicBezTo>
                    <a:cubicBezTo>
                      <a:pt x="21170" y="26176"/>
                      <a:pt x="19304" y="42392"/>
                      <a:pt x="19304" y="58993"/>
                    </a:cubicBezTo>
                    <a:cubicBezTo>
                      <a:pt x="19304" y="64334"/>
                      <a:pt x="14993" y="68645"/>
                      <a:pt x="9652" y="6864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63" name="Freeform: Shape 1762">
                <a:extLst>
                  <a:ext uri="{FF2B5EF4-FFF2-40B4-BE49-F238E27FC236}">
                    <a16:creationId xmlns:a16="http://schemas.microsoft.com/office/drawing/2014/main" id="{57D4ACF3-4449-39C7-7BDD-F88E035E7C94}"/>
                  </a:ext>
                </a:extLst>
              </p:cNvPr>
              <p:cNvSpPr/>
              <p:nvPr/>
            </p:nvSpPr>
            <p:spPr>
              <a:xfrm>
                <a:off x="6061437" y="3318447"/>
                <a:ext cx="73630" cy="59470"/>
              </a:xfrm>
              <a:custGeom>
                <a:avLst/>
                <a:gdLst>
                  <a:gd name="connsiteX0" fmla="*/ 18936 w 73630"/>
                  <a:gd name="connsiteY0" fmla="*/ 59470 h 59470"/>
                  <a:gd name="connsiteX1" fmla="*/ 9027 w 73630"/>
                  <a:gd name="connsiteY1" fmla="*/ 59149 h 59470"/>
                  <a:gd name="connsiteX2" fmla="*/ 18 w 73630"/>
                  <a:gd name="connsiteY2" fmla="*/ 48853 h 59470"/>
                  <a:gd name="connsiteX3" fmla="*/ 10313 w 73630"/>
                  <a:gd name="connsiteY3" fmla="*/ 39845 h 59470"/>
                  <a:gd name="connsiteX4" fmla="*/ 18936 w 73630"/>
                  <a:gd name="connsiteY4" fmla="*/ 40166 h 59470"/>
                  <a:gd name="connsiteX5" fmla="*/ 54262 w 73630"/>
                  <a:gd name="connsiteY5" fmla="*/ 19640 h 59470"/>
                  <a:gd name="connsiteX6" fmla="*/ 53361 w 73630"/>
                  <a:gd name="connsiteY6" fmla="*/ 11661 h 59470"/>
                  <a:gd name="connsiteX7" fmla="*/ 60826 w 73630"/>
                  <a:gd name="connsiteY7" fmla="*/ 207 h 59470"/>
                  <a:gd name="connsiteX8" fmla="*/ 72279 w 73630"/>
                  <a:gd name="connsiteY8" fmla="*/ 7671 h 59470"/>
                  <a:gd name="connsiteX9" fmla="*/ 73631 w 73630"/>
                  <a:gd name="connsiteY9" fmla="*/ 19640 h 59470"/>
                  <a:gd name="connsiteX10" fmla="*/ 19001 w 73630"/>
                  <a:gd name="connsiteY10" fmla="*/ 59470 h 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30" h="59470">
                    <a:moveTo>
                      <a:pt x="18936" y="59470"/>
                    </a:moveTo>
                    <a:cubicBezTo>
                      <a:pt x="15654" y="59470"/>
                      <a:pt x="12308" y="59342"/>
                      <a:pt x="9027" y="59149"/>
                    </a:cubicBezTo>
                    <a:cubicBezTo>
                      <a:pt x="3686" y="58763"/>
                      <a:pt x="-303" y="54194"/>
                      <a:pt x="18" y="48853"/>
                    </a:cubicBezTo>
                    <a:cubicBezTo>
                      <a:pt x="340" y="43512"/>
                      <a:pt x="5037" y="39523"/>
                      <a:pt x="10313" y="39845"/>
                    </a:cubicBezTo>
                    <a:cubicBezTo>
                      <a:pt x="13145" y="40038"/>
                      <a:pt x="16040" y="40166"/>
                      <a:pt x="18936" y="40166"/>
                    </a:cubicBezTo>
                    <a:cubicBezTo>
                      <a:pt x="54262" y="40166"/>
                      <a:pt x="54262" y="24723"/>
                      <a:pt x="54262" y="19640"/>
                    </a:cubicBezTo>
                    <a:cubicBezTo>
                      <a:pt x="54262" y="17195"/>
                      <a:pt x="53941" y="14492"/>
                      <a:pt x="53361" y="11661"/>
                    </a:cubicBezTo>
                    <a:cubicBezTo>
                      <a:pt x="52268" y="6449"/>
                      <a:pt x="55614" y="1301"/>
                      <a:pt x="60826" y="207"/>
                    </a:cubicBezTo>
                    <a:cubicBezTo>
                      <a:pt x="65973" y="-887"/>
                      <a:pt x="71186" y="2459"/>
                      <a:pt x="72279" y="7671"/>
                    </a:cubicBezTo>
                    <a:cubicBezTo>
                      <a:pt x="73180" y="11854"/>
                      <a:pt x="73631" y="15908"/>
                      <a:pt x="73631" y="19640"/>
                    </a:cubicBezTo>
                    <a:cubicBezTo>
                      <a:pt x="73631" y="34504"/>
                      <a:pt x="66553" y="59470"/>
                      <a:pt x="19001" y="5947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64" name="Freeform: Shape 1763">
                <a:extLst>
                  <a:ext uri="{FF2B5EF4-FFF2-40B4-BE49-F238E27FC236}">
                    <a16:creationId xmlns:a16="http://schemas.microsoft.com/office/drawing/2014/main" id="{8E01EED3-D2B6-63BC-BB2D-C4E8AD811CC0}"/>
                  </a:ext>
                </a:extLst>
              </p:cNvPr>
              <p:cNvSpPr/>
              <p:nvPr/>
            </p:nvSpPr>
            <p:spPr>
              <a:xfrm>
                <a:off x="6122134" y="3405715"/>
                <a:ext cx="57268" cy="19303"/>
              </a:xfrm>
              <a:custGeom>
                <a:avLst/>
                <a:gdLst>
                  <a:gd name="connsiteX0" fmla="*/ 47617 w 57268"/>
                  <a:gd name="connsiteY0" fmla="*/ 19304 h 19303"/>
                  <a:gd name="connsiteX1" fmla="*/ 9652 w 57268"/>
                  <a:gd name="connsiteY1" fmla="*/ 19304 h 19303"/>
                  <a:gd name="connsiteX2" fmla="*/ 0 w 57268"/>
                  <a:gd name="connsiteY2" fmla="*/ 9652 h 19303"/>
                  <a:gd name="connsiteX3" fmla="*/ 9652 w 57268"/>
                  <a:gd name="connsiteY3" fmla="*/ 0 h 19303"/>
                  <a:gd name="connsiteX4" fmla="*/ 47617 w 57268"/>
                  <a:gd name="connsiteY4" fmla="*/ 0 h 19303"/>
                  <a:gd name="connsiteX5" fmla="*/ 57269 w 57268"/>
                  <a:gd name="connsiteY5" fmla="*/ 9652 h 19303"/>
                  <a:gd name="connsiteX6" fmla="*/ 47617 w 57268"/>
                  <a:gd name="connsiteY6" fmla="*/ 19304 h 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8" h="19303">
                    <a:moveTo>
                      <a:pt x="47617" y="19304"/>
                    </a:moveTo>
                    <a:lnTo>
                      <a:pt x="9652" y="19304"/>
                    </a:lnTo>
                    <a:cubicBezTo>
                      <a:pt x="4311" y="19304"/>
                      <a:pt x="0" y="14993"/>
                      <a:pt x="0" y="9652"/>
                    </a:cubicBezTo>
                    <a:cubicBezTo>
                      <a:pt x="0" y="4311"/>
                      <a:pt x="4311" y="0"/>
                      <a:pt x="9652" y="0"/>
                    </a:cubicBezTo>
                    <a:lnTo>
                      <a:pt x="47617" y="0"/>
                    </a:lnTo>
                    <a:cubicBezTo>
                      <a:pt x="52957" y="0"/>
                      <a:pt x="57269" y="4311"/>
                      <a:pt x="57269" y="9652"/>
                    </a:cubicBezTo>
                    <a:cubicBezTo>
                      <a:pt x="57269" y="14993"/>
                      <a:pt x="52957" y="19304"/>
                      <a:pt x="47617"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grpSp>
          <p:nvGrpSpPr>
            <p:cNvPr id="1765" name="Graphic 3">
              <a:extLst>
                <a:ext uri="{FF2B5EF4-FFF2-40B4-BE49-F238E27FC236}">
                  <a16:creationId xmlns:a16="http://schemas.microsoft.com/office/drawing/2014/main" id="{C907495C-A528-25C0-B0E4-B4033666A38D}"/>
                </a:ext>
              </a:extLst>
            </p:cNvPr>
            <p:cNvGrpSpPr/>
            <p:nvPr/>
          </p:nvGrpSpPr>
          <p:grpSpPr>
            <a:xfrm>
              <a:off x="8524644" y="2821898"/>
              <a:ext cx="604408" cy="850083"/>
              <a:chOff x="7024660" y="2758259"/>
              <a:chExt cx="604408" cy="850083"/>
            </a:xfrm>
            <a:solidFill>
              <a:srgbClr val="525D7D"/>
            </a:solidFill>
          </p:grpSpPr>
          <p:sp>
            <p:nvSpPr>
              <p:cNvPr id="1766" name="Freeform: Shape 1765">
                <a:extLst>
                  <a:ext uri="{FF2B5EF4-FFF2-40B4-BE49-F238E27FC236}">
                    <a16:creationId xmlns:a16="http://schemas.microsoft.com/office/drawing/2014/main" id="{7C131AD3-84F1-3D8C-C341-2D073CD62143}"/>
                  </a:ext>
                </a:extLst>
              </p:cNvPr>
              <p:cNvSpPr/>
              <p:nvPr/>
            </p:nvSpPr>
            <p:spPr>
              <a:xfrm>
                <a:off x="7302381" y="2980191"/>
                <a:ext cx="70266" cy="111641"/>
              </a:xfrm>
              <a:custGeom>
                <a:avLst/>
                <a:gdLst>
                  <a:gd name="connsiteX0" fmla="*/ 30436 w 70266"/>
                  <a:gd name="connsiteY0" fmla="*/ 111642 h 111641"/>
                  <a:gd name="connsiteX1" fmla="*/ 7786 w 70266"/>
                  <a:gd name="connsiteY1" fmla="*/ 99930 h 111641"/>
                  <a:gd name="connsiteX2" fmla="*/ 4569 w 70266"/>
                  <a:gd name="connsiteY2" fmla="*/ 96584 h 111641"/>
                  <a:gd name="connsiteX3" fmla="*/ 3539 w 70266"/>
                  <a:gd name="connsiteY3" fmla="*/ 82943 h 111641"/>
                  <a:gd name="connsiteX4" fmla="*/ 17181 w 70266"/>
                  <a:gd name="connsiteY4" fmla="*/ 81913 h 111641"/>
                  <a:gd name="connsiteX5" fmla="*/ 22328 w 70266"/>
                  <a:gd name="connsiteY5" fmla="*/ 87190 h 111641"/>
                  <a:gd name="connsiteX6" fmla="*/ 30500 w 70266"/>
                  <a:gd name="connsiteY6" fmla="*/ 92338 h 111641"/>
                  <a:gd name="connsiteX7" fmla="*/ 51027 w 70266"/>
                  <a:gd name="connsiteY7" fmla="*/ 75350 h 111641"/>
                  <a:gd name="connsiteX8" fmla="*/ 36292 w 70266"/>
                  <a:gd name="connsiteY8" fmla="*/ 67757 h 111641"/>
                  <a:gd name="connsiteX9" fmla="*/ 0 w 70266"/>
                  <a:gd name="connsiteY9" fmla="*/ 31144 h 111641"/>
                  <a:gd name="connsiteX10" fmla="*/ 27412 w 70266"/>
                  <a:gd name="connsiteY10" fmla="*/ 0 h 111641"/>
                  <a:gd name="connsiteX11" fmla="*/ 51735 w 70266"/>
                  <a:gd name="connsiteY11" fmla="*/ 8429 h 111641"/>
                  <a:gd name="connsiteX12" fmla="*/ 53215 w 70266"/>
                  <a:gd name="connsiteY12" fmla="*/ 22007 h 111641"/>
                  <a:gd name="connsiteX13" fmla="*/ 39638 w 70266"/>
                  <a:gd name="connsiteY13" fmla="*/ 23487 h 111641"/>
                  <a:gd name="connsiteX14" fmla="*/ 27347 w 70266"/>
                  <a:gd name="connsiteY14" fmla="*/ 19240 h 111641"/>
                  <a:gd name="connsiteX15" fmla="*/ 19240 w 70266"/>
                  <a:gd name="connsiteY15" fmla="*/ 31079 h 111641"/>
                  <a:gd name="connsiteX16" fmla="*/ 41182 w 70266"/>
                  <a:gd name="connsiteY16" fmla="*/ 49032 h 111641"/>
                  <a:gd name="connsiteX17" fmla="*/ 70267 w 70266"/>
                  <a:gd name="connsiteY17" fmla="*/ 75286 h 111641"/>
                  <a:gd name="connsiteX18" fmla="*/ 30436 w 70266"/>
                  <a:gd name="connsiteY18" fmla="*/ 111577 h 1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266" h="111641">
                    <a:moveTo>
                      <a:pt x="30436" y="111642"/>
                    </a:moveTo>
                    <a:cubicBezTo>
                      <a:pt x="18082" y="111642"/>
                      <a:pt x="11840" y="104563"/>
                      <a:pt x="7786" y="99930"/>
                    </a:cubicBezTo>
                    <a:cubicBezTo>
                      <a:pt x="6757" y="98772"/>
                      <a:pt x="5727" y="97550"/>
                      <a:pt x="4569" y="96584"/>
                    </a:cubicBezTo>
                    <a:cubicBezTo>
                      <a:pt x="515" y="93110"/>
                      <a:pt x="64" y="86997"/>
                      <a:pt x="3539" y="82943"/>
                    </a:cubicBezTo>
                    <a:cubicBezTo>
                      <a:pt x="7014" y="78889"/>
                      <a:pt x="13127" y="78439"/>
                      <a:pt x="17181" y="81913"/>
                    </a:cubicBezTo>
                    <a:cubicBezTo>
                      <a:pt x="19240" y="83651"/>
                      <a:pt x="20913" y="85581"/>
                      <a:pt x="22328" y="87190"/>
                    </a:cubicBezTo>
                    <a:cubicBezTo>
                      <a:pt x="25739" y="91115"/>
                      <a:pt x="27026" y="92338"/>
                      <a:pt x="30500" y="92338"/>
                    </a:cubicBezTo>
                    <a:cubicBezTo>
                      <a:pt x="34683" y="92338"/>
                      <a:pt x="51027" y="84873"/>
                      <a:pt x="51027" y="75350"/>
                    </a:cubicBezTo>
                    <a:cubicBezTo>
                      <a:pt x="51027" y="72583"/>
                      <a:pt x="48903" y="71103"/>
                      <a:pt x="36292" y="67757"/>
                    </a:cubicBezTo>
                    <a:cubicBezTo>
                      <a:pt x="22715" y="64154"/>
                      <a:pt x="0" y="58105"/>
                      <a:pt x="0" y="31144"/>
                    </a:cubicBezTo>
                    <a:cubicBezTo>
                      <a:pt x="0" y="11647"/>
                      <a:pt x="10231" y="0"/>
                      <a:pt x="27412" y="0"/>
                    </a:cubicBezTo>
                    <a:cubicBezTo>
                      <a:pt x="36034" y="0"/>
                      <a:pt x="45107" y="3153"/>
                      <a:pt x="51735" y="8429"/>
                    </a:cubicBezTo>
                    <a:cubicBezTo>
                      <a:pt x="55918" y="11775"/>
                      <a:pt x="56561" y="17824"/>
                      <a:pt x="53215" y="22007"/>
                    </a:cubicBezTo>
                    <a:cubicBezTo>
                      <a:pt x="49869" y="26189"/>
                      <a:pt x="43820" y="26833"/>
                      <a:pt x="39638" y="23487"/>
                    </a:cubicBezTo>
                    <a:cubicBezTo>
                      <a:pt x="36485" y="20977"/>
                      <a:pt x="31530" y="19240"/>
                      <a:pt x="27347" y="19240"/>
                    </a:cubicBezTo>
                    <a:cubicBezTo>
                      <a:pt x="23937" y="19240"/>
                      <a:pt x="19240" y="19240"/>
                      <a:pt x="19240" y="31079"/>
                    </a:cubicBezTo>
                    <a:cubicBezTo>
                      <a:pt x="19240" y="42147"/>
                      <a:pt x="25224" y="44785"/>
                      <a:pt x="41182" y="49032"/>
                    </a:cubicBezTo>
                    <a:cubicBezTo>
                      <a:pt x="52765" y="52121"/>
                      <a:pt x="70267" y="56754"/>
                      <a:pt x="70267" y="75286"/>
                    </a:cubicBezTo>
                    <a:cubicBezTo>
                      <a:pt x="70267" y="97485"/>
                      <a:pt x="44077" y="111577"/>
                      <a:pt x="30436" y="111577"/>
                    </a:cubicBezTo>
                    <a:close/>
                  </a:path>
                </a:pathLst>
              </a:custGeom>
              <a:solidFill>
                <a:srgbClr val="525D7D"/>
              </a:solidFill>
              <a:ln w="6433" cap="flat">
                <a:noFill/>
                <a:prstDash val="solid"/>
                <a:miter/>
              </a:ln>
            </p:spPr>
            <p:txBody>
              <a:bodyPr rtlCol="0" anchor="ctr"/>
              <a:lstStyle/>
              <a:p>
                <a:endParaRPr lang="en-AU"/>
              </a:p>
            </p:txBody>
          </p:sp>
          <p:sp>
            <p:nvSpPr>
              <p:cNvPr id="1767" name="Freeform: Shape 1766">
                <a:extLst>
                  <a:ext uri="{FF2B5EF4-FFF2-40B4-BE49-F238E27FC236}">
                    <a16:creationId xmlns:a16="http://schemas.microsoft.com/office/drawing/2014/main" id="{33DA0C85-EAEA-70B5-E4E0-83A1F8A999EE}"/>
                  </a:ext>
                </a:extLst>
              </p:cNvPr>
              <p:cNvSpPr/>
              <p:nvPr/>
            </p:nvSpPr>
            <p:spPr>
              <a:xfrm>
                <a:off x="7229862" y="2929679"/>
                <a:ext cx="214982" cy="206745"/>
              </a:xfrm>
              <a:custGeom>
                <a:avLst/>
                <a:gdLst>
                  <a:gd name="connsiteX0" fmla="*/ 112607 w 214982"/>
                  <a:gd name="connsiteY0" fmla="*/ 206746 h 206745"/>
                  <a:gd name="connsiteX1" fmla="*/ 0 w 214982"/>
                  <a:gd name="connsiteY1" fmla="*/ 104049 h 206745"/>
                  <a:gd name="connsiteX2" fmla="*/ 28119 w 214982"/>
                  <a:gd name="connsiteY2" fmla="*/ 34168 h 206745"/>
                  <a:gd name="connsiteX3" fmla="*/ 73034 w 214982"/>
                  <a:gd name="connsiteY3" fmla="*/ 3603 h 206745"/>
                  <a:gd name="connsiteX4" fmla="*/ 95555 w 214982"/>
                  <a:gd name="connsiteY4" fmla="*/ 0 h 206745"/>
                  <a:gd name="connsiteX5" fmla="*/ 214982 w 214982"/>
                  <a:gd name="connsiteY5" fmla="*/ 99544 h 206745"/>
                  <a:gd name="connsiteX6" fmla="*/ 112671 w 214982"/>
                  <a:gd name="connsiteY6" fmla="*/ 206681 h 206745"/>
                  <a:gd name="connsiteX7" fmla="*/ 95555 w 214982"/>
                  <a:gd name="connsiteY7" fmla="*/ 19304 h 206745"/>
                  <a:gd name="connsiteX8" fmla="*/ 77731 w 214982"/>
                  <a:gd name="connsiteY8" fmla="*/ 22328 h 206745"/>
                  <a:gd name="connsiteX9" fmla="*/ 42212 w 214982"/>
                  <a:gd name="connsiteY9" fmla="*/ 47423 h 206745"/>
                  <a:gd name="connsiteX10" fmla="*/ 19368 w 214982"/>
                  <a:gd name="connsiteY10" fmla="*/ 104049 h 206745"/>
                  <a:gd name="connsiteX11" fmla="*/ 112671 w 214982"/>
                  <a:gd name="connsiteY11" fmla="*/ 187442 h 206745"/>
                  <a:gd name="connsiteX12" fmla="*/ 195678 w 214982"/>
                  <a:gd name="connsiteY12" fmla="*/ 99609 h 206745"/>
                  <a:gd name="connsiteX13" fmla="*/ 95555 w 214982"/>
                  <a:gd name="connsiteY13" fmla="*/ 19368 h 20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982" h="206745">
                    <a:moveTo>
                      <a:pt x="112607" y="206746"/>
                    </a:moveTo>
                    <a:cubicBezTo>
                      <a:pt x="35198" y="206746"/>
                      <a:pt x="0" y="153531"/>
                      <a:pt x="0" y="104049"/>
                    </a:cubicBezTo>
                    <a:cubicBezTo>
                      <a:pt x="0" y="78181"/>
                      <a:pt x="9974" y="53408"/>
                      <a:pt x="28119" y="34168"/>
                    </a:cubicBezTo>
                    <a:cubicBezTo>
                      <a:pt x="39702" y="21878"/>
                      <a:pt x="53666" y="8429"/>
                      <a:pt x="73034" y="3603"/>
                    </a:cubicBezTo>
                    <a:cubicBezTo>
                      <a:pt x="80755" y="1673"/>
                      <a:pt x="87383" y="0"/>
                      <a:pt x="95555" y="0"/>
                    </a:cubicBezTo>
                    <a:cubicBezTo>
                      <a:pt x="155848" y="0"/>
                      <a:pt x="214982" y="49354"/>
                      <a:pt x="214982" y="99544"/>
                    </a:cubicBezTo>
                    <a:cubicBezTo>
                      <a:pt x="214982" y="160867"/>
                      <a:pt x="160931" y="206681"/>
                      <a:pt x="112671" y="206681"/>
                    </a:cubicBezTo>
                    <a:close/>
                    <a:moveTo>
                      <a:pt x="95555" y="19304"/>
                    </a:moveTo>
                    <a:cubicBezTo>
                      <a:pt x="89700" y="19304"/>
                      <a:pt x="84680" y="20591"/>
                      <a:pt x="77731" y="22328"/>
                    </a:cubicBezTo>
                    <a:cubicBezTo>
                      <a:pt x="64862" y="25546"/>
                      <a:pt x="54567" y="34297"/>
                      <a:pt x="42212" y="47423"/>
                    </a:cubicBezTo>
                    <a:cubicBezTo>
                      <a:pt x="27283" y="63253"/>
                      <a:pt x="19368" y="82814"/>
                      <a:pt x="19368" y="104049"/>
                    </a:cubicBezTo>
                    <a:cubicBezTo>
                      <a:pt x="19368" y="134999"/>
                      <a:pt x="38994" y="187442"/>
                      <a:pt x="112671" y="187442"/>
                    </a:cubicBezTo>
                    <a:cubicBezTo>
                      <a:pt x="147354" y="187442"/>
                      <a:pt x="195678" y="154046"/>
                      <a:pt x="195678" y="99609"/>
                    </a:cubicBezTo>
                    <a:cubicBezTo>
                      <a:pt x="195678" y="60615"/>
                      <a:pt x="144201" y="19368"/>
                      <a:pt x="95555" y="19368"/>
                    </a:cubicBezTo>
                    <a:close/>
                  </a:path>
                </a:pathLst>
              </a:custGeom>
              <a:solidFill>
                <a:srgbClr val="525D7D"/>
              </a:solidFill>
              <a:ln w="6433" cap="flat">
                <a:noFill/>
                <a:prstDash val="solid"/>
                <a:miter/>
              </a:ln>
            </p:spPr>
            <p:txBody>
              <a:bodyPr rtlCol="0" anchor="ctr"/>
              <a:lstStyle/>
              <a:p>
                <a:endParaRPr lang="en-AU"/>
              </a:p>
            </p:txBody>
          </p:sp>
          <p:sp>
            <p:nvSpPr>
              <p:cNvPr id="1768" name="Freeform: Shape 1767">
                <a:extLst>
                  <a:ext uri="{FF2B5EF4-FFF2-40B4-BE49-F238E27FC236}">
                    <a16:creationId xmlns:a16="http://schemas.microsoft.com/office/drawing/2014/main" id="{4107CB17-2305-F405-A544-812E1939A40F}"/>
                  </a:ext>
                </a:extLst>
              </p:cNvPr>
              <p:cNvSpPr/>
              <p:nvPr/>
            </p:nvSpPr>
            <p:spPr>
              <a:xfrm>
                <a:off x="7024660" y="2758259"/>
                <a:ext cx="604408" cy="850083"/>
              </a:xfrm>
              <a:custGeom>
                <a:avLst/>
                <a:gdLst>
                  <a:gd name="connsiteX0" fmla="*/ 324501 w 604408"/>
                  <a:gd name="connsiteY0" fmla="*/ 850084 h 850083"/>
                  <a:gd name="connsiteX1" fmla="*/ 270449 w 604408"/>
                  <a:gd name="connsiteY1" fmla="*/ 835606 h 850083"/>
                  <a:gd name="connsiteX2" fmla="*/ 236217 w 604408"/>
                  <a:gd name="connsiteY2" fmla="*/ 778080 h 850083"/>
                  <a:gd name="connsiteX3" fmla="*/ 234286 w 604408"/>
                  <a:gd name="connsiteY3" fmla="*/ 688767 h 850083"/>
                  <a:gd name="connsiteX4" fmla="*/ 145874 w 604408"/>
                  <a:gd name="connsiteY4" fmla="*/ 550743 h 850083"/>
                  <a:gd name="connsiteX5" fmla="*/ 0 w 604408"/>
                  <a:gd name="connsiteY5" fmla="*/ 268712 h 850083"/>
                  <a:gd name="connsiteX6" fmla="*/ 290011 w 604408"/>
                  <a:gd name="connsiteY6" fmla="*/ 0 h 850083"/>
                  <a:gd name="connsiteX7" fmla="*/ 604409 w 604408"/>
                  <a:gd name="connsiteY7" fmla="*/ 261312 h 850083"/>
                  <a:gd name="connsiteX8" fmla="*/ 484660 w 604408"/>
                  <a:gd name="connsiteY8" fmla="*/ 556341 h 850083"/>
                  <a:gd name="connsiteX9" fmla="*/ 397084 w 604408"/>
                  <a:gd name="connsiteY9" fmla="*/ 743397 h 850083"/>
                  <a:gd name="connsiteX10" fmla="*/ 398114 w 604408"/>
                  <a:gd name="connsiteY10" fmla="*/ 771195 h 850083"/>
                  <a:gd name="connsiteX11" fmla="*/ 377522 w 604408"/>
                  <a:gd name="connsiteY11" fmla="*/ 827112 h 850083"/>
                  <a:gd name="connsiteX12" fmla="*/ 325144 w 604408"/>
                  <a:gd name="connsiteY12" fmla="*/ 850084 h 850083"/>
                  <a:gd name="connsiteX13" fmla="*/ 324372 w 604408"/>
                  <a:gd name="connsiteY13" fmla="*/ 850084 h 850083"/>
                  <a:gd name="connsiteX14" fmla="*/ 290140 w 604408"/>
                  <a:gd name="connsiteY14" fmla="*/ 19304 h 850083"/>
                  <a:gd name="connsiteX15" fmla="*/ 19433 w 604408"/>
                  <a:gd name="connsiteY15" fmla="*/ 268712 h 850083"/>
                  <a:gd name="connsiteX16" fmla="*/ 159580 w 604408"/>
                  <a:gd name="connsiteY16" fmla="*/ 537037 h 850083"/>
                  <a:gd name="connsiteX17" fmla="*/ 253655 w 604408"/>
                  <a:gd name="connsiteY17" fmla="*/ 688767 h 850083"/>
                  <a:gd name="connsiteX18" fmla="*/ 255586 w 604408"/>
                  <a:gd name="connsiteY18" fmla="*/ 777629 h 850083"/>
                  <a:gd name="connsiteX19" fmla="*/ 279908 w 604408"/>
                  <a:gd name="connsiteY19" fmla="*/ 818811 h 850083"/>
                  <a:gd name="connsiteX20" fmla="*/ 324501 w 604408"/>
                  <a:gd name="connsiteY20" fmla="*/ 830844 h 850083"/>
                  <a:gd name="connsiteX21" fmla="*/ 325080 w 604408"/>
                  <a:gd name="connsiteY21" fmla="*/ 830844 h 850083"/>
                  <a:gd name="connsiteX22" fmla="*/ 363623 w 604408"/>
                  <a:gd name="connsiteY22" fmla="*/ 813921 h 850083"/>
                  <a:gd name="connsiteX23" fmla="*/ 379002 w 604408"/>
                  <a:gd name="connsiteY23" fmla="*/ 772224 h 850083"/>
                  <a:gd name="connsiteX24" fmla="*/ 377909 w 604408"/>
                  <a:gd name="connsiteY24" fmla="*/ 743461 h 850083"/>
                  <a:gd name="connsiteX25" fmla="*/ 470310 w 604408"/>
                  <a:gd name="connsiteY25" fmla="*/ 543601 h 850083"/>
                  <a:gd name="connsiteX26" fmla="*/ 585233 w 604408"/>
                  <a:gd name="connsiteY26" fmla="*/ 261440 h 850083"/>
                  <a:gd name="connsiteX27" fmla="*/ 290140 w 604408"/>
                  <a:gd name="connsiteY27" fmla="*/ 19433 h 8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408" h="850083">
                    <a:moveTo>
                      <a:pt x="324501" y="850084"/>
                    </a:moveTo>
                    <a:cubicBezTo>
                      <a:pt x="305840" y="850084"/>
                      <a:pt x="287630" y="845193"/>
                      <a:pt x="270449" y="835606"/>
                    </a:cubicBezTo>
                    <a:cubicBezTo>
                      <a:pt x="249923" y="824152"/>
                      <a:pt x="236796" y="802081"/>
                      <a:pt x="236217" y="778080"/>
                    </a:cubicBezTo>
                    <a:cubicBezTo>
                      <a:pt x="235252" y="740630"/>
                      <a:pt x="234286" y="700799"/>
                      <a:pt x="234286" y="688767"/>
                    </a:cubicBezTo>
                    <a:cubicBezTo>
                      <a:pt x="234286" y="638512"/>
                      <a:pt x="193298" y="597845"/>
                      <a:pt x="145874" y="550743"/>
                    </a:cubicBezTo>
                    <a:cubicBezTo>
                      <a:pt x="80884" y="486203"/>
                      <a:pt x="0" y="405899"/>
                      <a:pt x="0" y="268712"/>
                    </a:cubicBezTo>
                    <a:cubicBezTo>
                      <a:pt x="0" y="144458"/>
                      <a:pt x="126699" y="0"/>
                      <a:pt x="290011" y="0"/>
                    </a:cubicBezTo>
                    <a:cubicBezTo>
                      <a:pt x="492767" y="0"/>
                      <a:pt x="604409" y="92788"/>
                      <a:pt x="604409" y="261312"/>
                    </a:cubicBezTo>
                    <a:cubicBezTo>
                      <a:pt x="604409" y="429836"/>
                      <a:pt x="540770" y="493024"/>
                      <a:pt x="484660" y="556341"/>
                    </a:cubicBezTo>
                    <a:cubicBezTo>
                      <a:pt x="437686" y="609299"/>
                      <a:pt x="397084" y="655113"/>
                      <a:pt x="397084" y="743397"/>
                    </a:cubicBezTo>
                    <a:cubicBezTo>
                      <a:pt x="397084" y="747708"/>
                      <a:pt x="397405" y="757103"/>
                      <a:pt x="398114" y="771195"/>
                    </a:cubicBezTo>
                    <a:cubicBezTo>
                      <a:pt x="399143" y="791786"/>
                      <a:pt x="391615" y="812184"/>
                      <a:pt x="377522" y="827112"/>
                    </a:cubicBezTo>
                    <a:cubicBezTo>
                      <a:pt x="363688" y="841783"/>
                      <a:pt x="345091" y="849955"/>
                      <a:pt x="325144" y="850084"/>
                    </a:cubicBezTo>
                    <a:lnTo>
                      <a:pt x="324372" y="850084"/>
                    </a:lnTo>
                    <a:close/>
                    <a:moveTo>
                      <a:pt x="290140" y="19304"/>
                    </a:moveTo>
                    <a:cubicBezTo>
                      <a:pt x="137702" y="19304"/>
                      <a:pt x="19433" y="153402"/>
                      <a:pt x="19433" y="268712"/>
                    </a:cubicBezTo>
                    <a:cubicBezTo>
                      <a:pt x="19433" y="397855"/>
                      <a:pt x="93882" y="471790"/>
                      <a:pt x="159580" y="537037"/>
                    </a:cubicBezTo>
                    <a:cubicBezTo>
                      <a:pt x="210092" y="587163"/>
                      <a:pt x="253655" y="630469"/>
                      <a:pt x="253655" y="688767"/>
                    </a:cubicBezTo>
                    <a:cubicBezTo>
                      <a:pt x="253655" y="700606"/>
                      <a:pt x="254620" y="740308"/>
                      <a:pt x="255586" y="777629"/>
                    </a:cubicBezTo>
                    <a:cubicBezTo>
                      <a:pt x="256036" y="794874"/>
                      <a:pt x="265366" y="810639"/>
                      <a:pt x="279908" y="818811"/>
                    </a:cubicBezTo>
                    <a:cubicBezTo>
                      <a:pt x="294194" y="826790"/>
                      <a:pt x="309186" y="830844"/>
                      <a:pt x="324501" y="830844"/>
                    </a:cubicBezTo>
                    <a:lnTo>
                      <a:pt x="325080" y="830844"/>
                    </a:lnTo>
                    <a:cubicBezTo>
                      <a:pt x="339751" y="830715"/>
                      <a:pt x="353392" y="824731"/>
                      <a:pt x="363623" y="813921"/>
                    </a:cubicBezTo>
                    <a:cubicBezTo>
                      <a:pt x="374176" y="802789"/>
                      <a:pt x="379774" y="787539"/>
                      <a:pt x="379002" y="772224"/>
                    </a:cubicBezTo>
                    <a:cubicBezTo>
                      <a:pt x="378294" y="757553"/>
                      <a:pt x="377909" y="748159"/>
                      <a:pt x="377909" y="743461"/>
                    </a:cubicBezTo>
                    <a:cubicBezTo>
                      <a:pt x="377909" y="647842"/>
                      <a:pt x="422822" y="597201"/>
                      <a:pt x="470310" y="543601"/>
                    </a:cubicBezTo>
                    <a:cubicBezTo>
                      <a:pt x="526807" y="479897"/>
                      <a:pt x="585233" y="414006"/>
                      <a:pt x="585233" y="261440"/>
                    </a:cubicBezTo>
                    <a:cubicBezTo>
                      <a:pt x="585233" y="50898"/>
                      <a:pt x="400366" y="19433"/>
                      <a:pt x="290140" y="1943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69" name="Freeform: Shape 1768">
                <a:extLst>
                  <a:ext uri="{FF2B5EF4-FFF2-40B4-BE49-F238E27FC236}">
                    <a16:creationId xmlns:a16="http://schemas.microsoft.com/office/drawing/2014/main" id="{FEB9BC82-0475-D554-CEB1-3CDE4AC4CBC6}"/>
                  </a:ext>
                </a:extLst>
              </p:cNvPr>
              <p:cNvSpPr/>
              <p:nvPr/>
            </p:nvSpPr>
            <p:spPr>
              <a:xfrm>
                <a:off x="7258970" y="3424387"/>
                <a:ext cx="172028" cy="43036"/>
              </a:xfrm>
              <a:custGeom>
                <a:avLst/>
                <a:gdLst>
                  <a:gd name="connsiteX0" fmla="*/ 69922 w 172028"/>
                  <a:gd name="connsiteY0" fmla="*/ 43036 h 43036"/>
                  <a:gd name="connsiteX1" fmla="*/ 5382 w 172028"/>
                  <a:gd name="connsiteY1" fmla="*/ 28623 h 43036"/>
                  <a:gd name="connsiteX2" fmla="*/ 1007 w 172028"/>
                  <a:gd name="connsiteY2" fmla="*/ 15689 h 43036"/>
                  <a:gd name="connsiteX3" fmla="*/ 13940 w 172028"/>
                  <a:gd name="connsiteY3" fmla="*/ 11314 h 43036"/>
                  <a:gd name="connsiteX4" fmla="*/ 69922 w 172028"/>
                  <a:gd name="connsiteY4" fmla="*/ 23732 h 43036"/>
                  <a:gd name="connsiteX5" fmla="*/ 158077 w 172028"/>
                  <a:gd name="connsiteY5" fmla="*/ 1018 h 43036"/>
                  <a:gd name="connsiteX6" fmla="*/ 171011 w 172028"/>
                  <a:gd name="connsiteY6" fmla="*/ 5394 h 43036"/>
                  <a:gd name="connsiteX7" fmla="*/ 166635 w 172028"/>
                  <a:gd name="connsiteY7" fmla="*/ 18327 h 43036"/>
                  <a:gd name="connsiteX8" fmla="*/ 69922 w 172028"/>
                  <a:gd name="connsiteY8" fmla="*/ 43036 h 4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28" h="43036">
                    <a:moveTo>
                      <a:pt x="69922" y="43036"/>
                    </a:moveTo>
                    <a:cubicBezTo>
                      <a:pt x="46564" y="43036"/>
                      <a:pt x="24879" y="38210"/>
                      <a:pt x="5382" y="28623"/>
                    </a:cubicBezTo>
                    <a:cubicBezTo>
                      <a:pt x="620" y="26242"/>
                      <a:pt x="-1374" y="20451"/>
                      <a:pt x="1007" y="15689"/>
                    </a:cubicBezTo>
                    <a:cubicBezTo>
                      <a:pt x="3388" y="10928"/>
                      <a:pt x="9179" y="8933"/>
                      <a:pt x="13940" y="11314"/>
                    </a:cubicBezTo>
                    <a:cubicBezTo>
                      <a:pt x="30735" y="19550"/>
                      <a:pt x="49524" y="23732"/>
                      <a:pt x="69922" y="23732"/>
                    </a:cubicBezTo>
                    <a:cubicBezTo>
                      <a:pt x="97720" y="23732"/>
                      <a:pt x="128156" y="15882"/>
                      <a:pt x="158077" y="1018"/>
                    </a:cubicBezTo>
                    <a:cubicBezTo>
                      <a:pt x="162839" y="-1363"/>
                      <a:pt x="168630" y="568"/>
                      <a:pt x="171011" y="5394"/>
                    </a:cubicBezTo>
                    <a:cubicBezTo>
                      <a:pt x="173392" y="10155"/>
                      <a:pt x="171461" y="15947"/>
                      <a:pt x="166635" y="18327"/>
                    </a:cubicBezTo>
                    <a:cubicBezTo>
                      <a:pt x="134075" y="34478"/>
                      <a:pt x="100680" y="43036"/>
                      <a:pt x="69922" y="4303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70" name="Freeform: Shape 1769">
                <a:extLst>
                  <a:ext uri="{FF2B5EF4-FFF2-40B4-BE49-F238E27FC236}">
                    <a16:creationId xmlns:a16="http://schemas.microsoft.com/office/drawing/2014/main" id="{56E76859-FE95-B244-6D00-ED3668CABAFB}"/>
                  </a:ext>
                </a:extLst>
              </p:cNvPr>
              <p:cNvSpPr/>
              <p:nvPr/>
            </p:nvSpPr>
            <p:spPr>
              <a:xfrm>
                <a:off x="7260413" y="3502464"/>
                <a:ext cx="161810" cy="35162"/>
              </a:xfrm>
              <a:custGeom>
                <a:avLst/>
                <a:gdLst>
                  <a:gd name="connsiteX0" fmla="*/ 69958 w 161810"/>
                  <a:gd name="connsiteY0" fmla="*/ 35162 h 35162"/>
                  <a:gd name="connsiteX1" fmla="*/ 5676 w 161810"/>
                  <a:gd name="connsiteY1" fmla="*/ 22293 h 35162"/>
                  <a:gd name="connsiteX2" fmla="*/ 850 w 161810"/>
                  <a:gd name="connsiteY2" fmla="*/ 9488 h 35162"/>
                  <a:gd name="connsiteX3" fmla="*/ 13655 w 161810"/>
                  <a:gd name="connsiteY3" fmla="*/ 4662 h 35162"/>
                  <a:gd name="connsiteX4" fmla="*/ 70022 w 161810"/>
                  <a:gd name="connsiteY4" fmla="*/ 15794 h 35162"/>
                  <a:gd name="connsiteX5" fmla="*/ 148783 w 161810"/>
                  <a:gd name="connsiteY5" fmla="*/ 608 h 35162"/>
                  <a:gd name="connsiteX6" fmla="*/ 161202 w 161810"/>
                  <a:gd name="connsiteY6" fmla="*/ 6335 h 35162"/>
                  <a:gd name="connsiteX7" fmla="*/ 155475 w 161810"/>
                  <a:gd name="connsiteY7" fmla="*/ 18754 h 35162"/>
                  <a:gd name="connsiteX8" fmla="*/ 70022 w 161810"/>
                  <a:gd name="connsiteY8" fmla="*/ 35098 h 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10" h="35162">
                    <a:moveTo>
                      <a:pt x="69958" y="35162"/>
                    </a:moveTo>
                    <a:cubicBezTo>
                      <a:pt x="46150" y="35162"/>
                      <a:pt x="24530" y="30851"/>
                      <a:pt x="5676" y="22293"/>
                    </a:cubicBezTo>
                    <a:cubicBezTo>
                      <a:pt x="850" y="20105"/>
                      <a:pt x="-1338" y="14378"/>
                      <a:pt x="850" y="9488"/>
                    </a:cubicBezTo>
                    <a:cubicBezTo>
                      <a:pt x="3038" y="4598"/>
                      <a:pt x="8764" y="2474"/>
                      <a:pt x="13655" y="4662"/>
                    </a:cubicBezTo>
                    <a:cubicBezTo>
                      <a:pt x="29999" y="12062"/>
                      <a:pt x="48981" y="15794"/>
                      <a:pt x="70022" y="15794"/>
                    </a:cubicBezTo>
                    <a:cubicBezTo>
                      <a:pt x="94668" y="15794"/>
                      <a:pt x="121886" y="10582"/>
                      <a:pt x="148783" y="608"/>
                    </a:cubicBezTo>
                    <a:cubicBezTo>
                      <a:pt x="153737" y="-1258"/>
                      <a:pt x="159336" y="1316"/>
                      <a:pt x="161202" y="6335"/>
                    </a:cubicBezTo>
                    <a:cubicBezTo>
                      <a:pt x="163068" y="11354"/>
                      <a:pt x="160494" y="16888"/>
                      <a:pt x="155475" y="18754"/>
                    </a:cubicBezTo>
                    <a:cubicBezTo>
                      <a:pt x="126519" y="29435"/>
                      <a:pt x="96920" y="35098"/>
                      <a:pt x="70022" y="3509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71" name="Freeform: Shape 1770">
                <a:extLst>
                  <a:ext uri="{FF2B5EF4-FFF2-40B4-BE49-F238E27FC236}">
                    <a16:creationId xmlns:a16="http://schemas.microsoft.com/office/drawing/2014/main" id="{A3CDDE39-D6A9-5207-9617-E47906FF80AD}"/>
                  </a:ext>
                </a:extLst>
              </p:cNvPr>
              <p:cNvSpPr/>
              <p:nvPr/>
            </p:nvSpPr>
            <p:spPr>
              <a:xfrm>
                <a:off x="7248116" y="3342012"/>
                <a:ext cx="197777" cy="67628"/>
              </a:xfrm>
              <a:custGeom>
                <a:avLst/>
                <a:gdLst>
                  <a:gd name="connsiteX0" fmla="*/ 9609 w 197777"/>
                  <a:gd name="connsiteY0" fmla="*/ 67564 h 67628"/>
                  <a:gd name="connsiteX1" fmla="*/ 3560 w 197777"/>
                  <a:gd name="connsiteY1" fmla="*/ 65376 h 67628"/>
                  <a:gd name="connsiteX2" fmla="*/ 2145 w 197777"/>
                  <a:gd name="connsiteY2" fmla="*/ 51799 h 67628"/>
                  <a:gd name="connsiteX3" fmla="*/ 3045 w 197777"/>
                  <a:gd name="connsiteY3" fmla="*/ 50705 h 67628"/>
                  <a:gd name="connsiteX4" fmla="*/ 103748 w 197777"/>
                  <a:gd name="connsiteY4" fmla="*/ 0 h 67628"/>
                  <a:gd name="connsiteX5" fmla="*/ 195442 w 197777"/>
                  <a:gd name="connsiteY5" fmla="*/ 48453 h 67628"/>
                  <a:gd name="connsiteX6" fmla="*/ 194412 w 197777"/>
                  <a:gd name="connsiteY6" fmla="*/ 62094 h 67628"/>
                  <a:gd name="connsiteX7" fmla="*/ 180771 w 197777"/>
                  <a:gd name="connsiteY7" fmla="*/ 61065 h 67628"/>
                  <a:gd name="connsiteX8" fmla="*/ 103748 w 197777"/>
                  <a:gd name="connsiteY8" fmla="*/ 19368 h 67628"/>
                  <a:gd name="connsiteX9" fmla="*/ 18038 w 197777"/>
                  <a:gd name="connsiteY9" fmla="*/ 62931 h 67628"/>
                  <a:gd name="connsiteX10" fmla="*/ 17137 w 197777"/>
                  <a:gd name="connsiteY10" fmla="*/ 64025 h 67628"/>
                  <a:gd name="connsiteX11" fmla="*/ 9609 w 197777"/>
                  <a:gd name="connsiteY11" fmla="*/ 67628 h 6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777" h="67628">
                    <a:moveTo>
                      <a:pt x="9609" y="67564"/>
                    </a:moveTo>
                    <a:cubicBezTo>
                      <a:pt x="7485" y="67564"/>
                      <a:pt x="5297" y="66856"/>
                      <a:pt x="3560" y="65376"/>
                    </a:cubicBezTo>
                    <a:cubicBezTo>
                      <a:pt x="-558" y="62030"/>
                      <a:pt x="-1202" y="55917"/>
                      <a:pt x="2145" y="51799"/>
                    </a:cubicBezTo>
                    <a:lnTo>
                      <a:pt x="3045" y="50705"/>
                    </a:lnTo>
                    <a:cubicBezTo>
                      <a:pt x="22349" y="26961"/>
                      <a:pt x="44163" y="0"/>
                      <a:pt x="103748" y="0"/>
                    </a:cubicBezTo>
                    <a:cubicBezTo>
                      <a:pt x="153809" y="0"/>
                      <a:pt x="177876" y="27991"/>
                      <a:pt x="195442" y="48453"/>
                    </a:cubicBezTo>
                    <a:cubicBezTo>
                      <a:pt x="198916" y="52507"/>
                      <a:pt x="198466" y="58620"/>
                      <a:pt x="194412" y="62094"/>
                    </a:cubicBezTo>
                    <a:cubicBezTo>
                      <a:pt x="190359" y="65569"/>
                      <a:pt x="184246" y="65119"/>
                      <a:pt x="180771" y="61065"/>
                    </a:cubicBezTo>
                    <a:cubicBezTo>
                      <a:pt x="160502" y="37450"/>
                      <a:pt x="141905" y="19368"/>
                      <a:pt x="103748" y="19368"/>
                    </a:cubicBezTo>
                    <a:cubicBezTo>
                      <a:pt x="53364" y="19368"/>
                      <a:pt x="36184" y="40538"/>
                      <a:pt x="18038" y="62931"/>
                    </a:cubicBezTo>
                    <a:lnTo>
                      <a:pt x="17137" y="64025"/>
                    </a:lnTo>
                    <a:cubicBezTo>
                      <a:pt x="15207" y="66406"/>
                      <a:pt x="12440" y="67628"/>
                      <a:pt x="9609" y="6762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72" name="Freeform: Shape 1771">
                <a:extLst>
                  <a:ext uri="{FF2B5EF4-FFF2-40B4-BE49-F238E27FC236}">
                    <a16:creationId xmlns:a16="http://schemas.microsoft.com/office/drawing/2014/main" id="{355D9F11-DAC4-BC10-BB23-9A5C8EE4ED51}"/>
                  </a:ext>
                </a:extLst>
              </p:cNvPr>
              <p:cNvSpPr/>
              <p:nvPr/>
            </p:nvSpPr>
            <p:spPr>
              <a:xfrm>
                <a:off x="7171249" y="3092096"/>
                <a:ext cx="139303" cy="279064"/>
              </a:xfrm>
              <a:custGeom>
                <a:avLst/>
                <a:gdLst>
                  <a:gd name="connsiteX0" fmla="*/ 129716 w 139303"/>
                  <a:gd name="connsiteY0" fmla="*/ 279001 h 279064"/>
                  <a:gd name="connsiteX1" fmla="*/ 120386 w 139303"/>
                  <a:gd name="connsiteY1" fmla="*/ 271858 h 279064"/>
                  <a:gd name="connsiteX2" fmla="*/ 1731 w 139303"/>
                  <a:gd name="connsiteY2" fmla="*/ 15179 h 279064"/>
                  <a:gd name="connsiteX3" fmla="*/ 4111 w 139303"/>
                  <a:gd name="connsiteY3" fmla="*/ 1731 h 279064"/>
                  <a:gd name="connsiteX4" fmla="*/ 17560 w 139303"/>
                  <a:gd name="connsiteY4" fmla="*/ 4112 h 279064"/>
                  <a:gd name="connsiteX5" fmla="*/ 138982 w 139303"/>
                  <a:gd name="connsiteY5" fmla="*/ 266903 h 279064"/>
                  <a:gd name="connsiteX6" fmla="*/ 132161 w 139303"/>
                  <a:gd name="connsiteY6" fmla="*/ 278743 h 279064"/>
                  <a:gd name="connsiteX7" fmla="*/ 129652 w 139303"/>
                  <a:gd name="connsiteY7" fmla="*/ 279065 h 27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303" h="279064">
                    <a:moveTo>
                      <a:pt x="129716" y="279001"/>
                    </a:moveTo>
                    <a:cubicBezTo>
                      <a:pt x="125469" y="279001"/>
                      <a:pt x="121544" y="276169"/>
                      <a:pt x="120386" y="271858"/>
                    </a:cubicBezTo>
                    <a:cubicBezTo>
                      <a:pt x="95934" y="180164"/>
                      <a:pt x="54881" y="91430"/>
                      <a:pt x="1731" y="15179"/>
                    </a:cubicBezTo>
                    <a:cubicBezTo>
                      <a:pt x="-1293" y="10804"/>
                      <a:pt x="-264" y="4755"/>
                      <a:pt x="4111" y="1731"/>
                    </a:cubicBezTo>
                    <a:cubicBezTo>
                      <a:pt x="8487" y="-1293"/>
                      <a:pt x="14471" y="-264"/>
                      <a:pt x="17560" y="4112"/>
                    </a:cubicBezTo>
                    <a:cubicBezTo>
                      <a:pt x="71997" y="82164"/>
                      <a:pt x="113952" y="173022"/>
                      <a:pt x="138982" y="266903"/>
                    </a:cubicBezTo>
                    <a:cubicBezTo>
                      <a:pt x="140334" y="272051"/>
                      <a:pt x="137310" y="277328"/>
                      <a:pt x="132161" y="278743"/>
                    </a:cubicBezTo>
                    <a:cubicBezTo>
                      <a:pt x="131325" y="278936"/>
                      <a:pt x="130488" y="279065"/>
                      <a:pt x="129652" y="27906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73" name="Freeform: Shape 1772">
                <a:extLst>
                  <a:ext uri="{FF2B5EF4-FFF2-40B4-BE49-F238E27FC236}">
                    <a16:creationId xmlns:a16="http://schemas.microsoft.com/office/drawing/2014/main" id="{CCDC2643-62B6-425C-6A87-60F845F8E3C1}"/>
                  </a:ext>
                </a:extLst>
              </p:cNvPr>
              <p:cNvSpPr/>
              <p:nvPr/>
            </p:nvSpPr>
            <p:spPr>
              <a:xfrm>
                <a:off x="7368071" y="3074709"/>
                <a:ext cx="130896" cy="289695"/>
              </a:xfrm>
              <a:custGeom>
                <a:avLst/>
                <a:gdLst>
                  <a:gd name="connsiteX0" fmla="*/ 9660 w 130896"/>
                  <a:gd name="connsiteY0" fmla="*/ 289696 h 289695"/>
                  <a:gd name="connsiteX1" fmla="*/ 8437 w 130896"/>
                  <a:gd name="connsiteY1" fmla="*/ 289631 h 289695"/>
                  <a:gd name="connsiteX2" fmla="*/ 72 w 130896"/>
                  <a:gd name="connsiteY2" fmla="*/ 278821 h 289695"/>
                  <a:gd name="connsiteX3" fmla="*/ 114031 w 130896"/>
                  <a:gd name="connsiteY3" fmla="*/ 3224 h 289695"/>
                  <a:gd name="connsiteX4" fmla="*/ 127672 w 130896"/>
                  <a:gd name="connsiteY4" fmla="*/ 2452 h 289695"/>
                  <a:gd name="connsiteX5" fmla="*/ 128444 w 130896"/>
                  <a:gd name="connsiteY5" fmla="*/ 16093 h 289695"/>
                  <a:gd name="connsiteX6" fmla="*/ 19248 w 130896"/>
                  <a:gd name="connsiteY6" fmla="*/ 281266 h 289695"/>
                  <a:gd name="connsiteX7" fmla="*/ 9660 w 130896"/>
                  <a:gd name="connsiteY7" fmla="*/ 289696 h 2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96" h="289695">
                    <a:moveTo>
                      <a:pt x="9660" y="289696"/>
                    </a:moveTo>
                    <a:cubicBezTo>
                      <a:pt x="9274" y="289696"/>
                      <a:pt x="8824" y="289696"/>
                      <a:pt x="8437" y="289631"/>
                    </a:cubicBezTo>
                    <a:cubicBezTo>
                      <a:pt x="3161" y="288988"/>
                      <a:pt x="-571" y="284097"/>
                      <a:pt x="72" y="278821"/>
                    </a:cubicBezTo>
                    <a:cubicBezTo>
                      <a:pt x="14615" y="164413"/>
                      <a:pt x="52966" y="71689"/>
                      <a:pt x="114031" y="3224"/>
                    </a:cubicBezTo>
                    <a:cubicBezTo>
                      <a:pt x="117569" y="-765"/>
                      <a:pt x="123683" y="-1087"/>
                      <a:pt x="127672" y="2452"/>
                    </a:cubicBezTo>
                    <a:cubicBezTo>
                      <a:pt x="131662" y="5991"/>
                      <a:pt x="131983" y="12104"/>
                      <a:pt x="128444" y="16093"/>
                    </a:cubicBezTo>
                    <a:cubicBezTo>
                      <a:pt x="70017" y="81598"/>
                      <a:pt x="33275" y="170783"/>
                      <a:pt x="19248" y="281266"/>
                    </a:cubicBezTo>
                    <a:cubicBezTo>
                      <a:pt x="18604" y="286156"/>
                      <a:pt x="14486" y="289696"/>
                      <a:pt x="9660" y="28969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74" name="Freeform: Shape 1773">
                <a:extLst>
                  <a:ext uri="{FF2B5EF4-FFF2-40B4-BE49-F238E27FC236}">
                    <a16:creationId xmlns:a16="http://schemas.microsoft.com/office/drawing/2014/main" id="{ABD57F15-0BC2-C056-B4DE-625902343622}"/>
                  </a:ext>
                </a:extLst>
              </p:cNvPr>
              <p:cNvSpPr/>
              <p:nvPr/>
            </p:nvSpPr>
            <p:spPr>
              <a:xfrm>
                <a:off x="7166893" y="3073241"/>
                <a:ext cx="60004" cy="35643"/>
              </a:xfrm>
              <a:custGeom>
                <a:avLst/>
                <a:gdLst>
                  <a:gd name="connsiteX0" fmla="*/ 9626 w 60004"/>
                  <a:gd name="connsiteY0" fmla="*/ 35643 h 35643"/>
                  <a:gd name="connsiteX1" fmla="*/ 103 w 60004"/>
                  <a:gd name="connsiteY1" fmla="*/ 27342 h 35643"/>
                  <a:gd name="connsiteX2" fmla="*/ 8274 w 60004"/>
                  <a:gd name="connsiteY2" fmla="*/ 16403 h 35643"/>
                  <a:gd name="connsiteX3" fmla="*/ 28158 w 60004"/>
                  <a:gd name="connsiteY3" fmla="*/ 8682 h 35643"/>
                  <a:gd name="connsiteX4" fmla="*/ 47719 w 60004"/>
                  <a:gd name="connsiteY4" fmla="*/ 381 h 35643"/>
                  <a:gd name="connsiteX5" fmla="*/ 59624 w 60004"/>
                  <a:gd name="connsiteY5" fmla="*/ 7009 h 35643"/>
                  <a:gd name="connsiteX6" fmla="*/ 52996 w 60004"/>
                  <a:gd name="connsiteY6" fmla="*/ 18913 h 35643"/>
                  <a:gd name="connsiteX7" fmla="*/ 36780 w 60004"/>
                  <a:gd name="connsiteY7" fmla="*/ 25927 h 35643"/>
                  <a:gd name="connsiteX8" fmla="*/ 10913 w 60004"/>
                  <a:gd name="connsiteY8" fmla="*/ 35514 h 35643"/>
                  <a:gd name="connsiteX9" fmla="*/ 9562 w 60004"/>
                  <a:gd name="connsiteY9" fmla="*/ 35643 h 3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4" h="35643">
                    <a:moveTo>
                      <a:pt x="9626" y="35643"/>
                    </a:moveTo>
                    <a:cubicBezTo>
                      <a:pt x="4929" y="35643"/>
                      <a:pt x="746" y="32168"/>
                      <a:pt x="103" y="27342"/>
                    </a:cubicBezTo>
                    <a:cubicBezTo>
                      <a:pt x="-670" y="22066"/>
                      <a:pt x="2998" y="17176"/>
                      <a:pt x="8274" y="16403"/>
                    </a:cubicBezTo>
                    <a:cubicBezTo>
                      <a:pt x="14709" y="15503"/>
                      <a:pt x="21272" y="12221"/>
                      <a:pt x="28158" y="8682"/>
                    </a:cubicBezTo>
                    <a:cubicBezTo>
                      <a:pt x="34271" y="5593"/>
                      <a:pt x="40641" y="2376"/>
                      <a:pt x="47719" y="381"/>
                    </a:cubicBezTo>
                    <a:cubicBezTo>
                      <a:pt x="52802" y="-1099"/>
                      <a:pt x="58207" y="1861"/>
                      <a:pt x="59624" y="7009"/>
                    </a:cubicBezTo>
                    <a:cubicBezTo>
                      <a:pt x="61103" y="12157"/>
                      <a:pt x="58143" y="17497"/>
                      <a:pt x="52996" y="18913"/>
                    </a:cubicBezTo>
                    <a:cubicBezTo>
                      <a:pt x="47654" y="20457"/>
                      <a:pt x="42378" y="23095"/>
                      <a:pt x="36780" y="25927"/>
                    </a:cubicBezTo>
                    <a:cubicBezTo>
                      <a:pt x="28801" y="29981"/>
                      <a:pt x="20565" y="34099"/>
                      <a:pt x="10913" y="35514"/>
                    </a:cubicBezTo>
                    <a:cubicBezTo>
                      <a:pt x="10463" y="35579"/>
                      <a:pt x="10012" y="35643"/>
                      <a:pt x="9562" y="3564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775" name="Freeform: Shape 1774">
                <a:extLst>
                  <a:ext uri="{FF2B5EF4-FFF2-40B4-BE49-F238E27FC236}">
                    <a16:creationId xmlns:a16="http://schemas.microsoft.com/office/drawing/2014/main" id="{0F849852-8E2C-5B5F-3D48-07D3BF44D8EF}"/>
                  </a:ext>
                </a:extLst>
              </p:cNvPr>
              <p:cNvSpPr/>
              <p:nvPr/>
            </p:nvSpPr>
            <p:spPr>
              <a:xfrm>
                <a:off x="7439766" y="3063074"/>
                <a:ext cx="57961" cy="33584"/>
              </a:xfrm>
              <a:custGeom>
                <a:avLst/>
                <a:gdLst>
                  <a:gd name="connsiteX0" fmla="*/ 48383 w 57961"/>
                  <a:gd name="connsiteY0" fmla="*/ 33584 h 33584"/>
                  <a:gd name="connsiteX1" fmla="*/ 44073 w 57961"/>
                  <a:gd name="connsiteY1" fmla="*/ 32554 h 33584"/>
                  <a:gd name="connsiteX2" fmla="*/ 7009 w 57961"/>
                  <a:gd name="connsiteY2" fmla="*/ 18913 h 33584"/>
                  <a:gd name="connsiteX3" fmla="*/ 381 w 57961"/>
                  <a:gd name="connsiteY3" fmla="*/ 7009 h 33584"/>
                  <a:gd name="connsiteX4" fmla="*/ 12285 w 57961"/>
                  <a:gd name="connsiteY4" fmla="*/ 381 h 33584"/>
                  <a:gd name="connsiteX5" fmla="*/ 52631 w 57961"/>
                  <a:gd name="connsiteY5" fmla="*/ 15310 h 33584"/>
                  <a:gd name="connsiteX6" fmla="*/ 56942 w 57961"/>
                  <a:gd name="connsiteY6" fmla="*/ 28243 h 33584"/>
                  <a:gd name="connsiteX7" fmla="*/ 48319 w 57961"/>
                  <a:gd name="connsiteY7" fmla="*/ 33584 h 3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61" h="33584">
                    <a:moveTo>
                      <a:pt x="48383" y="33584"/>
                    </a:moveTo>
                    <a:cubicBezTo>
                      <a:pt x="46904" y="33584"/>
                      <a:pt x="45424" y="33262"/>
                      <a:pt x="44073" y="32554"/>
                    </a:cubicBezTo>
                    <a:cubicBezTo>
                      <a:pt x="31653" y="26313"/>
                      <a:pt x="18913" y="22323"/>
                      <a:pt x="7009" y="18913"/>
                    </a:cubicBezTo>
                    <a:cubicBezTo>
                      <a:pt x="1861" y="17433"/>
                      <a:pt x="-1099" y="12092"/>
                      <a:pt x="381" y="7009"/>
                    </a:cubicBezTo>
                    <a:cubicBezTo>
                      <a:pt x="1861" y="1861"/>
                      <a:pt x="7201" y="-1099"/>
                      <a:pt x="12285" y="381"/>
                    </a:cubicBezTo>
                    <a:cubicBezTo>
                      <a:pt x="25090" y="4049"/>
                      <a:pt x="38796" y="8360"/>
                      <a:pt x="52631" y="15310"/>
                    </a:cubicBezTo>
                    <a:cubicBezTo>
                      <a:pt x="57392" y="17690"/>
                      <a:pt x="59323" y="23482"/>
                      <a:pt x="56942" y="28243"/>
                    </a:cubicBezTo>
                    <a:cubicBezTo>
                      <a:pt x="55269" y="31654"/>
                      <a:pt x="51858" y="33584"/>
                      <a:pt x="48319" y="33584"/>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sp>
          <p:nvSpPr>
            <p:cNvPr id="1776" name="Freeform: Shape 1775">
              <a:extLst>
                <a:ext uri="{FF2B5EF4-FFF2-40B4-BE49-F238E27FC236}">
                  <a16:creationId xmlns:a16="http://schemas.microsoft.com/office/drawing/2014/main" id="{FB04BF6A-F367-FC24-C10B-15E9E367092E}"/>
                </a:ext>
              </a:extLst>
            </p:cNvPr>
            <p:cNvSpPr/>
            <p:nvPr/>
          </p:nvSpPr>
          <p:spPr>
            <a:xfrm>
              <a:off x="9267013" y="3280222"/>
              <a:ext cx="1340662" cy="1296409"/>
            </a:xfrm>
            <a:custGeom>
              <a:avLst/>
              <a:gdLst>
                <a:gd name="connsiteX0" fmla="*/ 640185 w 1340662"/>
                <a:gd name="connsiteY0" fmla="*/ 1296410 h 1296409"/>
                <a:gd name="connsiteX1" fmla="*/ 240785 w 1340662"/>
                <a:gd name="connsiteY1" fmla="*/ 1144423 h 1296409"/>
                <a:gd name="connsiteX2" fmla="*/ 239755 w 1340662"/>
                <a:gd name="connsiteY2" fmla="*/ 1130781 h 1296409"/>
                <a:gd name="connsiteX3" fmla="*/ 253396 w 1340662"/>
                <a:gd name="connsiteY3" fmla="*/ 1129752 h 1296409"/>
                <a:gd name="connsiteX4" fmla="*/ 640249 w 1340662"/>
                <a:gd name="connsiteY4" fmla="*/ 1277041 h 1296409"/>
                <a:gd name="connsiteX5" fmla="*/ 1143247 w 1340662"/>
                <a:gd name="connsiteY5" fmla="*/ 1055496 h 1296409"/>
                <a:gd name="connsiteX6" fmla="*/ 1321359 w 1340662"/>
                <a:gd name="connsiteY6" fmla="*/ 653393 h 1296409"/>
                <a:gd name="connsiteX7" fmla="*/ 1116994 w 1340662"/>
                <a:gd name="connsiteY7" fmla="*/ 191449 h 1296409"/>
                <a:gd name="connsiteX8" fmla="*/ 540576 w 1340662"/>
                <a:gd name="connsiteY8" fmla="*/ 24984 h 1296409"/>
                <a:gd name="connsiteX9" fmla="*/ 164405 w 1340662"/>
                <a:gd name="connsiteY9" fmla="*/ 231408 h 1296409"/>
                <a:gd name="connsiteX10" fmla="*/ 19304 w 1340662"/>
                <a:gd name="connsiteY10" fmla="*/ 633446 h 1296409"/>
                <a:gd name="connsiteX11" fmla="*/ 23293 w 1340662"/>
                <a:gd name="connsiteY11" fmla="*/ 702104 h 1296409"/>
                <a:gd name="connsiteX12" fmla="*/ 14799 w 1340662"/>
                <a:gd name="connsiteY12" fmla="*/ 712785 h 1296409"/>
                <a:gd name="connsiteX13" fmla="*/ 4117 w 1340662"/>
                <a:gd name="connsiteY13" fmla="*/ 704292 h 1296409"/>
                <a:gd name="connsiteX14" fmla="*/ 0 w 1340662"/>
                <a:gd name="connsiteY14" fmla="*/ 633382 h 1296409"/>
                <a:gd name="connsiteX15" fmla="*/ 149542 w 1340662"/>
                <a:gd name="connsiteY15" fmla="*/ 218989 h 1296409"/>
                <a:gd name="connsiteX16" fmla="*/ 538452 w 1340662"/>
                <a:gd name="connsiteY16" fmla="*/ 5680 h 1296409"/>
                <a:gd name="connsiteX17" fmla="*/ 1129863 w 1340662"/>
                <a:gd name="connsiteY17" fmla="*/ 176971 h 1296409"/>
                <a:gd name="connsiteX18" fmla="*/ 1340663 w 1340662"/>
                <a:gd name="connsiteY18" fmla="*/ 653329 h 1296409"/>
                <a:gd name="connsiteX19" fmla="*/ 1157467 w 1340662"/>
                <a:gd name="connsiteY19" fmla="*/ 1068494 h 1296409"/>
                <a:gd name="connsiteX20" fmla="*/ 640249 w 1340662"/>
                <a:gd name="connsiteY20" fmla="*/ 1296281 h 129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662" h="1296409">
                  <a:moveTo>
                    <a:pt x="640185" y="1296410"/>
                  </a:moveTo>
                  <a:cubicBezTo>
                    <a:pt x="494696" y="1296410"/>
                    <a:pt x="356609" y="1243838"/>
                    <a:pt x="240785" y="1144423"/>
                  </a:cubicBezTo>
                  <a:cubicBezTo>
                    <a:pt x="236731" y="1140948"/>
                    <a:pt x="236281" y="1134835"/>
                    <a:pt x="239755" y="1130781"/>
                  </a:cubicBezTo>
                  <a:cubicBezTo>
                    <a:pt x="243230" y="1126727"/>
                    <a:pt x="249343" y="1126277"/>
                    <a:pt x="253396" y="1129752"/>
                  </a:cubicBezTo>
                  <a:cubicBezTo>
                    <a:pt x="365682" y="1226143"/>
                    <a:pt x="499459" y="1277041"/>
                    <a:pt x="640249" y="1277041"/>
                  </a:cubicBezTo>
                  <a:cubicBezTo>
                    <a:pt x="832774" y="1277041"/>
                    <a:pt x="1011465" y="1198345"/>
                    <a:pt x="1143247" y="1055496"/>
                  </a:cubicBezTo>
                  <a:cubicBezTo>
                    <a:pt x="1253087" y="936454"/>
                    <a:pt x="1321359" y="782344"/>
                    <a:pt x="1321359" y="653393"/>
                  </a:cubicBezTo>
                  <a:cubicBezTo>
                    <a:pt x="1321359" y="473480"/>
                    <a:pt x="1248775" y="309396"/>
                    <a:pt x="1116994" y="191449"/>
                  </a:cubicBezTo>
                  <a:cubicBezTo>
                    <a:pt x="969253" y="59216"/>
                    <a:pt x="764502" y="82"/>
                    <a:pt x="540576" y="24984"/>
                  </a:cubicBezTo>
                  <a:cubicBezTo>
                    <a:pt x="394702" y="41199"/>
                    <a:pt x="261118" y="114490"/>
                    <a:pt x="164405" y="231408"/>
                  </a:cubicBezTo>
                  <a:cubicBezTo>
                    <a:pt x="70845" y="344529"/>
                    <a:pt x="19304" y="487315"/>
                    <a:pt x="19304" y="633446"/>
                  </a:cubicBezTo>
                  <a:cubicBezTo>
                    <a:pt x="19304" y="656160"/>
                    <a:pt x="20655" y="679261"/>
                    <a:pt x="23293" y="702104"/>
                  </a:cubicBezTo>
                  <a:cubicBezTo>
                    <a:pt x="23937" y="707380"/>
                    <a:pt x="20140" y="712206"/>
                    <a:pt x="14799" y="712785"/>
                  </a:cubicBezTo>
                  <a:cubicBezTo>
                    <a:pt x="9523" y="713364"/>
                    <a:pt x="4697" y="709632"/>
                    <a:pt x="4117" y="704292"/>
                  </a:cubicBezTo>
                  <a:cubicBezTo>
                    <a:pt x="1351" y="680676"/>
                    <a:pt x="0" y="656868"/>
                    <a:pt x="0" y="633382"/>
                  </a:cubicBezTo>
                  <a:cubicBezTo>
                    <a:pt x="0" y="482746"/>
                    <a:pt x="53086" y="335585"/>
                    <a:pt x="149542" y="218989"/>
                  </a:cubicBezTo>
                  <a:cubicBezTo>
                    <a:pt x="249471" y="98210"/>
                    <a:pt x="387624" y="22410"/>
                    <a:pt x="538452" y="5680"/>
                  </a:cubicBezTo>
                  <a:cubicBezTo>
                    <a:pt x="767913" y="-19801"/>
                    <a:pt x="977941" y="41006"/>
                    <a:pt x="1129863" y="176971"/>
                  </a:cubicBezTo>
                  <a:cubicBezTo>
                    <a:pt x="1265828" y="298650"/>
                    <a:pt x="1340663" y="467818"/>
                    <a:pt x="1340663" y="653329"/>
                  </a:cubicBezTo>
                  <a:cubicBezTo>
                    <a:pt x="1340663" y="786913"/>
                    <a:pt x="1270460" y="946042"/>
                    <a:pt x="1157467" y="1068494"/>
                  </a:cubicBezTo>
                  <a:cubicBezTo>
                    <a:pt x="1021953" y="1215397"/>
                    <a:pt x="838308" y="1296281"/>
                    <a:pt x="640249" y="1296281"/>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nvGrpSpPr>
            <p:cNvPr id="1818" name="Graphic 3">
              <a:extLst>
                <a:ext uri="{FF2B5EF4-FFF2-40B4-BE49-F238E27FC236}">
                  <a16:creationId xmlns:a16="http://schemas.microsoft.com/office/drawing/2014/main" id="{0C12D005-3A87-B21D-7CAE-7C39FE66593D}"/>
                </a:ext>
              </a:extLst>
            </p:cNvPr>
            <p:cNvGrpSpPr/>
            <p:nvPr/>
          </p:nvGrpSpPr>
          <p:grpSpPr>
            <a:xfrm>
              <a:off x="10325030" y="2621909"/>
              <a:ext cx="528570" cy="677827"/>
              <a:chOff x="8825046" y="2558270"/>
              <a:chExt cx="528570" cy="677827"/>
            </a:xfrm>
            <a:solidFill>
              <a:srgbClr val="525D7D"/>
            </a:solidFill>
          </p:grpSpPr>
          <p:sp>
            <p:nvSpPr>
              <p:cNvPr id="1819" name="Freeform: Shape 1818">
                <a:extLst>
                  <a:ext uri="{FF2B5EF4-FFF2-40B4-BE49-F238E27FC236}">
                    <a16:creationId xmlns:a16="http://schemas.microsoft.com/office/drawing/2014/main" id="{983AAD38-31FD-9C84-163B-4D4B8CB44A17}"/>
                  </a:ext>
                </a:extLst>
              </p:cNvPr>
              <p:cNvSpPr/>
              <p:nvPr/>
            </p:nvSpPr>
            <p:spPr>
              <a:xfrm>
                <a:off x="8979384" y="2558270"/>
                <a:ext cx="237374" cy="191817"/>
              </a:xfrm>
              <a:custGeom>
                <a:avLst/>
                <a:gdLst>
                  <a:gd name="connsiteX0" fmla="*/ 114923 w 237374"/>
                  <a:gd name="connsiteY0" fmla="*/ 191817 h 191817"/>
                  <a:gd name="connsiteX1" fmla="*/ 0 w 237374"/>
                  <a:gd name="connsiteY1" fmla="*/ 103662 h 191817"/>
                  <a:gd name="connsiteX2" fmla="*/ 127342 w 237374"/>
                  <a:gd name="connsiteY2" fmla="*/ 0 h 191817"/>
                  <a:gd name="connsiteX3" fmla="*/ 144651 w 237374"/>
                  <a:gd name="connsiteY3" fmla="*/ 1030 h 191817"/>
                  <a:gd name="connsiteX4" fmla="*/ 179721 w 237374"/>
                  <a:gd name="connsiteY4" fmla="*/ 12290 h 191817"/>
                  <a:gd name="connsiteX5" fmla="*/ 182551 w 237374"/>
                  <a:gd name="connsiteY5" fmla="*/ 13513 h 191817"/>
                  <a:gd name="connsiteX6" fmla="*/ 237375 w 237374"/>
                  <a:gd name="connsiteY6" fmla="*/ 93303 h 191817"/>
                  <a:gd name="connsiteX7" fmla="*/ 114987 w 237374"/>
                  <a:gd name="connsiteY7" fmla="*/ 191817 h 191817"/>
                  <a:gd name="connsiteX8" fmla="*/ 127342 w 237374"/>
                  <a:gd name="connsiteY8" fmla="*/ 19304 h 191817"/>
                  <a:gd name="connsiteX9" fmla="*/ 19368 w 237374"/>
                  <a:gd name="connsiteY9" fmla="*/ 103662 h 191817"/>
                  <a:gd name="connsiteX10" fmla="*/ 114987 w 237374"/>
                  <a:gd name="connsiteY10" fmla="*/ 172513 h 191817"/>
                  <a:gd name="connsiteX11" fmla="*/ 218071 w 237374"/>
                  <a:gd name="connsiteY11" fmla="*/ 93303 h 191817"/>
                  <a:gd name="connsiteX12" fmla="*/ 174959 w 237374"/>
                  <a:gd name="connsiteY12" fmla="*/ 31272 h 191817"/>
                  <a:gd name="connsiteX13" fmla="*/ 172063 w 237374"/>
                  <a:gd name="connsiteY13" fmla="*/ 30050 h 191817"/>
                  <a:gd name="connsiteX14" fmla="*/ 142270 w 237374"/>
                  <a:gd name="connsiteY14" fmla="*/ 20205 h 191817"/>
                  <a:gd name="connsiteX15" fmla="*/ 127407 w 237374"/>
                  <a:gd name="connsiteY15" fmla="*/ 19304 h 19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374" h="191817">
                    <a:moveTo>
                      <a:pt x="114923" y="191817"/>
                    </a:moveTo>
                    <a:cubicBezTo>
                      <a:pt x="59456" y="191817"/>
                      <a:pt x="0" y="156427"/>
                      <a:pt x="0" y="103662"/>
                    </a:cubicBezTo>
                    <a:cubicBezTo>
                      <a:pt x="0" y="50898"/>
                      <a:pt x="47617" y="0"/>
                      <a:pt x="127342" y="0"/>
                    </a:cubicBezTo>
                    <a:cubicBezTo>
                      <a:pt x="133198" y="0"/>
                      <a:pt x="138989" y="386"/>
                      <a:pt x="144651" y="1030"/>
                    </a:cubicBezTo>
                    <a:cubicBezTo>
                      <a:pt x="157264" y="2638"/>
                      <a:pt x="168653" y="7529"/>
                      <a:pt x="179721" y="12290"/>
                    </a:cubicBezTo>
                    <a:lnTo>
                      <a:pt x="182551" y="13513"/>
                    </a:lnTo>
                    <a:cubicBezTo>
                      <a:pt x="220452" y="29728"/>
                      <a:pt x="237375" y="65248"/>
                      <a:pt x="237375" y="93303"/>
                    </a:cubicBezTo>
                    <a:cubicBezTo>
                      <a:pt x="237375" y="141756"/>
                      <a:pt x="191560" y="191817"/>
                      <a:pt x="114987" y="191817"/>
                    </a:cubicBezTo>
                    <a:close/>
                    <a:moveTo>
                      <a:pt x="127342" y="19304"/>
                    </a:moveTo>
                    <a:cubicBezTo>
                      <a:pt x="75414" y="19304"/>
                      <a:pt x="19368" y="51542"/>
                      <a:pt x="19368" y="103662"/>
                    </a:cubicBezTo>
                    <a:cubicBezTo>
                      <a:pt x="19368" y="144201"/>
                      <a:pt x="69752" y="172513"/>
                      <a:pt x="114987" y="172513"/>
                    </a:cubicBezTo>
                    <a:cubicBezTo>
                      <a:pt x="179527" y="172513"/>
                      <a:pt x="218071" y="132232"/>
                      <a:pt x="218071" y="93303"/>
                    </a:cubicBezTo>
                    <a:cubicBezTo>
                      <a:pt x="218071" y="72326"/>
                      <a:pt x="204558" y="44013"/>
                      <a:pt x="174959" y="31272"/>
                    </a:cubicBezTo>
                    <a:lnTo>
                      <a:pt x="172063" y="30050"/>
                    </a:lnTo>
                    <a:cubicBezTo>
                      <a:pt x="161832" y="25610"/>
                      <a:pt x="152180" y="21492"/>
                      <a:pt x="142270" y="20205"/>
                    </a:cubicBezTo>
                    <a:cubicBezTo>
                      <a:pt x="137444" y="19626"/>
                      <a:pt x="132426" y="19304"/>
                      <a:pt x="127407"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0" name="Freeform: Shape 1819">
                <a:extLst>
                  <a:ext uri="{FF2B5EF4-FFF2-40B4-BE49-F238E27FC236}">
                    <a16:creationId xmlns:a16="http://schemas.microsoft.com/office/drawing/2014/main" id="{C8170E45-089D-020E-AF9A-4202D4A5EACF}"/>
                  </a:ext>
                </a:extLst>
              </p:cNvPr>
              <p:cNvSpPr/>
              <p:nvPr/>
            </p:nvSpPr>
            <p:spPr>
              <a:xfrm>
                <a:off x="8979384" y="2696680"/>
                <a:ext cx="237310" cy="108231"/>
              </a:xfrm>
              <a:custGeom>
                <a:avLst/>
                <a:gdLst>
                  <a:gd name="connsiteX0" fmla="*/ 114923 w 237310"/>
                  <a:gd name="connsiteY0" fmla="*/ 108231 h 108231"/>
                  <a:gd name="connsiteX1" fmla="*/ 0 w 237310"/>
                  <a:gd name="connsiteY1" fmla="*/ 20141 h 108231"/>
                  <a:gd name="connsiteX2" fmla="*/ 9652 w 237310"/>
                  <a:gd name="connsiteY2" fmla="*/ 10489 h 108231"/>
                  <a:gd name="connsiteX3" fmla="*/ 19304 w 237310"/>
                  <a:gd name="connsiteY3" fmla="*/ 20141 h 108231"/>
                  <a:gd name="connsiteX4" fmla="*/ 114923 w 237310"/>
                  <a:gd name="connsiteY4" fmla="*/ 88927 h 108231"/>
                  <a:gd name="connsiteX5" fmla="*/ 218007 w 237310"/>
                  <a:gd name="connsiteY5" fmla="*/ 9716 h 108231"/>
                  <a:gd name="connsiteX6" fmla="*/ 227659 w 237310"/>
                  <a:gd name="connsiteY6" fmla="*/ 0 h 108231"/>
                  <a:gd name="connsiteX7" fmla="*/ 237311 w 237310"/>
                  <a:gd name="connsiteY7" fmla="*/ 9588 h 108231"/>
                  <a:gd name="connsiteX8" fmla="*/ 114923 w 237310"/>
                  <a:gd name="connsiteY8" fmla="*/ 108231 h 10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10" h="108231">
                    <a:moveTo>
                      <a:pt x="114923" y="108231"/>
                    </a:moveTo>
                    <a:cubicBezTo>
                      <a:pt x="59456" y="108231"/>
                      <a:pt x="0" y="72840"/>
                      <a:pt x="0" y="20141"/>
                    </a:cubicBezTo>
                    <a:cubicBezTo>
                      <a:pt x="0" y="14800"/>
                      <a:pt x="4312" y="10489"/>
                      <a:pt x="9652" y="10489"/>
                    </a:cubicBezTo>
                    <a:cubicBezTo>
                      <a:pt x="14993" y="10489"/>
                      <a:pt x="19304" y="14800"/>
                      <a:pt x="19304" y="20141"/>
                    </a:cubicBezTo>
                    <a:cubicBezTo>
                      <a:pt x="19304" y="60679"/>
                      <a:pt x="69688" y="88927"/>
                      <a:pt x="114923" y="88927"/>
                    </a:cubicBezTo>
                    <a:cubicBezTo>
                      <a:pt x="179463" y="88927"/>
                      <a:pt x="218007" y="48646"/>
                      <a:pt x="218007" y="9716"/>
                    </a:cubicBezTo>
                    <a:cubicBezTo>
                      <a:pt x="218007" y="4376"/>
                      <a:pt x="222318" y="0"/>
                      <a:pt x="227659" y="0"/>
                    </a:cubicBezTo>
                    <a:cubicBezTo>
                      <a:pt x="233000" y="0"/>
                      <a:pt x="237311" y="4247"/>
                      <a:pt x="237311" y="9588"/>
                    </a:cubicBezTo>
                    <a:cubicBezTo>
                      <a:pt x="237311" y="58105"/>
                      <a:pt x="191496" y="108231"/>
                      <a:pt x="114923" y="10823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1" name="Freeform: Shape 1820">
                <a:extLst>
                  <a:ext uri="{FF2B5EF4-FFF2-40B4-BE49-F238E27FC236}">
                    <a16:creationId xmlns:a16="http://schemas.microsoft.com/office/drawing/2014/main" id="{BCDF96A1-7119-8E29-6F1D-875B21D140EC}"/>
                  </a:ext>
                </a:extLst>
              </p:cNvPr>
              <p:cNvSpPr/>
              <p:nvPr/>
            </p:nvSpPr>
            <p:spPr>
              <a:xfrm>
                <a:off x="8979384" y="2761219"/>
                <a:ext cx="237310" cy="108038"/>
              </a:xfrm>
              <a:custGeom>
                <a:avLst/>
                <a:gdLst>
                  <a:gd name="connsiteX0" fmla="*/ 114923 w 237310"/>
                  <a:gd name="connsiteY0" fmla="*/ 108038 h 108038"/>
                  <a:gd name="connsiteX1" fmla="*/ 0 w 237310"/>
                  <a:gd name="connsiteY1" fmla="*/ 19948 h 108038"/>
                  <a:gd name="connsiteX2" fmla="*/ 9652 w 237310"/>
                  <a:gd name="connsiteY2" fmla="*/ 10296 h 108038"/>
                  <a:gd name="connsiteX3" fmla="*/ 19304 w 237310"/>
                  <a:gd name="connsiteY3" fmla="*/ 19948 h 108038"/>
                  <a:gd name="connsiteX4" fmla="*/ 114923 w 237310"/>
                  <a:gd name="connsiteY4" fmla="*/ 88734 h 108038"/>
                  <a:gd name="connsiteX5" fmla="*/ 218007 w 237310"/>
                  <a:gd name="connsiteY5" fmla="*/ 9652 h 108038"/>
                  <a:gd name="connsiteX6" fmla="*/ 227659 w 237310"/>
                  <a:gd name="connsiteY6" fmla="*/ 0 h 108038"/>
                  <a:gd name="connsiteX7" fmla="*/ 237311 w 237310"/>
                  <a:gd name="connsiteY7" fmla="*/ 9652 h 108038"/>
                  <a:gd name="connsiteX8" fmla="*/ 114923 w 237310"/>
                  <a:gd name="connsiteY8" fmla="*/ 108038 h 1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10" h="108038">
                    <a:moveTo>
                      <a:pt x="114923" y="108038"/>
                    </a:moveTo>
                    <a:cubicBezTo>
                      <a:pt x="59456" y="108038"/>
                      <a:pt x="0" y="72647"/>
                      <a:pt x="0" y="19948"/>
                    </a:cubicBezTo>
                    <a:cubicBezTo>
                      <a:pt x="0" y="14607"/>
                      <a:pt x="4312" y="10296"/>
                      <a:pt x="9652" y="10296"/>
                    </a:cubicBezTo>
                    <a:cubicBezTo>
                      <a:pt x="14993" y="10296"/>
                      <a:pt x="19304" y="14607"/>
                      <a:pt x="19304" y="19948"/>
                    </a:cubicBezTo>
                    <a:cubicBezTo>
                      <a:pt x="19304" y="60486"/>
                      <a:pt x="69688" y="88734"/>
                      <a:pt x="114923" y="88734"/>
                    </a:cubicBezTo>
                    <a:cubicBezTo>
                      <a:pt x="179399" y="88734"/>
                      <a:pt x="217942" y="48517"/>
                      <a:pt x="218007" y="9652"/>
                    </a:cubicBezTo>
                    <a:cubicBezTo>
                      <a:pt x="218007" y="4311"/>
                      <a:pt x="222318" y="0"/>
                      <a:pt x="227659" y="0"/>
                    </a:cubicBezTo>
                    <a:cubicBezTo>
                      <a:pt x="233000" y="0"/>
                      <a:pt x="237311" y="4311"/>
                      <a:pt x="237311" y="9652"/>
                    </a:cubicBezTo>
                    <a:cubicBezTo>
                      <a:pt x="237246" y="58041"/>
                      <a:pt x="191431" y="108038"/>
                      <a:pt x="114923" y="10803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2" name="Freeform: Shape 1821">
                <a:extLst>
                  <a:ext uri="{FF2B5EF4-FFF2-40B4-BE49-F238E27FC236}">
                    <a16:creationId xmlns:a16="http://schemas.microsoft.com/office/drawing/2014/main" id="{9CB7E8A4-B048-65E7-4824-ECC20E989257}"/>
                  </a:ext>
                </a:extLst>
              </p:cNvPr>
              <p:cNvSpPr/>
              <p:nvPr/>
            </p:nvSpPr>
            <p:spPr>
              <a:xfrm>
                <a:off x="8979384" y="2824083"/>
                <a:ext cx="237246" cy="109456"/>
              </a:xfrm>
              <a:custGeom>
                <a:avLst/>
                <a:gdLst>
                  <a:gd name="connsiteX0" fmla="*/ 114923 w 237246"/>
                  <a:gd name="connsiteY0" fmla="*/ 109457 h 109456"/>
                  <a:gd name="connsiteX1" fmla="*/ 0 w 237246"/>
                  <a:gd name="connsiteY1" fmla="*/ 21366 h 109456"/>
                  <a:gd name="connsiteX2" fmla="*/ 9652 w 237246"/>
                  <a:gd name="connsiteY2" fmla="*/ 11714 h 109456"/>
                  <a:gd name="connsiteX3" fmla="*/ 19304 w 237246"/>
                  <a:gd name="connsiteY3" fmla="*/ 21366 h 109456"/>
                  <a:gd name="connsiteX4" fmla="*/ 114923 w 237246"/>
                  <a:gd name="connsiteY4" fmla="*/ 90153 h 109456"/>
                  <a:gd name="connsiteX5" fmla="*/ 218007 w 237246"/>
                  <a:gd name="connsiteY5" fmla="*/ 10942 h 109456"/>
                  <a:gd name="connsiteX6" fmla="*/ 218007 w 237246"/>
                  <a:gd name="connsiteY6" fmla="*/ 9912 h 109456"/>
                  <a:gd name="connsiteX7" fmla="*/ 227337 w 237246"/>
                  <a:gd name="connsiteY7" fmla="*/ 3 h 109456"/>
                  <a:gd name="connsiteX8" fmla="*/ 237246 w 237246"/>
                  <a:gd name="connsiteY8" fmla="*/ 9398 h 109456"/>
                  <a:gd name="connsiteX9" fmla="*/ 237246 w 237246"/>
                  <a:gd name="connsiteY9" fmla="*/ 10942 h 109456"/>
                  <a:gd name="connsiteX10" fmla="*/ 114859 w 237246"/>
                  <a:gd name="connsiteY10" fmla="*/ 109457 h 10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246" h="109456">
                    <a:moveTo>
                      <a:pt x="114923" y="109457"/>
                    </a:moveTo>
                    <a:cubicBezTo>
                      <a:pt x="59456" y="109457"/>
                      <a:pt x="0" y="74066"/>
                      <a:pt x="0" y="21366"/>
                    </a:cubicBezTo>
                    <a:cubicBezTo>
                      <a:pt x="0" y="16025"/>
                      <a:pt x="4312" y="11714"/>
                      <a:pt x="9652" y="11714"/>
                    </a:cubicBezTo>
                    <a:cubicBezTo>
                      <a:pt x="14993" y="11714"/>
                      <a:pt x="19304" y="16025"/>
                      <a:pt x="19304" y="21366"/>
                    </a:cubicBezTo>
                    <a:cubicBezTo>
                      <a:pt x="19304" y="61904"/>
                      <a:pt x="69688" y="90153"/>
                      <a:pt x="114923" y="90153"/>
                    </a:cubicBezTo>
                    <a:cubicBezTo>
                      <a:pt x="179463" y="90153"/>
                      <a:pt x="218007" y="49872"/>
                      <a:pt x="218007" y="10942"/>
                    </a:cubicBezTo>
                    <a:lnTo>
                      <a:pt x="218007" y="9912"/>
                    </a:lnTo>
                    <a:cubicBezTo>
                      <a:pt x="217813" y="4572"/>
                      <a:pt x="222060" y="132"/>
                      <a:pt x="227337" y="3"/>
                    </a:cubicBezTo>
                    <a:cubicBezTo>
                      <a:pt x="232678" y="-126"/>
                      <a:pt x="237117" y="4057"/>
                      <a:pt x="237246" y="9398"/>
                    </a:cubicBezTo>
                    <a:lnTo>
                      <a:pt x="237246" y="10942"/>
                    </a:lnTo>
                    <a:cubicBezTo>
                      <a:pt x="237246" y="59395"/>
                      <a:pt x="191496" y="109457"/>
                      <a:pt x="114859" y="10945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3" name="Freeform: Shape 1822">
                <a:extLst>
                  <a:ext uri="{FF2B5EF4-FFF2-40B4-BE49-F238E27FC236}">
                    <a16:creationId xmlns:a16="http://schemas.microsoft.com/office/drawing/2014/main" id="{28D842C0-74EE-7BA2-7175-29AAD4FF06FD}"/>
                  </a:ext>
                </a:extLst>
              </p:cNvPr>
              <p:cNvSpPr/>
              <p:nvPr/>
            </p:nvSpPr>
            <p:spPr>
              <a:xfrm>
                <a:off x="8979384" y="2896921"/>
                <a:ext cx="236917" cy="100901"/>
              </a:xfrm>
              <a:custGeom>
                <a:avLst/>
                <a:gdLst>
                  <a:gd name="connsiteX0" fmla="*/ 114923 w 236917"/>
                  <a:gd name="connsiteY0" fmla="*/ 100901 h 100901"/>
                  <a:gd name="connsiteX1" fmla="*/ 0 w 236917"/>
                  <a:gd name="connsiteY1" fmla="*/ 12746 h 100901"/>
                  <a:gd name="connsiteX2" fmla="*/ 9652 w 236917"/>
                  <a:gd name="connsiteY2" fmla="*/ 3094 h 100901"/>
                  <a:gd name="connsiteX3" fmla="*/ 19304 w 236917"/>
                  <a:gd name="connsiteY3" fmla="*/ 12746 h 100901"/>
                  <a:gd name="connsiteX4" fmla="*/ 114923 w 236917"/>
                  <a:gd name="connsiteY4" fmla="*/ 81597 h 100901"/>
                  <a:gd name="connsiteX5" fmla="*/ 217685 w 236917"/>
                  <a:gd name="connsiteY5" fmla="*/ 8628 h 100901"/>
                  <a:gd name="connsiteX6" fmla="*/ 228302 w 236917"/>
                  <a:gd name="connsiteY6" fmla="*/ 70 h 100901"/>
                  <a:gd name="connsiteX7" fmla="*/ 236860 w 236917"/>
                  <a:gd name="connsiteY7" fmla="*/ 10687 h 100901"/>
                  <a:gd name="connsiteX8" fmla="*/ 114923 w 236917"/>
                  <a:gd name="connsiteY8" fmla="*/ 100901 h 10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17" h="100901">
                    <a:moveTo>
                      <a:pt x="114923" y="100901"/>
                    </a:moveTo>
                    <a:cubicBezTo>
                      <a:pt x="59456" y="100901"/>
                      <a:pt x="0" y="65511"/>
                      <a:pt x="0" y="12746"/>
                    </a:cubicBezTo>
                    <a:cubicBezTo>
                      <a:pt x="0" y="7406"/>
                      <a:pt x="4312" y="3094"/>
                      <a:pt x="9652" y="3094"/>
                    </a:cubicBezTo>
                    <a:cubicBezTo>
                      <a:pt x="14993" y="3094"/>
                      <a:pt x="19304" y="7406"/>
                      <a:pt x="19304" y="12746"/>
                    </a:cubicBezTo>
                    <a:cubicBezTo>
                      <a:pt x="19304" y="53285"/>
                      <a:pt x="69688" y="81597"/>
                      <a:pt x="114923" y="81597"/>
                    </a:cubicBezTo>
                    <a:cubicBezTo>
                      <a:pt x="176632" y="81597"/>
                      <a:pt x="213888" y="44019"/>
                      <a:pt x="217685" y="8628"/>
                    </a:cubicBezTo>
                    <a:cubicBezTo>
                      <a:pt x="218264" y="3287"/>
                      <a:pt x="223026" y="-573"/>
                      <a:pt x="228302" y="70"/>
                    </a:cubicBezTo>
                    <a:cubicBezTo>
                      <a:pt x="233579" y="649"/>
                      <a:pt x="237439" y="5411"/>
                      <a:pt x="236860" y="10687"/>
                    </a:cubicBezTo>
                    <a:cubicBezTo>
                      <a:pt x="230619" y="69243"/>
                      <a:pt x="169361" y="100901"/>
                      <a:pt x="114923" y="10090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4" name="Freeform: Shape 1823">
                <a:extLst>
                  <a:ext uri="{FF2B5EF4-FFF2-40B4-BE49-F238E27FC236}">
                    <a16:creationId xmlns:a16="http://schemas.microsoft.com/office/drawing/2014/main" id="{DC9A5991-A9ED-A422-7202-B9C67DAA2C57}"/>
                  </a:ext>
                </a:extLst>
              </p:cNvPr>
              <p:cNvSpPr/>
              <p:nvPr/>
            </p:nvSpPr>
            <p:spPr>
              <a:xfrm>
                <a:off x="8979384" y="2961718"/>
                <a:ext cx="236854" cy="100386"/>
              </a:xfrm>
              <a:custGeom>
                <a:avLst/>
                <a:gdLst>
                  <a:gd name="connsiteX0" fmla="*/ 114923 w 236854"/>
                  <a:gd name="connsiteY0" fmla="*/ 100387 h 100386"/>
                  <a:gd name="connsiteX1" fmla="*/ 0 w 236854"/>
                  <a:gd name="connsiteY1" fmla="*/ 12232 h 100386"/>
                  <a:gd name="connsiteX2" fmla="*/ 9652 w 236854"/>
                  <a:gd name="connsiteY2" fmla="*/ 2580 h 100386"/>
                  <a:gd name="connsiteX3" fmla="*/ 19304 w 236854"/>
                  <a:gd name="connsiteY3" fmla="*/ 12232 h 100386"/>
                  <a:gd name="connsiteX4" fmla="*/ 114923 w 236854"/>
                  <a:gd name="connsiteY4" fmla="*/ 81083 h 100386"/>
                  <a:gd name="connsiteX5" fmla="*/ 217621 w 236854"/>
                  <a:gd name="connsiteY5" fmla="*/ 8564 h 100386"/>
                  <a:gd name="connsiteX6" fmla="*/ 228302 w 236854"/>
                  <a:gd name="connsiteY6" fmla="*/ 70 h 100386"/>
                  <a:gd name="connsiteX7" fmla="*/ 236796 w 236854"/>
                  <a:gd name="connsiteY7" fmla="*/ 10752 h 100386"/>
                  <a:gd name="connsiteX8" fmla="*/ 114923 w 236854"/>
                  <a:gd name="connsiteY8" fmla="*/ 100387 h 1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54" h="100386">
                    <a:moveTo>
                      <a:pt x="114923" y="100387"/>
                    </a:moveTo>
                    <a:cubicBezTo>
                      <a:pt x="59456" y="100387"/>
                      <a:pt x="0" y="64996"/>
                      <a:pt x="0" y="12232"/>
                    </a:cubicBezTo>
                    <a:cubicBezTo>
                      <a:pt x="0" y="6891"/>
                      <a:pt x="4312" y="2580"/>
                      <a:pt x="9652" y="2580"/>
                    </a:cubicBezTo>
                    <a:cubicBezTo>
                      <a:pt x="14993" y="2580"/>
                      <a:pt x="19304" y="6891"/>
                      <a:pt x="19304" y="12232"/>
                    </a:cubicBezTo>
                    <a:cubicBezTo>
                      <a:pt x="19304" y="52834"/>
                      <a:pt x="69688" y="81083"/>
                      <a:pt x="114923" y="81083"/>
                    </a:cubicBezTo>
                    <a:cubicBezTo>
                      <a:pt x="176246" y="81083"/>
                      <a:pt x="213631" y="43697"/>
                      <a:pt x="217621" y="8564"/>
                    </a:cubicBezTo>
                    <a:cubicBezTo>
                      <a:pt x="218200" y="3287"/>
                      <a:pt x="222961" y="-573"/>
                      <a:pt x="228302" y="70"/>
                    </a:cubicBezTo>
                    <a:cubicBezTo>
                      <a:pt x="233579" y="649"/>
                      <a:pt x="237375" y="5475"/>
                      <a:pt x="236796" y="10752"/>
                    </a:cubicBezTo>
                    <a:cubicBezTo>
                      <a:pt x="230168" y="68985"/>
                      <a:pt x="169039" y="100387"/>
                      <a:pt x="114923" y="10038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5" name="Freeform: Shape 1824">
                <a:extLst>
                  <a:ext uri="{FF2B5EF4-FFF2-40B4-BE49-F238E27FC236}">
                    <a16:creationId xmlns:a16="http://schemas.microsoft.com/office/drawing/2014/main" id="{3B70060D-E946-DA56-DB72-9EB6F54851C0}"/>
                  </a:ext>
                </a:extLst>
              </p:cNvPr>
              <p:cNvSpPr/>
              <p:nvPr/>
            </p:nvSpPr>
            <p:spPr>
              <a:xfrm>
                <a:off x="8979384" y="2641921"/>
                <a:ext cx="237310" cy="474685"/>
              </a:xfrm>
              <a:custGeom>
                <a:avLst/>
                <a:gdLst>
                  <a:gd name="connsiteX0" fmla="*/ 114923 w 237310"/>
                  <a:gd name="connsiteY0" fmla="*/ 474685 h 474685"/>
                  <a:gd name="connsiteX1" fmla="*/ 0 w 237310"/>
                  <a:gd name="connsiteY1" fmla="*/ 386530 h 474685"/>
                  <a:gd name="connsiteX2" fmla="*/ 0 w 237310"/>
                  <a:gd name="connsiteY2" fmla="*/ 384150 h 474685"/>
                  <a:gd name="connsiteX3" fmla="*/ 9974 w 237310"/>
                  <a:gd name="connsiteY3" fmla="*/ 374755 h 474685"/>
                  <a:gd name="connsiteX4" fmla="*/ 19368 w 237310"/>
                  <a:gd name="connsiteY4" fmla="*/ 384664 h 474685"/>
                  <a:gd name="connsiteX5" fmla="*/ 19368 w 237310"/>
                  <a:gd name="connsiteY5" fmla="*/ 386530 h 474685"/>
                  <a:gd name="connsiteX6" fmla="*/ 114923 w 237310"/>
                  <a:gd name="connsiteY6" fmla="*/ 455381 h 474685"/>
                  <a:gd name="connsiteX7" fmla="*/ 218007 w 237310"/>
                  <a:gd name="connsiteY7" fmla="*/ 376235 h 474685"/>
                  <a:gd name="connsiteX8" fmla="*/ 218007 w 237310"/>
                  <a:gd name="connsiteY8" fmla="*/ 9652 h 474685"/>
                  <a:gd name="connsiteX9" fmla="*/ 227659 w 237310"/>
                  <a:gd name="connsiteY9" fmla="*/ 0 h 474685"/>
                  <a:gd name="connsiteX10" fmla="*/ 237311 w 237310"/>
                  <a:gd name="connsiteY10" fmla="*/ 9652 h 474685"/>
                  <a:gd name="connsiteX11" fmla="*/ 237311 w 237310"/>
                  <a:gd name="connsiteY11" fmla="*/ 376299 h 474685"/>
                  <a:gd name="connsiteX12" fmla="*/ 114923 w 237310"/>
                  <a:gd name="connsiteY12" fmla="*/ 474685 h 47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310" h="474685">
                    <a:moveTo>
                      <a:pt x="114923" y="474685"/>
                    </a:moveTo>
                    <a:cubicBezTo>
                      <a:pt x="59456" y="474685"/>
                      <a:pt x="0" y="439295"/>
                      <a:pt x="0" y="386530"/>
                    </a:cubicBezTo>
                    <a:lnTo>
                      <a:pt x="0" y="384150"/>
                    </a:lnTo>
                    <a:cubicBezTo>
                      <a:pt x="193" y="378809"/>
                      <a:pt x="4633" y="374498"/>
                      <a:pt x="9974" y="374755"/>
                    </a:cubicBezTo>
                    <a:cubicBezTo>
                      <a:pt x="15315" y="374884"/>
                      <a:pt x="19497" y="379324"/>
                      <a:pt x="19368" y="384664"/>
                    </a:cubicBezTo>
                    <a:lnTo>
                      <a:pt x="19368" y="386530"/>
                    </a:lnTo>
                    <a:cubicBezTo>
                      <a:pt x="19368" y="427069"/>
                      <a:pt x="69752" y="455381"/>
                      <a:pt x="114923" y="455381"/>
                    </a:cubicBezTo>
                    <a:cubicBezTo>
                      <a:pt x="179399" y="455381"/>
                      <a:pt x="217942" y="415165"/>
                      <a:pt x="218007" y="376235"/>
                    </a:cubicBezTo>
                    <a:lnTo>
                      <a:pt x="218007" y="9652"/>
                    </a:lnTo>
                    <a:cubicBezTo>
                      <a:pt x="218007" y="4311"/>
                      <a:pt x="222318" y="0"/>
                      <a:pt x="227659" y="0"/>
                    </a:cubicBezTo>
                    <a:cubicBezTo>
                      <a:pt x="233000" y="0"/>
                      <a:pt x="237311" y="4311"/>
                      <a:pt x="237311" y="9652"/>
                    </a:cubicBezTo>
                    <a:lnTo>
                      <a:pt x="237311" y="376299"/>
                    </a:lnTo>
                    <a:cubicBezTo>
                      <a:pt x="237246" y="424688"/>
                      <a:pt x="191431" y="474685"/>
                      <a:pt x="114923" y="47468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26" name="Freeform: Shape 1825">
                <a:extLst>
                  <a:ext uri="{FF2B5EF4-FFF2-40B4-BE49-F238E27FC236}">
                    <a16:creationId xmlns:a16="http://schemas.microsoft.com/office/drawing/2014/main" id="{93A9CE4B-5235-7BBA-F120-93A2A67975FD}"/>
                  </a:ext>
                </a:extLst>
              </p:cNvPr>
              <p:cNvSpPr/>
              <p:nvPr/>
            </p:nvSpPr>
            <p:spPr>
              <a:xfrm>
                <a:off x="8979384" y="2652280"/>
                <a:ext cx="19304" cy="385822"/>
              </a:xfrm>
              <a:custGeom>
                <a:avLst/>
                <a:gdLst>
                  <a:gd name="connsiteX0" fmla="*/ 9652 w 19304"/>
                  <a:gd name="connsiteY0" fmla="*/ 385823 h 385822"/>
                  <a:gd name="connsiteX1" fmla="*/ 0 w 19304"/>
                  <a:gd name="connsiteY1" fmla="*/ 376171 h 385822"/>
                  <a:gd name="connsiteX2" fmla="*/ 0 w 19304"/>
                  <a:gd name="connsiteY2" fmla="*/ 9652 h 385822"/>
                  <a:gd name="connsiteX3" fmla="*/ 9652 w 19304"/>
                  <a:gd name="connsiteY3" fmla="*/ 0 h 385822"/>
                  <a:gd name="connsiteX4" fmla="*/ 19304 w 19304"/>
                  <a:gd name="connsiteY4" fmla="*/ 9652 h 385822"/>
                  <a:gd name="connsiteX5" fmla="*/ 19304 w 19304"/>
                  <a:gd name="connsiteY5" fmla="*/ 376171 h 385822"/>
                  <a:gd name="connsiteX6" fmla="*/ 9652 w 19304"/>
                  <a:gd name="connsiteY6" fmla="*/ 385823 h 38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 h="385822">
                    <a:moveTo>
                      <a:pt x="9652" y="385823"/>
                    </a:moveTo>
                    <a:cubicBezTo>
                      <a:pt x="4312" y="385823"/>
                      <a:pt x="0" y="381511"/>
                      <a:pt x="0" y="376171"/>
                    </a:cubicBezTo>
                    <a:lnTo>
                      <a:pt x="0" y="9652"/>
                    </a:lnTo>
                    <a:cubicBezTo>
                      <a:pt x="0" y="4311"/>
                      <a:pt x="4312" y="0"/>
                      <a:pt x="9652" y="0"/>
                    </a:cubicBezTo>
                    <a:cubicBezTo>
                      <a:pt x="14993" y="0"/>
                      <a:pt x="19304" y="4311"/>
                      <a:pt x="19304" y="9652"/>
                    </a:cubicBezTo>
                    <a:lnTo>
                      <a:pt x="19304" y="376171"/>
                    </a:lnTo>
                    <a:cubicBezTo>
                      <a:pt x="19304" y="381511"/>
                      <a:pt x="14993" y="385823"/>
                      <a:pt x="9652" y="385823"/>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nvGrpSpPr>
              <p:cNvPr id="1827" name="Graphic 3">
                <a:extLst>
                  <a:ext uri="{FF2B5EF4-FFF2-40B4-BE49-F238E27FC236}">
                    <a16:creationId xmlns:a16="http://schemas.microsoft.com/office/drawing/2014/main" id="{FE3F16FF-D504-25B4-AE69-619F8A3B70D1}"/>
                  </a:ext>
                </a:extLst>
              </p:cNvPr>
              <p:cNvGrpSpPr/>
              <p:nvPr/>
            </p:nvGrpSpPr>
            <p:grpSpPr>
              <a:xfrm>
                <a:off x="8825046" y="2858373"/>
                <a:ext cx="528570" cy="377724"/>
                <a:chOff x="8825046" y="2858373"/>
                <a:chExt cx="528570" cy="377724"/>
              </a:xfrm>
              <a:solidFill>
                <a:srgbClr val="525D7D"/>
              </a:solidFill>
            </p:grpSpPr>
            <p:sp>
              <p:nvSpPr>
                <p:cNvPr id="1828" name="Freeform: Shape 1827">
                  <a:extLst>
                    <a:ext uri="{FF2B5EF4-FFF2-40B4-BE49-F238E27FC236}">
                      <a16:creationId xmlns:a16="http://schemas.microsoft.com/office/drawing/2014/main" id="{E4F6000E-ABBA-57CE-0398-C4BEBB44529E}"/>
                    </a:ext>
                  </a:extLst>
                </p:cNvPr>
                <p:cNvSpPr/>
                <p:nvPr/>
              </p:nvSpPr>
              <p:spPr>
                <a:xfrm>
                  <a:off x="8965218" y="2858373"/>
                  <a:ext cx="37790" cy="23569"/>
                </a:xfrm>
                <a:custGeom>
                  <a:avLst/>
                  <a:gdLst>
                    <a:gd name="connsiteX0" fmla="*/ 30510 w 37790"/>
                    <a:gd name="connsiteY0" fmla="*/ 18734 h 23569"/>
                    <a:gd name="connsiteX1" fmla="*/ 11785 w 37790"/>
                    <a:gd name="connsiteY1" fmla="*/ 23303 h 23569"/>
                    <a:gd name="connsiteX2" fmla="*/ 267 w 37790"/>
                    <a:gd name="connsiteY2" fmla="*/ 16354 h 23569"/>
                    <a:gd name="connsiteX3" fmla="*/ 7216 w 37790"/>
                    <a:gd name="connsiteY3" fmla="*/ 4835 h 23569"/>
                    <a:gd name="connsiteX4" fmla="*/ 26006 w 37790"/>
                    <a:gd name="connsiteY4" fmla="*/ 267 h 23569"/>
                    <a:gd name="connsiteX5" fmla="*/ 37523 w 37790"/>
                    <a:gd name="connsiteY5" fmla="*/ 7281 h 23569"/>
                    <a:gd name="connsiteX6" fmla="*/ 30510 w 37790"/>
                    <a:gd name="connsiteY6" fmla="*/ 18799 h 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90" h="23569">
                      <a:moveTo>
                        <a:pt x="30510" y="18734"/>
                      </a:moveTo>
                      <a:lnTo>
                        <a:pt x="11785" y="23303"/>
                      </a:lnTo>
                      <a:cubicBezTo>
                        <a:pt x="6702" y="24526"/>
                        <a:pt x="1554" y="21437"/>
                        <a:pt x="267" y="16354"/>
                      </a:cubicBezTo>
                      <a:cubicBezTo>
                        <a:pt x="-956" y="11270"/>
                        <a:pt x="2133" y="6122"/>
                        <a:pt x="7216" y="4835"/>
                      </a:cubicBezTo>
                      <a:cubicBezTo>
                        <a:pt x="7216" y="4835"/>
                        <a:pt x="26006" y="267"/>
                        <a:pt x="26006" y="267"/>
                      </a:cubicBezTo>
                      <a:cubicBezTo>
                        <a:pt x="31089" y="-956"/>
                        <a:pt x="36237" y="2133"/>
                        <a:pt x="37523" y="7281"/>
                      </a:cubicBezTo>
                      <a:cubicBezTo>
                        <a:pt x="38746" y="12364"/>
                        <a:pt x="35658" y="17512"/>
                        <a:pt x="30510" y="18799"/>
                      </a:cubicBezTo>
                      <a:close/>
                    </a:path>
                  </a:pathLst>
                </a:custGeom>
                <a:solidFill>
                  <a:srgbClr val="525D7D"/>
                </a:solidFill>
                <a:ln w="6433" cap="flat">
                  <a:noFill/>
                  <a:prstDash val="solid"/>
                  <a:miter/>
                </a:ln>
              </p:spPr>
              <p:txBody>
                <a:bodyPr rtlCol="0" anchor="ctr"/>
                <a:lstStyle/>
                <a:p>
                  <a:endParaRPr lang="en-AU"/>
                </a:p>
              </p:txBody>
            </p:sp>
            <p:sp>
              <p:nvSpPr>
                <p:cNvPr id="1829" name="Freeform: Shape 1828">
                  <a:extLst>
                    <a:ext uri="{FF2B5EF4-FFF2-40B4-BE49-F238E27FC236}">
                      <a16:creationId xmlns:a16="http://schemas.microsoft.com/office/drawing/2014/main" id="{4A437C0E-D177-290C-7ADF-A31A20F7E54F}"/>
                    </a:ext>
                  </a:extLst>
                </p:cNvPr>
                <p:cNvSpPr/>
                <p:nvPr/>
              </p:nvSpPr>
              <p:spPr>
                <a:xfrm>
                  <a:off x="8878678" y="2887541"/>
                  <a:ext cx="49022" cy="41819"/>
                </a:xfrm>
                <a:custGeom>
                  <a:avLst/>
                  <a:gdLst>
                    <a:gd name="connsiteX0" fmla="*/ 44853 w 49022"/>
                    <a:gd name="connsiteY0" fmla="*/ 17365 h 41819"/>
                    <a:gd name="connsiteX1" fmla="*/ 29538 w 49022"/>
                    <a:gd name="connsiteY1" fmla="*/ 27853 h 41819"/>
                    <a:gd name="connsiteX2" fmla="*/ 16411 w 49022"/>
                    <a:gd name="connsiteY2" fmla="*/ 38921 h 41819"/>
                    <a:gd name="connsiteX3" fmla="*/ 15704 w 49022"/>
                    <a:gd name="connsiteY3" fmla="*/ 39564 h 41819"/>
                    <a:gd name="connsiteX4" fmla="*/ 2255 w 49022"/>
                    <a:gd name="connsiteY4" fmla="*/ 38406 h 41819"/>
                    <a:gd name="connsiteX5" fmla="*/ 3413 w 49022"/>
                    <a:gd name="connsiteY5" fmla="*/ 24958 h 41819"/>
                    <a:gd name="connsiteX6" fmla="*/ 18792 w 49022"/>
                    <a:gd name="connsiteY6" fmla="*/ 12153 h 41819"/>
                    <a:gd name="connsiteX7" fmla="*/ 34107 w 49022"/>
                    <a:gd name="connsiteY7" fmla="*/ 1664 h 41819"/>
                    <a:gd name="connsiteX8" fmla="*/ 47362 w 49022"/>
                    <a:gd name="connsiteY8" fmla="*/ 4109 h 41819"/>
                    <a:gd name="connsiteX9" fmla="*/ 44853 w 49022"/>
                    <a:gd name="connsiteY9" fmla="*/ 17365 h 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22" h="41819">
                      <a:moveTo>
                        <a:pt x="44853" y="17365"/>
                      </a:moveTo>
                      <a:cubicBezTo>
                        <a:pt x="44853" y="17365"/>
                        <a:pt x="37195" y="22641"/>
                        <a:pt x="29538" y="27853"/>
                      </a:cubicBezTo>
                      <a:lnTo>
                        <a:pt x="16411" y="38921"/>
                      </a:lnTo>
                      <a:lnTo>
                        <a:pt x="15704" y="39564"/>
                      </a:lnTo>
                      <a:cubicBezTo>
                        <a:pt x="11650" y="42975"/>
                        <a:pt x="5665" y="42460"/>
                        <a:pt x="2255" y="38406"/>
                      </a:cubicBezTo>
                      <a:cubicBezTo>
                        <a:pt x="-1155" y="34352"/>
                        <a:pt x="-641" y="28368"/>
                        <a:pt x="3413" y="24958"/>
                      </a:cubicBezTo>
                      <a:cubicBezTo>
                        <a:pt x="3413" y="24958"/>
                        <a:pt x="11135" y="18523"/>
                        <a:pt x="18792" y="12153"/>
                      </a:cubicBezTo>
                      <a:cubicBezTo>
                        <a:pt x="26450" y="6941"/>
                        <a:pt x="34107" y="1664"/>
                        <a:pt x="34107" y="1664"/>
                      </a:cubicBezTo>
                      <a:cubicBezTo>
                        <a:pt x="38483" y="-1296"/>
                        <a:pt x="44402" y="-202"/>
                        <a:pt x="47362" y="4109"/>
                      </a:cubicBezTo>
                      <a:cubicBezTo>
                        <a:pt x="50322" y="8485"/>
                        <a:pt x="49228" y="14405"/>
                        <a:pt x="44853" y="17365"/>
                      </a:cubicBezTo>
                      <a:close/>
                    </a:path>
                  </a:pathLst>
                </a:custGeom>
                <a:solidFill>
                  <a:srgbClr val="525D7D"/>
                </a:solidFill>
                <a:ln w="6433" cap="flat">
                  <a:noFill/>
                  <a:prstDash val="solid"/>
                  <a:miter/>
                </a:ln>
              </p:spPr>
              <p:txBody>
                <a:bodyPr rtlCol="0" anchor="ctr"/>
                <a:lstStyle/>
                <a:p>
                  <a:endParaRPr lang="en-AU"/>
                </a:p>
              </p:txBody>
            </p:sp>
            <p:sp>
              <p:nvSpPr>
                <p:cNvPr id="1830" name="Freeform: Shape 1829">
                  <a:extLst>
                    <a:ext uri="{FF2B5EF4-FFF2-40B4-BE49-F238E27FC236}">
                      <a16:creationId xmlns:a16="http://schemas.microsoft.com/office/drawing/2014/main" id="{AF683CE6-C1C3-AB91-DE6B-DA8463711264}"/>
                    </a:ext>
                  </a:extLst>
                </p:cNvPr>
                <p:cNvSpPr/>
                <p:nvPr/>
              </p:nvSpPr>
              <p:spPr>
                <a:xfrm>
                  <a:off x="8828619" y="2958864"/>
                  <a:ext cx="32395" cy="54402"/>
                </a:xfrm>
                <a:custGeom>
                  <a:avLst/>
                  <a:gdLst>
                    <a:gd name="connsiteX0" fmla="*/ 31530 w 32395"/>
                    <a:gd name="connsiteY0" fmla="*/ 13477 h 54402"/>
                    <a:gd name="connsiteX1" fmla="*/ 24067 w 32395"/>
                    <a:gd name="connsiteY1" fmla="*/ 30465 h 54402"/>
                    <a:gd name="connsiteX2" fmla="*/ 19047 w 32395"/>
                    <a:gd name="connsiteY2" fmla="*/ 46680 h 54402"/>
                    <a:gd name="connsiteX3" fmla="*/ 18725 w 32395"/>
                    <a:gd name="connsiteY3" fmla="*/ 47645 h 54402"/>
                    <a:gd name="connsiteX4" fmla="*/ 6757 w 32395"/>
                    <a:gd name="connsiteY4" fmla="*/ 53951 h 54402"/>
                    <a:gd name="connsiteX5" fmla="*/ 451 w 32395"/>
                    <a:gd name="connsiteY5" fmla="*/ 41983 h 54402"/>
                    <a:gd name="connsiteX6" fmla="*/ 6564 w 32395"/>
                    <a:gd name="connsiteY6" fmla="*/ 22743 h 54402"/>
                    <a:gd name="connsiteX7" fmla="*/ 14028 w 32395"/>
                    <a:gd name="connsiteY7" fmla="*/ 5755 h 54402"/>
                    <a:gd name="connsiteX8" fmla="*/ 26641 w 32395"/>
                    <a:gd name="connsiteY8" fmla="*/ 801 h 54402"/>
                    <a:gd name="connsiteX9" fmla="*/ 31595 w 32395"/>
                    <a:gd name="connsiteY9" fmla="*/ 13413 h 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95" h="54402">
                      <a:moveTo>
                        <a:pt x="31530" y="13477"/>
                      </a:moveTo>
                      <a:cubicBezTo>
                        <a:pt x="31530" y="13477"/>
                        <a:pt x="27798" y="21971"/>
                        <a:pt x="24067" y="30465"/>
                      </a:cubicBezTo>
                      <a:cubicBezTo>
                        <a:pt x="21557" y="38572"/>
                        <a:pt x="19047" y="46680"/>
                        <a:pt x="19047" y="46680"/>
                      </a:cubicBezTo>
                      <a:lnTo>
                        <a:pt x="18725" y="47645"/>
                      </a:lnTo>
                      <a:cubicBezTo>
                        <a:pt x="17181" y="52729"/>
                        <a:pt x="11776" y="55560"/>
                        <a:pt x="6757" y="53951"/>
                      </a:cubicBezTo>
                      <a:cubicBezTo>
                        <a:pt x="1674" y="52407"/>
                        <a:pt x="-1158" y="47002"/>
                        <a:pt x="451" y="41983"/>
                      </a:cubicBezTo>
                      <a:cubicBezTo>
                        <a:pt x="451" y="41983"/>
                        <a:pt x="3475" y="32331"/>
                        <a:pt x="6564" y="22743"/>
                      </a:cubicBezTo>
                      <a:lnTo>
                        <a:pt x="14028" y="5755"/>
                      </a:lnTo>
                      <a:cubicBezTo>
                        <a:pt x="16152" y="929"/>
                        <a:pt x="21815" y="-1323"/>
                        <a:pt x="26641" y="801"/>
                      </a:cubicBezTo>
                      <a:cubicBezTo>
                        <a:pt x="31467" y="2924"/>
                        <a:pt x="33719" y="8587"/>
                        <a:pt x="31595" y="13413"/>
                      </a:cubicBezTo>
                      <a:close/>
                    </a:path>
                  </a:pathLst>
                </a:custGeom>
                <a:solidFill>
                  <a:srgbClr val="525D7D"/>
                </a:solidFill>
                <a:ln w="6433" cap="flat">
                  <a:noFill/>
                  <a:prstDash val="solid"/>
                  <a:miter/>
                </a:ln>
              </p:spPr>
              <p:txBody>
                <a:bodyPr rtlCol="0" anchor="ctr"/>
                <a:lstStyle/>
                <a:p>
                  <a:endParaRPr lang="en-AU"/>
                </a:p>
              </p:txBody>
            </p:sp>
            <p:sp>
              <p:nvSpPr>
                <p:cNvPr id="1831" name="Freeform: Shape 1830">
                  <a:extLst>
                    <a:ext uri="{FF2B5EF4-FFF2-40B4-BE49-F238E27FC236}">
                      <a16:creationId xmlns:a16="http://schemas.microsoft.com/office/drawing/2014/main" id="{6A4A7C8B-5636-5E1C-AAAD-424981C862FC}"/>
                    </a:ext>
                  </a:extLst>
                </p:cNvPr>
                <p:cNvSpPr/>
                <p:nvPr/>
              </p:nvSpPr>
              <p:spPr>
                <a:xfrm>
                  <a:off x="8825046" y="3054927"/>
                  <a:ext cx="31047" cy="54920"/>
                </a:xfrm>
                <a:custGeom>
                  <a:avLst/>
                  <a:gdLst>
                    <a:gd name="connsiteX0" fmla="*/ 18888 w 31047"/>
                    <a:gd name="connsiteY0" fmla="*/ 7305 h 54920"/>
                    <a:gd name="connsiteX1" fmla="*/ 20304 w 31047"/>
                    <a:gd name="connsiteY1" fmla="*/ 12904 h 54920"/>
                    <a:gd name="connsiteX2" fmla="*/ 21783 w 31047"/>
                    <a:gd name="connsiteY2" fmla="*/ 18631 h 54920"/>
                    <a:gd name="connsiteX3" fmla="*/ 22620 w 31047"/>
                    <a:gd name="connsiteY3" fmla="*/ 21848 h 54920"/>
                    <a:gd name="connsiteX4" fmla="*/ 23585 w 31047"/>
                    <a:gd name="connsiteY4" fmla="*/ 25065 h 54920"/>
                    <a:gd name="connsiteX5" fmla="*/ 29891 w 31047"/>
                    <a:gd name="connsiteY5" fmla="*/ 40573 h 54920"/>
                    <a:gd name="connsiteX6" fmla="*/ 30341 w 31047"/>
                    <a:gd name="connsiteY6" fmla="*/ 41667 h 54920"/>
                    <a:gd name="connsiteX7" fmla="*/ 25065 w 31047"/>
                    <a:gd name="connsiteY7" fmla="*/ 54214 h 54920"/>
                    <a:gd name="connsiteX8" fmla="*/ 12518 w 31047"/>
                    <a:gd name="connsiteY8" fmla="*/ 48938 h 54920"/>
                    <a:gd name="connsiteX9" fmla="*/ 4989 w 31047"/>
                    <a:gd name="connsiteY9" fmla="*/ 29956 h 54920"/>
                    <a:gd name="connsiteX10" fmla="*/ 4024 w 31047"/>
                    <a:gd name="connsiteY10" fmla="*/ 26545 h 54920"/>
                    <a:gd name="connsiteX11" fmla="*/ 3187 w 31047"/>
                    <a:gd name="connsiteY11" fmla="*/ 23328 h 54920"/>
                    <a:gd name="connsiteX12" fmla="*/ 1707 w 31047"/>
                    <a:gd name="connsiteY12" fmla="*/ 17601 h 54920"/>
                    <a:gd name="connsiteX13" fmla="*/ 292 w 31047"/>
                    <a:gd name="connsiteY13" fmla="*/ 12003 h 54920"/>
                    <a:gd name="connsiteX14" fmla="*/ 7241 w 31047"/>
                    <a:gd name="connsiteY14" fmla="*/ 292 h 54920"/>
                    <a:gd name="connsiteX15" fmla="*/ 18953 w 31047"/>
                    <a:gd name="connsiteY15" fmla="*/ 7241 h 5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047" h="54920">
                      <a:moveTo>
                        <a:pt x="18888" y="7305"/>
                      </a:moveTo>
                      <a:cubicBezTo>
                        <a:pt x="18888" y="7305"/>
                        <a:pt x="19467" y="9558"/>
                        <a:pt x="20304" y="12904"/>
                      </a:cubicBezTo>
                      <a:cubicBezTo>
                        <a:pt x="20754" y="14577"/>
                        <a:pt x="21269" y="16571"/>
                        <a:pt x="21783" y="18631"/>
                      </a:cubicBezTo>
                      <a:cubicBezTo>
                        <a:pt x="22041" y="19660"/>
                        <a:pt x="22362" y="20754"/>
                        <a:pt x="22620" y="21848"/>
                      </a:cubicBezTo>
                      <a:cubicBezTo>
                        <a:pt x="22942" y="22877"/>
                        <a:pt x="23134" y="24164"/>
                        <a:pt x="23585" y="25065"/>
                      </a:cubicBezTo>
                      <a:cubicBezTo>
                        <a:pt x="26738" y="32851"/>
                        <a:pt x="29891" y="40573"/>
                        <a:pt x="29891" y="40573"/>
                      </a:cubicBezTo>
                      <a:lnTo>
                        <a:pt x="30341" y="41667"/>
                      </a:lnTo>
                      <a:cubicBezTo>
                        <a:pt x="32336" y="46621"/>
                        <a:pt x="29956" y="52220"/>
                        <a:pt x="25065" y="54214"/>
                      </a:cubicBezTo>
                      <a:cubicBezTo>
                        <a:pt x="20110" y="56209"/>
                        <a:pt x="14512" y="53828"/>
                        <a:pt x="12518" y="48938"/>
                      </a:cubicBezTo>
                      <a:cubicBezTo>
                        <a:pt x="12518" y="48938"/>
                        <a:pt x="8721" y="39414"/>
                        <a:pt x="4989" y="29956"/>
                      </a:cubicBezTo>
                      <a:cubicBezTo>
                        <a:pt x="4475" y="28733"/>
                        <a:pt x="4346" y="27703"/>
                        <a:pt x="4024" y="26545"/>
                      </a:cubicBezTo>
                      <a:cubicBezTo>
                        <a:pt x="3766" y="25451"/>
                        <a:pt x="3445" y="24357"/>
                        <a:pt x="3187" y="23328"/>
                      </a:cubicBezTo>
                      <a:cubicBezTo>
                        <a:pt x="2673" y="21204"/>
                        <a:pt x="2157" y="19274"/>
                        <a:pt x="1707" y="17601"/>
                      </a:cubicBezTo>
                      <a:cubicBezTo>
                        <a:pt x="871" y="14255"/>
                        <a:pt x="292" y="12003"/>
                        <a:pt x="292" y="12003"/>
                      </a:cubicBezTo>
                      <a:cubicBezTo>
                        <a:pt x="-996" y="6855"/>
                        <a:pt x="2094" y="1643"/>
                        <a:pt x="7241" y="292"/>
                      </a:cubicBezTo>
                      <a:cubicBezTo>
                        <a:pt x="12389" y="-995"/>
                        <a:pt x="17601" y="2093"/>
                        <a:pt x="18953" y="724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32" name="Freeform: Shape 1831">
                  <a:extLst>
                    <a:ext uri="{FF2B5EF4-FFF2-40B4-BE49-F238E27FC236}">
                      <a16:creationId xmlns:a16="http://schemas.microsoft.com/office/drawing/2014/main" id="{34793254-E718-2E1E-A280-D1738E131F7E}"/>
                    </a:ext>
                  </a:extLst>
                </p:cNvPr>
                <p:cNvSpPr/>
                <p:nvPr/>
              </p:nvSpPr>
              <p:spPr>
                <a:xfrm>
                  <a:off x="8871891" y="3140702"/>
                  <a:ext cx="47285" cy="44003"/>
                </a:xfrm>
                <a:custGeom>
                  <a:avLst/>
                  <a:gdLst>
                    <a:gd name="connsiteX0" fmla="*/ 16185 w 47285"/>
                    <a:gd name="connsiteY0" fmla="*/ 2672 h 44003"/>
                    <a:gd name="connsiteX1" fmla="*/ 20368 w 47285"/>
                    <a:gd name="connsiteY1" fmla="*/ 6726 h 44003"/>
                    <a:gd name="connsiteX2" fmla="*/ 29569 w 47285"/>
                    <a:gd name="connsiteY2" fmla="*/ 15542 h 44003"/>
                    <a:gd name="connsiteX3" fmla="*/ 43082 w 47285"/>
                    <a:gd name="connsiteY3" fmla="*/ 26480 h 44003"/>
                    <a:gd name="connsiteX4" fmla="*/ 43726 w 47285"/>
                    <a:gd name="connsiteY4" fmla="*/ 26995 h 44003"/>
                    <a:gd name="connsiteX5" fmla="*/ 45141 w 47285"/>
                    <a:gd name="connsiteY5" fmla="*/ 40444 h 44003"/>
                    <a:gd name="connsiteX6" fmla="*/ 31692 w 47285"/>
                    <a:gd name="connsiteY6" fmla="*/ 41859 h 44003"/>
                    <a:gd name="connsiteX7" fmla="*/ 16378 w 47285"/>
                    <a:gd name="connsiteY7" fmla="*/ 29376 h 44003"/>
                    <a:gd name="connsiteX8" fmla="*/ 2929 w 47285"/>
                    <a:gd name="connsiteY8" fmla="*/ 16507 h 44003"/>
                    <a:gd name="connsiteX9" fmla="*/ 2673 w 47285"/>
                    <a:gd name="connsiteY9" fmla="*/ 2930 h 44003"/>
                    <a:gd name="connsiteX10" fmla="*/ 16250 w 47285"/>
                    <a:gd name="connsiteY10" fmla="*/ 2672 h 4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5" h="44003">
                      <a:moveTo>
                        <a:pt x="16185" y="2672"/>
                      </a:moveTo>
                      <a:cubicBezTo>
                        <a:pt x="16185" y="2672"/>
                        <a:pt x="17858" y="4281"/>
                        <a:pt x="20368" y="6726"/>
                      </a:cubicBezTo>
                      <a:cubicBezTo>
                        <a:pt x="22877" y="9107"/>
                        <a:pt x="26223" y="12389"/>
                        <a:pt x="29569" y="15542"/>
                      </a:cubicBezTo>
                      <a:cubicBezTo>
                        <a:pt x="36326" y="21011"/>
                        <a:pt x="43082" y="26480"/>
                        <a:pt x="43082" y="26480"/>
                      </a:cubicBezTo>
                      <a:lnTo>
                        <a:pt x="43726" y="26995"/>
                      </a:lnTo>
                      <a:cubicBezTo>
                        <a:pt x="47843" y="30341"/>
                        <a:pt x="48487" y="36390"/>
                        <a:pt x="45141" y="40444"/>
                      </a:cubicBezTo>
                      <a:cubicBezTo>
                        <a:pt x="41795" y="44562"/>
                        <a:pt x="35746" y="45205"/>
                        <a:pt x="31692" y="41859"/>
                      </a:cubicBezTo>
                      <a:cubicBezTo>
                        <a:pt x="31692" y="41859"/>
                        <a:pt x="24035" y="35618"/>
                        <a:pt x="16378" y="29376"/>
                      </a:cubicBezTo>
                      <a:cubicBezTo>
                        <a:pt x="9622" y="22941"/>
                        <a:pt x="2929" y="16507"/>
                        <a:pt x="2929" y="16507"/>
                      </a:cubicBezTo>
                      <a:cubicBezTo>
                        <a:pt x="-867" y="12839"/>
                        <a:pt x="-996" y="6726"/>
                        <a:pt x="2673" y="2930"/>
                      </a:cubicBezTo>
                      <a:cubicBezTo>
                        <a:pt x="6340" y="-867"/>
                        <a:pt x="12453" y="-995"/>
                        <a:pt x="16250" y="2672"/>
                      </a:cubicBezTo>
                      <a:close/>
                    </a:path>
                  </a:pathLst>
                </a:custGeom>
                <a:solidFill>
                  <a:srgbClr val="525D7D"/>
                </a:solidFill>
                <a:ln w="6433" cap="flat">
                  <a:noFill/>
                  <a:prstDash val="solid"/>
                  <a:miter/>
                </a:ln>
              </p:spPr>
              <p:txBody>
                <a:bodyPr rtlCol="0" anchor="ctr"/>
                <a:lstStyle/>
                <a:p>
                  <a:endParaRPr lang="en-AU"/>
                </a:p>
              </p:txBody>
            </p:sp>
            <p:sp>
              <p:nvSpPr>
                <p:cNvPr id="1833" name="Freeform: Shape 1832">
                  <a:extLst>
                    <a:ext uri="{FF2B5EF4-FFF2-40B4-BE49-F238E27FC236}">
                      <a16:creationId xmlns:a16="http://schemas.microsoft.com/office/drawing/2014/main" id="{FBB5203F-F52F-3664-74B2-09AAB78C2185}"/>
                    </a:ext>
                  </a:extLst>
                </p:cNvPr>
                <p:cNvSpPr/>
                <p:nvPr/>
              </p:nvSpPr>
              <p:spPr>
                <a:xfrm>
                  <a:off x="8953456" y="3195465"/>
                  <a:ext cx="54755" cy="30852"/>
                </a:xfrm>
                <a:custGeom>
                  <a:avLst/>
                  <a:gdLst>
                    <a:gd name="connsiteX0" fmla="*/ 12929 w 54755"/>
                    <a:gd name="connsiteY0" fmla="*/ 545 h 30852"/>
                    <a:gd name="connsiteX1" fmla="*/ 30303 w 54755"/>
                    <a:gd name="connsiteY1" fmla="*/ 6915 h 30852"/>
                    <a:gd name="connsiteX2" fmla="*/ 47227 w 54755"/>
                    <a:gd name="connsiteY2" fmla="*/ 11870 h 30852"/>
                    <a:gd name="connsiteX3" fmla="*/ 47870 w 54755"/>
                    <a:gd name="connsiteY3" fmla="*/ 12063 h 30852"/>
                    <a:gd name="connsiteX4" fmla="*/ 54369 w 54755"/>
                    <a:gd name="connsiteY4" fmla="*/ 23967 h 30852"/>
                    <a:gd name="connsiteX5" fmla="*/ 42465 w 54755"/>
                    <a:gd name="connsiteY5" fmla="*/ 30466 h 30852"/>
                    <a:gd name="connsiteX6" fmla="*/ 23740 w 54755"/>
                    <a:gd name="connsiteY6" fmla="*/ 24932 h 30852"/>
                    <a:gd name="connsiteX7" fmla="*/ 6302 w 54755"/>
                    <a:gd name="connsiteY7" fmla="*/ 18562 h 30852"/>
                    <a:gd name="connsiteX8" fmla="*/ 575 w 54755"/>
                    <a:gd name="connsiteY8" fmla="*/ 6271 h 30852"/>
                    <a:gd name="connsiteX9" fmla="*/ 12929 w 54755"/>
                    <a:gd name="connsiteY9" fmla="*/ 609 h 3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5" h="30852">
                      <a:moveTo>
                        <a:pt x="12929" y="545"/>
                      </a:moveTo>
                      <a:cubicBezTo>
                        <a:pt x="12929" y="545"/>
                        <a:pt x="21617" y="3762"/>
                        <a:pt x="30303" y="6915"/>
                      </a:cubicBezTo>
                      <a:lnTo>
                        <a:pt x="47227" y="11870"/>
                      </a:lnTo>
                      <a:lnTo>
                        <a:pt x="47870" y="12063"/>
                      </a:lnTo>
                      <a:cubicBezTo>
                        <a:pt x="52954" y="13542"/>
                        <a:pt x="55849" y="18883"/>
                        <a:pt x="54369" y="23967"/>
                      </a:cubicBezTo>
                      <a:cubicBezTo>
                        <a:pt x="52889" y="29050"/>
                        <a:pt x="47548" y="31946"/>
                        <a:pt x="42465" y="30466"/>
                      </a:cubicBezTo>
                      <a:cubicBezTo>
                        <a:pt x="42465" y="30466"/>
                        <a:pt x="33070" y="27699"/>
                        <a:pt x="23740" y="24932"/>
                      </a:cubicBezTo>
                      <a:cubicBezTo>
                        <a:pt x="15053" y="21715"/>
                        <a:pt x="6302" y="18562"/>
                        <a:pt x="6302" y="18562"/>
                      </a:cubicBezTo>
                      <a:cubicBezTo>
                        <a:pt x="1347" y="16760"/>
                        <a:pt x="-1227" y="11226"/>
                        <a:pt x="575" y="6271"/>
                      </a:cubicBezTo>
                      <a:cubicBezTo>
                        <a:pt x="2377" y="1317"/>
                        <a:pt x="7911" y="-1257"/>
                        <a:pt x="12929" y="609"/>
                      </a:cubicBezTo>
                      <a:close/>
                    </a:path>
                  </a:pathLst>
                </a:custGeom>
                <a:solidFill>
                  <a:srgbClr val="525D7D"/>
                </a:solidFill>
                <a:ln w="6433" cap="flat">
                  <a:noFill/>
                  <a:prstDash val="solid"/>
                  <a:miter/>
                </a:ln>
              </p:spPr>
              <p:txBody>
                <a:bodyPr rtlCol="0" anchor="ctr"/>
                <a:lstStyle/>
                <a:p>
                  <a:endParaRPr lang="en-AU"/>
                </a:p>
              </p:txBody>
            </p:sp>
            <p:sp>
              <p:nvSpPr>
                <p:cNvPr id="1834" name="Freeform: Shape 1833">
                  <a:extLst>
                    <a:ext uri="{FF2B5EF4-FFF2-40B4-BE49-F238E27FC236}">
                      <a16:creationId xmlns:a16="http://schemas.microsoft.com/office/drawing/2014/main" id="{908F71F6-E175-CCF2-190C-6BD0157A915C}"/>
                    </a:ext>
                  </a:extLst>
                </p:cNvPr>
                <p:cNvSpPr/>
                <p:nvPr/>
              </p:nvSpPr>
              <p:spPr>
                <a:xfrm>
                  <a:off x="9049776" y="3216276"/>
                  <a:ext cx="56309" cy="19821"/>
                </a:xfrm>
                <a:custGeom>
                  <a:avLst/>
                  <a:gdLst>
                    <a:gd name="connsiteX0" fmla="*/ 9912 w 56309"/>
                    <a:gd name="connsiteY0" fmla="*/ 67 h 19821"/>
                    <a:gd name="connsiteX1" fmla="*/ 28444 w 56309"/>
                    <a:gd name="connsiteY1" fmla="*/ 582 h 19821"/>
                    <a:gd name="connsiteX2" fmla="*/ 30181 w 56309"/>
                    <a:gd name="connsiteY2" fmla="*/ 582 h 19821"/>
                    <a:gd name="connsiteX3" fmla="*/ 30632 w 56309"/>
                    <a:gd name="connsiteY3" fmla="*/ 582 h 19821"/>
                    <a:gd name="connsiteX4" fmla="*/ 30503 w 56309"/>
                    <a:gd name="connsiteY4" fmla="*/ 582 h 19821"/>
                    <a:gd name="connsiteX5" fmla="*/ 31404 w 56309"/>
                    <a:gd name="connsiteY5" fmla="*/ 582 h 19821"/>
                    <a:gd name="connsiteX6" fmla="*/ 34750 w 56309"/>
                    <a:gd name="connsiteY6" fmla="*/ 518 h 19821"/>
                    <a:gd name="connsiteX7" fmla="*/ 40670 w 56309"/>
                    <a:gd name="connsiteY7" fmla="*/ 389 h 19821"/>
                    <a:gd name="connsiteX8" fmla="*/ 46461 w 56309"/>
                    <a:gd name="connsiteY8" fmla="*/ 260 h 19821"/>
                    <a:gd name="connsiteX9" fmla="*/ 56306 w 56309"/>
                    <a:gd name="connsiteY9" fmla="*/ 9655 h 19821"/>
                    <a:gd name="connsiteX10" fmla="*/ 46911 w 56309"/>
                    <a:gd name="connsiteY10" fmla="*/ 19500 h 19821"/>
                    <a:gd name="connsiteX11" fmla="*/ 41121 w 56309"/>
                    <a:gd name="connsiteY11" fmla="*/ 19629 h 19821"/>
                    <a:gd name="connsiteX12" fmla="*/ 35200 w 56309"/>
                    <a:gd name="connsiteY12" fmla="*/ 19757 h 19821"/>
                    <a:gd name="connsiteX13" fmla="*/ 31854 w 56309"/>
                    <a:gd name="connsiteY13" fmla="*/ 19822 h 19821"/>
                    <a:gd name="connsiteX14" fmla="*/ 31018 w 56309"/>
                    <a:gd name="connsiteY14" fmla="*/ 19822 h 19821"/>
                    <a:gd name="connsiteX15" fmla="*/ 29602 w 56309"/>
                    <a:gd name="connsiteY15" fmla="*/ 19822 h 19821"/>
                    <a:gd name="connsiteX16" fmla="*/ 27865 w 56309"/>
                    <a:gd name="connsiteY16" fmla="*/ 19822 h 19821"/>
                    <a:gd name="connsiteX17" fmla="*/ 9333 w 56309"/>
                    <a:gd name="connsiteY17" fmla="*/ 19243 h 19821"/>
                    <a:gd name="connsiteX18" fmla="*/ 3 w 56309"/>
                    <a:gd name="connsiteY18" fmla="*/ 9333 h 19821"/>
                    <a:gd name="connsiteX19" fmla="*/ 9912 w 56309"/>
                    <a:gd name="connsiteY19" fmla="*/ 3 h 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309" h="19821">
                      <a:moveTo>
                        <a:pt x="9912" y="67"/>
                      </a:moveTo>
                      <a:cubicBezTo>
                        <a:pt x="9912" y="67"/>
                        <a:pt x="19178" y="325"/>
                        <a:pt x="28444" y="582"/>
                      </a:cubicBezTo>
                      <a:lnTo>
                        <a:pt x="30181" y="582"/>
                      </a:lnTo>
                      <a:cubicBezTo>
                        <a:pt x="30181" y="582"/>
                        <a:pt x="30632" y="582"/>
                        <a:pt x="30632" y="582"/>
                      </a:cubicBezTo>
                      <a:cubicBezTo>
                        <a:pt x="30824" y="582"/>
                        <a:pt x="31533" y="582"/>
                        <a:pt x="30503" y="582"/>
                      </a:cubicBezTo>
                      <a:cubicBezTo>
                        <a:pt x="30503" y="582"/>
                        <a:pt x="31404" y="582"/>
                        <a:pt x="31404" y="582"/>
                      </a:cubicBezTo>
                      <a:cubicBezTo>
                        <a:pt x="32562" y="582"/>
                        <a:pt x="33656" y="582"/>
                        <a:pt x="34750" y="518"/>
                      </a:cubicBezTo>
                      <a:cubicBezTo>
                        <a:pt x="36938" y="518"/>
                        <a:pt x="38932" y="389"/>
                        <a:pt x="40670" y="389"/>
                      </a:cubicBezTo>
                      <a:cubicBezTo>
                        <a:pt x="44145" y="325"/>
                        <a:pt x="46461" y="260"/>
                        <a:pt x="46461" y="260"/>
                      </a:cubicBezTo>
                      <a:cubicBezTo>
                        <a:pt x="51802" y="132"/>
                        <a:pt x="56177" y="4314"/>
                        <a:pt x="56306" y="9655"/>
                      </a:cubicBezTo>
                      <a:cubicBezTo>
                        <a:pt x="56435" y="14996"/>
                        <a:pt x="52252" y="19371"/>
                        <a:pt x="46911" y="19500"/>
                      </a:cubicBezTo>
                      <a:cubicBezTo>
                        <a:pt x="46911" y="19500"/>
                        <a:pt x="44595" y="19500"/>
                        <a:pt x="41121" y="19629"/>
                      </a:cubicBezTo>
                      <a:cubicBezTo>
                        <a:pt x="39383" y="19629"/>
                        <a:pt x="37324" y="19757"/>
                        <a:pt x="35200" y="19757"/>
                      </a:cubicBezTo>
                      <a:cubicBezTo>
                        <a:pt x="34106" y="19757"/>
                        <a:pt x="33013" y="19757"/>
                        <a:pt x="31854" y="19822"/>
                      </a:cubicBezTo>
                      <a:lnTo>
                        <a:pt x="31018" y="19822"/>
                      </a:lnTo>
                      <a:cubicBezTo>
                        <a:pt x="31018" y="19822"/>
                        <a:pt x="29602" y="19822"/>
                        <a:pt x="29602" y="19822"/>
                      </a:cubicBezTo>
                      <a:lnTo>
                        <a:pt x="27865" y="19822"/>
                      </a:lnTo>
                      <a:cubicBezTo>
                        <a:pt x="18599" y="19500"/>
                        <a:pt x="9333" y="19243"/>
                        <a:pt x="9333" y="19243"/>
                      </a:cubicBezTo>
                      <a:cubicBezTo>
                        <a:pt x="3992" y="19114"/>
                        <a:pt x="-126" y="14674"/>
                        <a:pt x="3" y="9333"/>
                      </a:cubicBezTo>
                      <a:cubicBezTo>
                        <a:pt x="132" y="3992"/>
                        <a:pt x="4571" y="-126"/>
                        <a:pt x="9912" y="3"/>
                      </a:cubicBezTo>
                      <a:close/>
                    </a:path>
                  </a:pathLst>
                </a:custGeom>
                <a:solidFill>
                  <a:srgbClr val="525D7D"/>
                </a:solidFill>
                <a:ln w="6433" cap="flat">
                  <a:noFill/>
                  <a:prstDash val="solid"/>
                  <a:miter/>
                </a:ln>
              </p:spPr>
              <p:txBody>
                <a:bodyPr rtlCol="0" anchor="ctr"/>
                <a:lstStyle/>
                <a:p>
                  <a:endParaRPr lang="en-AU"/>
                </a:p>
              </p:txBody>
            </p:sp>
            <p:sp>
              <p:nvSpPr>
                <p:cNvPr id="1835" name="Freeform: Shape 1834">
                  <a:extLst>
                    <a:ext uri="{FF2B5EF4-FFF2-40B4-BE49-F238E27FC236}">
                      <a16:creationId xmlns:a16="http://schemas.microsoft.com/office/drawing/2014/main" id="{31D6D34F-775F-01B6-BB3D-C8A1F3A74A35}"/>
                    </a:ext>
                  </a:extLst>
                </p:cNvPr>
                <p:cNvSpPr/>
                <p:nvPr/>
              </p:nvSpPr>
              <p:spPr>
                <a:xfrm>
                  <a:off x="9148010" y="3196673"/>
                  <a:ext cx="55023" cy="30057"/>
                </a:xfrm>
                <a:custGeom>
                  <a:avLst/>
                  <a:gdLst>
                    <a:gd name="connsiteX0" fmla="*/ 7105 w 55023"/>
                    <a:gd name="connsiteY0" fmla="*/ 11177 h 30057"/>
                    <a:gd name="connsiteX1" fmla="*/ 24994 w 55023"/>
                    <a:gd name="connsiteY1" fmla="*/ 6286 h 30057"/>
                    <a:gd name="connsiteX2" fmla="*/ 41853 w 55023"/>
                    <a:gd name="connsiteY2" fmla="*/ 688 h 30057"/>
                    <a:gd name="connsiteX3" fmla="*/ 42367 w 55023"/>
                    <a:gd name="connsiteY3" fmla="*/ 495 h 30057"/>
                    <a:gd name="connsiteX4" fmla="*/ 54529 w 55023"/>
                    <a:gd name="connsiteY4" fmla="*/ 6544 h 30057"/>
                    <a:gd name="connsiteX5" fmla="*/ 48480 w 55023"/>
                    <a:gd name="connsiteY5" fmla="*/ 18705 h 30057"/>
                    <a:gd name="connsiteX6" fmla="*/ 30077 w 55023"/>
                    <a:gd name="connsiteY6" fmla="*/ 24818 h 30057"/>
                    <a:gd name="connsiteX7" fmla="*/ 12188 w 55023"/>
                    <a:gd name="connsiteY7" fmla="*/ 29709 h 30057"/>
                    <a:gd name="connsiteX8" fmla="*/ 348 w 55023"/>
                    <a:gd name="connsiteY8" fmla="*/ 22952 h 30057"/>
                    <a:gd name="connsiteX9" fmla="*/ 7105 w 55023"/>
                    <a:gd name="connsiteY9" fmla="*/ 11112 h 3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23" h="30057">
                      <a:moveTo>
                        <a:pt x="7105" y="11177"/>
                      </a:moveTo>
                      <a:cubicBezTo>
                        <a:pt x="7105" y="11177"/>
                        <a:pt x="16049" y="8732"/>
                        <a:pt x="24994" y="6286"/>
                      </a:cubicBezTo>
                      <a:cubicBezTo>
                        <a:pt x="33423" y="3455"/>
                        <a:pt x="41853" y="688"/>
                        <a:pt x="41853" y="688"/>
                      </a:cubicBezTo>
                      <a:lnTo>
                        <a:pt x="42367" y="495"/>
                      </a:lnTo>
                      <a:cubicBezTo>
                        <a:pt x="47386" y="-1178"/>
                        <a:pt x="52856" y="1525"/>
                        <a:pt x="54529" y="6544"/>
                      </a:cubicBezTo>
                      <a:cubicBezTo>
                        <a:pt x="56202" y="11563"/>
                        <a:pt x="53499" y="17032"/>
                        <a:pt x="48480" y="18705"/>
                      </a:cubicBezTo>
                      <a:cubicBezTo>
                        <a:pt x="48480" y="18705"/>
                        <a:pt x="39279" y="21794"/>
                        <a:pt x="30077" y="24818"/>
                      </a:cubicBezTo>
                      <a:cubicBezTo>
                        <a:pt x="21132" y="27263"/>
                        <a:pt x="12188" y="29709"/>
                        <a:pt x="12188" y="29709"/>
                      </a:cubicBezTo>
                      <a:cubicBezTo>
                        <a:pt x="7041" y="31124"/>
                        <a:pt x="1764" y="28100"/>
                        <a:pt x="348" y="22952"/>
                      </a:cubicBezTo>
                      <a:cubicBezTo>
                        <a:pt x="-1067" y="17804"/>
                        <a:pt x="1957" y="12528"/>
                        <a:pt x="7105" y="11112"/>
                      </a:cubicBezTo>
                      <a:close/>
                    </a:path>
                  </a:pathLst>
                </a:custGeom>
                <a:solidFill>
                  <a:srgbClr val="525D7D"/>
                </a:solidFill>
                <a:ln w="6433" cap="flat">
                  <a:noFill/>
                  <a:prstDash val="solid"/>
                  <a:miter/>
                </a:ln>
              </p:spPr>
              <p:txBody>
                <a:bodyPr rtlCol="0" anchor="ctr"/>
                <a:lstStyle/>
                <a:p>
                  <a:endParaRPr lang="en-AU"/>
                </a:p>
              </p:txBody>
            </p:sp>
            <p:sp>
              <p:nvSpPr>
                <p:cNvPr id="1836" name="Freeform: Shape 1835">
                  <a:extLst>
                    <a:ext uri="{FF2B5EF4-FFF2-40B4-BE49-F238E27FC236}">
                      <a16:creationId xmlns:a16="http://schemas.microsoft.com/office/drawing/2014/main" id="{4B0184E2-54A7-1352-DB82-823FDF182384}"/>
                    </a:ext>
                  </a:extLst>
                </p:cNvPr>
                <p:cNvSpPr/>
                <p:nvPr/>
              </p:nvSpPr>
              <p:spPr>
                <a:xfrm>
                  <a:off x="9239269" y="3148120"/>
                  <a:ext cx="49509" cy="41015"/>
                </a:xfrm>
                <a:custGeom>
                  <a:avLst/>
                  <a:gdLst>
                    <a:gd name="connsiteX0" fmla="*/ 4258 w 49509"/>
                    <a:gd name="connsiteY0" fmla="*/ 23502 h 41015"/>
                    <a:gd name="connsiteX1" fmla="*/ 19702 w 49509"/>
                    <a:gd name="connsiteY1" fmla="*/ 13206 h 41015"/>
                    <a:gd name="connsiteX2" fmla="*/ 33536 w 49509"/>
                    <a:gd name="connsiteY2" fmla="*/ 2460 h 41015"/>
                    <a:gd name="connsiteX3" fmla="*/ 34115 w 49509"/>
                    <a:gd name="connsiteY3" fmla="*/ 2010 h 41015"/>
                    <a:gd name="connsiteX4" fmla="*/ 47499 w 49509"/>
                    <a:gd name="connsiteY4" fmla="*/ 3683 h 41015"/>
                    <a:gd name="connsiteX5" fmla="*/ 45826 w 49509"/>
                    <a:gd name="connsiteY5" fmla="*/ 17067 h 41015"/>
                    <a:gd name="connsiteX6" fmla="*/ 30318 w 49509"/>
                    <a:gd name="connsiteY6" fmla="*/ 29100 h 41015"/>
                    <a:gd name="connsiteX7" fmla="*/ 14876 w 49509"/>
                    <a:gd name="connsiteY7" fmla="*/ 39395 h 41015"/>
                    <a:gd name="connsiteX8" fmla="*/ 1620 w 49509"/>
                    <a:gd name="connsiteY8" fmla="*/ 36757 h 41015"/>
                    <a:gd name="connsiteX9" fmla="*/ 4258 w 49509"/>
                    <a:gd name="connsiteY9" fmla="*/ 23437 h 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09" h="41015">
                      <a:moveTo>
                        <a:pt x="4258" y="23502"/>
                      </a:moveTo>
                      <a:cubicBezTo>
                        <a:pt x="4258" y="23502"/>
                        <a:pt x="11980" y="18354"/>
                        <a:pt x="19702" y="13206"/>
                      </a:cubicBezTo>
                      <a:cubicBezTo>
                        <a:pt x="26586" y="7801"/>
                        <a:pt x="33536" y="2460"/>
                        <a:pt x="33536" y="2460"/>
                      </a:cubicBezTo>
                      <a:lnTo>
                        <a:pt x="34115" y="2010"/>
                      </a:lnTo>
                      <a:cubicBezTo>
                        <a:pt x="38298" y="-1207"/>
                        <a:pt x="44282" y="-499"/>
                        <a:pt x="47499" y="3683"/>
                      </a:cubicBezTo>
                      <a:cubicBezTo>
                        <a:pt x="50716" y="7866"/>
                        <a:pt x="50009" y="13850"/>
                        <a:pt x="45826" y="17067"/>
                      </a:cubicBezTo>
                      <a:cubicBezTo>
                        <a:pt x="45826" y="17067"/>
                        <a:pt x="38105" y="23116"/>
                        <a:pt x="30318" y="29100"/>
                      </a:cubicBezTo>
                      <a:cubicBezTo>
                        <a:pt x="22597" y="34248"/>
                        <a:pt x="14876" y="39395"/>
                        <a:pt x="14876" y="39395"/>
                      </a:cubicBezTo>
                      <a:cubicBezTo>
                        <a:pt x="10500" y="42355"/>
                        <a:pt x="4516" y="41133"/>
                        <a:pt x="1620" y="36757"/>
                      </a:cubicBezTo>
                      <a:cubicBezTo>
                        <a:pt x="-1340" y="32382"/>
                        <a:pt x="-118" y="26397"/>
                        <a:pt x="4258" y="23437"/>
                      </a:cubicBezTo>
                      <a:close/>
                    </a:path>
                  </a:pathLst>
                </a:custGeom>
                <a:solidFill>
                  <a:srgbClr val="525D7D"/>
                </a:solidFill>
                <a:ln w="6433" cap="flat">
                  <a:noFill/>
                  <a:prstDash val="solid"/>
                  <a:miter/>
                </a:ln>
              </p:spPr>
              <p:txBody>
                <a:bodyPr rtlCol="0" anchor="ctr"/>
                <a:lstStyle/>
                <a:p>
                  <a:endParaRPr lang="en-AU"/>
                </a:p>
              </p:txBody>
            </p:sp>
            <p:sp>
              <p:nvSpPr>
                <p:cNvPr id="1837" name="Freeform: Shape 1836">
                  <a:extLst>
                    <a:ext uri="{FF2B5EF4-FFF2-40B4-BE49-F238E27FC236}">
                      <a16:creationId xmlns:a16="http://schemas.microsoft.com/office/drawing/2014/main" id="{2BDF26FB-2161-6C57-5F58-87869B66D835}"/>
                    </a:ext>
                  </a:extLst>
                </p:cNvPr>
                <p:cNvSpPr/>
                <p:nvPr/>
              </p:nvSpPr>
              <p:spPr>
                <a:xfrm>
                  <a:off x="9310459" y="3068273"/>
                  <a:ext cx="35387" cy="52889"/>
                </a:xfrm>
                <a:custGeom>
                  <a:avLst/>
                  <a:gdLst>
                    <a:gd name="connsiteX0" fmla="*/ 1082 w 35387"/>
                    <a:gd name="connsiteY0" fmla="*/ 38745 h 52889"/>
                    <a:gd name="connsiteX1" fmla="*/ 10155 w 35387"/>
                    <a:gd name="connsiteY1" fmla="*/ 22530 h 52889"/>
                    <a:gd name="connsiteX2" fmla="*/ 16654 w 35387"/>
                    <a:gd name="connsiteY2" fmla="*/ 6894 h 52889"/>
                    <a:gd name="connsiteX3" fmla="*/ 17104 w 35387"/>
                    <a:gd name="connsiteY3" fmla="*/ 5864 h 52889"/>
                    <a:gd name="connsiteX4" fmla="*/ 29523 w 35387"/>
                    <a:gd name="connsiteY4" fmla="*/ 716 h 52889"/>
                    <a:gd name="connsiteX5" fmla="*/ 34671 w 35387"/>
                    <a:gd name="connsiteY5" fmla="*/ 13135 h 52889"/>
                    <a:gd name="connsiteX6" fmla="*/ 26820 w 35387"/>
                    <a:gd name="connsiteY6" fmla="*/ 31796 h 52889"/>
                    <a:gd name="connsiteX7" fmla="*/ 17812 w 35387"/>
                    <a:gd name="connsiteY7" fmla="*/ 48011 h 52889"/>
                    <a:gd name="connsiteX8" fmla="*/ 4879 w 35387"/>
                    <a:gd name="connsiteY8" fmla="*/ 51679 h 52889"/>
                    <a:gd name="connsiteX9" fmla="*/ 1211 w 35387"/>
                    <a:gd name="connsiteY9" fmla="*/ 38745 h 5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7" h="52889">
                      <a:moveTo>
                        <a:pt x="1082" y="38745"/>
                      </a:moveTo>
                      <a:cubicBezTo>
                        <a:pt x="1082" y="38745"/>
                        <a:pt x="5587" y="30638"/>
                        <a:pt x="10155" y="22530"/>
                      </a:cubicBezTo>
                      <a:cubicBezTo>
                        <a:pt x="13372" y="14680"/>
                        <a:pt x="16654" y="6894"/>
                        <a:pt x="16654" y="6894"/>
                      </a:cubicBezTo>
                      <a:lnTo>
                        <a:pt x="17104" y="5864"/>
                      </a:lnTo>
                      <a:cubicBezTo>
                        <a:pt x="19099" y="1038"/>
                        <a:pt x="24633" y="-1278"/>
                        <a:pt x="29523" y="716"/>
                      </a:cubicBezTo>
                      <a:cubicBezTo>
                        <a:pt x="34349" y="2711"/>
                        <a:pt x="36666" y="8245"/>
                        <a:pt x="34671" y="13135"/>
                      </a:cubicBezTo>
                      <a:cubicBezTo>
                        <a:pt x="34671" y="13135"/>
                        <a:pt x="30746" y="22466"/>
                        <a:pt x="26820" y="31796"/>
                      </a:cubicBezTo>
                      <a:cubicBezTo>
                        <a:pt x="22317" y="39903"/>
                        <a:pt x="17812" y="48011"/>
                        <a:pt x="17812" y="48011"/>
                      </a:cubicBezTo>
                      <a:cubicBezTo>
                        <a:pt x="15239" y="52580"/>
                        <a:pt x="9447" y="54253"/>
                        <a:pt x="4879" y="51679"/>
                      </a:cubicBezTo>
                      <a:cubicBezTo>
                        <a:pt x="310" y="49105"/>
                        <a:pt x="-1363" y="43314"/>
                        <a:pt x="1211" y="38745"/>
                      </a:cubicBezTo>
                      <a:close/>
                    </a:path>
                  </a:pathLst>
                </a:custGeom>
                <a:solidFill>
                  <a:srgbClr val="525D7D"/>
                </a:solidFill>
                <a:ln w="6433" cap="flat">
                  <a:noFill/>
                  <a:prstDash val="solid"/>
                  <a:miter/>
                </a:ln>
              </p:spPr>
              <p:txBody>
                <a:bodyPr rtlCol="0" anchor="ctr"/>
                <a:lstStyle/>
                <a:p>
                  <a:endParaRPr lang="en-AU"/>
                </a:p>
              </p:txBody>
            </p:sp>
            <p:sp>
              <p:nvSpPr>
                <p:cNvPr id="1838" name="Freeform: Shape 1837">
                  <a:extLst>
                    <a:ext uri="{FF2B5EF4-FFF2-40B4-BE49-F238E27FC236}">
                      <a16:creationId xmlns:a16="http://schemas.microsoft.com/office/drawing/2014/main" id="{CDF73495-D457-B162-5D2E-A2DFC7194B3E}"/>
                    </a:ext>
                  </a:extLst>
                </p:cNvPr>
                <p:cNvSpPr/>
                <p:nvPr/>
              </p:nvSpPr>
              <p:spPr>
                <a:xfrm>
                  <a:off x="9323280" y="2972240"/>
                  <a:ext cx="30336" cy="54531"/>
                </a:xfrm>
                <a:custGeom>
                  <a:avLst/>
                  <a:gdLst>
                    <a:gd name="connsiteX0" fmla="*/ 11554 w 30336"/>
                    <a:gd name="connsiteY0" fmla="*/ 47010 h 54531"/>
                    <a:gd name="connsiteX1" fmla="*/ 10461 w 30336"/>
                    <a:gd name="connsiteY1" fmla="*/ 41283 h 54531"/>
                    <a:gd name="connsiteX2" fmla="*/ 10332 w 30336"/>
                    <a:gd name="connsiteY2" fmla="*/ 40639 h 54531"/>
                    <a:gd name="connsiteX3" fmla="*/ 10525 w 30336"/>
                    <a:gd name="connsiteY3" fmla="*/ 41218 h 54531"/>
                    <a:gd name="connsiteX4" fmla="*/ 10397 w 30336"/>
                    <a:gd name="connsiteY4" fmla="*/ 40897 h 54531"/>
                    <a:gd name="connsiteX5" fmla="*/ 10010 w 30336"/>
                    <a:gd name="connsiteY5" fmla="*/ 39481 h 54531"/>
                    <a:gd name="connsiteX6" fmla="*/ 9109 w 30336"/>
                    <a:gd name="connsiteY6" fmla="*/ 36457 h 54531"/>
                    <a:gd name="connsiteX7" fmla="*/ 7179 w 30336"/>
                    <a:gd name="connsiteY7" fmla="*/ 29893 h 54531"/>
                    <a:gd name="connsiteX8" fmla="*/ 5055 w 30336"/>
                    <a:gd name="connsiteY8" fmla="*/ 23716 h 54531"/>
                    <a:gd name="connsiteX9" fmla="*/ 2997 w 30336"/>
                    <a:gd name="connsiteY9" fmla="*/ 18697 h 54531"/>
                    <a:gd name="connsiteX10" fmla="*/ 1002 w 30336"/>
                    <a:gd name="connsiteY10" fmla="*/ 13807 h 54531"/>
                    <a:gd name="connsiteX11" fmla="*/ 680 w 30336"/>
                    <a:gd name="connsiteY11" fmla="*/ 12970 h 54531"/>
                    <a:gd name="connsiteX12" fmla="*/ 5892 w 30336"/>
                    <a:gd name="connsiteY12" fmla="*/ 680 h 54531"/>
                    <a:gd name="connsiteX13" fmla="*/ 18118 w 30336"/>
                    <a:gd name="connsiteY13" fmla="*/ 5892 h 54531"/>
                    <a:gd name="connsiteX14" fmla="*/ 20499 w 30336"/>
                    <a:gd name="connsiteY14" fmla="*/ 11748 h 54531"/>
                    <a:gd name="connsiteX15" fmla="*/ 22944 w 30336"/>
                    <a:gd name="connsiteY15" fmla="*/ 17732 h 54531"/>
                    <a:gd name="connsiteX16" fmla="*/ 25260 w 30336"/>
                    <a:gd name="connsiteY16" fmla="*/ 24424 h 54531"/>
                    <a:gd name="connsiteX17" fmla="*/ 27191 w 30336"/>
                    <a:gd name="connsiteY17" fmla="*/ 30923 h 54531"/>
                    <a:gd name="connsiteX18" fmla="*/ 28092 w 30336"/>
                    <a:gd name="connsiteY18" fmla="*/ 33947 h 54531"/>
                    <a:gd name="connsiteX19" fmla="*/ 28478 w 30336"/>
                    <a:gd name="connsiteY19" fmla="*/ 35363 h 54531"/>
                    <a:gd name="connsiteX20" fmla="*/ 28606 w 30336"/>
                    <a:gd name="connsiteY20" fmla="*/ 35685 h 54531"/>
                    <a:gd name="connsiteX21" fmla="*/ 28929 w 30336"/>
                    <a:gd name="connsiteY21" fmla="*/ 36907 h 54531"/>
                    <a:gd name="connsiteX22" fmla="*/ 29057 w 30336"/>
                    <a:gd name="connsiteY22" fmla="*/ 37551 h 54531"/>
                    <a:gd name="connsiteX23" fmla="*/ 30151 w 30336"/>
                    <a:gd name="connsiteY23" fmla="*/ 43278 h 54531"/>
                    <a:gd name="connsiteX24" fmla="*/ 22686 w 30336"/>
                    <a:gd name="connsiteY24" fmla="*/ 54345 h 54531"/>
                    <a:gd name="connsiteX25" fmla="*/ 11619 w 30336"/>
                    <a:gd name="connsiteY25" fmla="*/ 46881 h 5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336" h="54531">
                      <a:moveTo>
                        <a:pt x="11554" y="47010"/>
                      </a:moveTo>
                      <a:cubicBezTo>
                        <a:pt x="11554" y="47010"/>
                        <a:pt x="11104" y="44757"/>
                        <a:pt x="10461" y="41283"/>
                      </a:cubicBezTo>
                      <a:lnTo>
                        <a:pt x="10332" y="40639"/>
                      </a:lnTo>
                      <a:cubicBezTo>
                        <a:pt x="10075" y="39481"/>
                        <a:pt x="10525" y="41412"/>
                        <a:pt x="10525" y="41218"/>
                      </a:cubicBezTo>
                      <a:cubicBezTo>
                        <a:pt x="10525" y="41218"/>
                        <a:pt x="10397" y="40897"/>
                        <a:pt x="10397" y="40897"/>
                      </a:cubicBezTo>
                      <a:cubicBezTo>
                        <a:pt x="10268" y="40446"/>
                        <a:pt x="10139" y="39996"/>
                        <a:pt x="10010" y="39481"/>
                      </a:cubicBezTo>
                      <a:cubicBezTo>
                        <a:pt x="9753" y="38516"/>
                        <a:pt x="9431" y="37486"/>
                        <a:pt x="9109" y="36457"/>
                      </a:cubicBezTo>
                      <a:cubicBezTo>
                        <a:pt x="8466" y="34398"/>
                        <a:pt x="7823" y="32146"/>
                        <a:pt x="7179" y="29893"/>
                      </a:cubicBezTo>
                      <a:cubicBezTo>
                        <a:pt x="6536" y="27577"/>
                        <a:pt x="5828" y="25453"/>
                        <a:pt x="5055" y="23716"/>
                      </a:cubicBezTo>
                      <a:cubicBezTo>
                        <a:pt x="4283" y="21914"/>
                        <a:pt x="3640" y="20177"/>
                        <a:pt x="2997" y="18697"/>
                      </a:cubicBezTo>
                      <a:cubicBezTo>
                        <a:pt x="1838" y="15737"/>
                        <a:pt x="1002" y="13807"/>
                        <a:pt x="1002" y="13807"/>
                      </a:cubicBezTo>
                      <a:lnTo>
                        <a:pt x="680" y="12970"/>
                      </a:lnTo>
                      <a:cubicBezTo>
                        <a:pt x="-1250" y="8144"/>
                        <a:pt x="1066" y="2675"/>
                        <a:pt x="5892" y="680"/>
                      </a:cubicBezTo>
                      <a:cubicBezTo>
                        <a:pt x="10718" y="-1250"/>
                        <a:pt x="16188" y="1066"/>
                        <a:pt x="18118" y="5892"/>
                      </a:cubicBezTo>
                      <a:cubicBezTo>
                        <a:pt x="18118" y="5892"/>
                        <a:pt x="19083" y="8209"/>
                        <a:pt x="20499" y="11748"/>
                      </a:cubicBezTo>
                      <a:cubicBezTo>
                        <a:pt x="21206" y="13485"/>
                        <a:pt x="22043" y="15544"/>
                        <a:pt x="22944" y="17732"/>
                      </a:cubicBezTo>
                      <a:cubicBezTo>
                        <a:pt x="23909" y="19984"/>
                        <a:pt x="24681" y="22236"/>
                        <a:pt x="25260" y="24424"/>
                      </a:cubicBezTo>
                      <a:cubicBezTo>
                        <a:pt x="25904" y="26676"/>
                        <a:pt x="26612" y="28864"/>
                        <a:pt x="27191" y="30923"/>
                      </a:cubicBezTo>
                      <a:cubicBezTo>
                        <a:pt x="27512" y="31953"/>
                        <a:pt x="27834" y="32982"/>
                        <a:pt x="28092" y="33947"/>
                      </a:cubicBezTo>
                      <a:cubicBezTo>
                        <a:pt x="28221" y="34398"/>
                        <a:pt x="28349" y="34912"/>
                        <a:pt x="28478" y="35363"/>
                      </a:cubicBezTo>
                      <a:lnTo>
                        <a:pt x="28606" y="35685"/>
                      </a:lnTo>
                      <a:lnTo>
                        <a:pt x="28929" y="36907"/>
                      </a:lnTo>
                      <a:lnTo>
                        <a:pt x="29057" y="37551"/>
                      </a:lnTo>
                      <a:cubicBezTo>
                        <a:pt x="29701" y="40961"/>
                        <a:pt x="30151" y="43278"/>
                        <a:pt x="30151" y="43278"/>
                      </a:cubicBezTo>
                      <a:cubicBezTo>
                        <a:pt x="31181" y="48425"/>
                        <a:pt x="27834" y="53380"/>
                        <a:pt x="22686" y="54345"/>
                      </a:cubicBezTo>
                      <a:cubicBezTo>
                        <a:pt x="17539" y="55375"/>
                        <a:pt x="12584" y="52029"/>
                        <a:pt x="11619" y="46881"/>
                      </a:cubicBezTo>
                      <a:close/>
                    </a:path>
                  </a:pathLst>
                </a:custGeom>
                <a:solidFill>
                  <a:srgbClr val="525D7D"/>
                </a:solidFill>
                <a:ln w="6433" cap="flat">
                  <a:noFill/>
                  <a:prstDash val="solid"/>
                  <a:miter/>
                </a:ln>
              </p:spPr>
              <p:txBody>
                <a:bodyPr rtlCol="0" anchor="ctr"/>
                <a:lstStyle/>
                <a:p>
                  <a:endParaRPr lang="en-AU"/>
                </a:p>
              </p:txBody>
            </p:sp>
            <p:sp>
              <p:nvSpPr>
                <p:cNvPr id="1839" name="Freeform: Shape 1838">
                  <a:extLst>
                    <a:ext uri="{FF2B5EF4-FFF2-40B4-BE49-F238E27FC236}">
                      <a16:creationId xmlns:a16="http://schemas.microsoft.com/office/drawing/2014/main" id="{A643EE48-4B4D-D8DB-FE2B-BAD1569ED924}"/>
                    </a:ext>
                  </a:extLst>
                </p:cNvPr>
                <p:cNvSpPr/>
                <p:nvPr/>
              </p:nvSpPr>
              <p:spPr>
                <a:xfrm>
                  <a:off x="9256369" y="2901403"/>
                  <a:ext cx="49161" cy="40776"/>
                </a:xfrm>
                <a:custGeom>
                  <a:avLst/>
                  <a:gdLst>
                    <a:gd name="connsiteX0" fmla="*/ 33874 w 49161"/>
                    <a:gd name="connsiteY0" fmla="*/ 38764 h 40776"/>
                    <a:gd name="connsiteX1" fmla="*/ 19396 w 49161"/>
                    <a:gd name="connsiteY1" fmla="*/ 27118 h 40776"/>
                    <a:gd name="connsiteX2" fmla="*/ 4982 w 49161"/>
                    <a:gd name="connsiteY2" fmla="*/ 17723 h 40776"/>
                    <a:gd name="connsiteX3" fmla="*/ 4275 w 49161"/>
                    <a:gd name="connsiteY3" fmla="*/ 17273 h 40776"/>
                    <a:gd name="connsiteX4" fmla="*/ 1507 w 49161"/>
                    <a:gd name="connsiteY4" fmla="*/ 4275 h 40776"/>
                    <a:gd name="connsiteX5" fmla="*/ 14506 w 49161"/>
                    <a:gd name="connsiteY5" fmla="*/ 1508 h 40776"/>
                    <a:gd name="connsiteX6" fmla="*/ 31171 w 49161"/>
                    <a:gd name="connsiteY6" fmla="*/ 12447 h 40776"/>
                    <a:gd name="connsiteX7" fmla="*/ 45649 w 49161"/>
                    <a:gd name="connsiteY7" fmla="*/ 24093 h 40776"/>
                    <a:gd name="connsiteX8" fmla="*/ 47065 w 49161"/>
                    <a:gd name="connsiteY8" fmla="*/ 37284 h 40776"/>
                    <a:gd name="connsiteX9" fmla="*/ 33810 w 49161"/>
                    <a:gd name="connsiteY9" fmla="*/ 38700 h 4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61" h="40776">
                      <a:moveTo>
                        <a:pt x="33874" y="38764"/>
                      </a:moveTo>
                      <a:lnTo>
                        <a:pt x="19396" y="27118"/>
                      </a:lnTo>
                      <a:cubicBezTo>
                        <a:pt x="12189" y="22420"/>
                        <a:pt x="4982" y="17723"/>
                        <a:pt x="4982" y="17723"/>
                      </a:cubicBezTo>
                      <a:lnTo>
                        <a:pt x="4275" y="17273"/>
                      </a:lnTo>
                      <a:cubicBezTo>
                        <a:pt x="-37" y="14441"/>
                        <a:pt x="-1323" y="8650"/>
                        <a:pt x="1507" y="4275"/>
                      </a:cubicBezTo>
                      <a:cubicBezTo>
                        <a:pt x="4338" y="-37"/>
                        <a:pt x="10130" y="-1324"/>
                        <a:pt x="14506" y="1508"/>
                      </a:cubicBezTo>
                      <a:cubicBezTo>
                        <a:pt x="14506" y="1508"/>
                        <a:pt x="22870" y="6977"/>
                        <a:pt x="31171" y="12447"/>
                      </a:cubicBezTo>
                      <a:cubicBezTo>
                        <a:pt x="38378" y="18238"/>
                        <a:pt x="45649" y="24093"/>
                        <a:pt x="45649" y="24093"/>
                      </a:cubicBezTo>
                      <a:cubicBezTo>
                        <a:pt x="49703" y="27375"/>
                        <a:pt x="50346" y="33295"/>
                        <a:pt x="47065" y="37284"/>
                      </a:cubicBezTo>
                      <a:cubicBezTo>
                        <a:pt x="43783" y="41274"/>
                        <a:pt x="37863" y="41982"/>
                        <a:pt x="33810" y="38700"/>
                      </a:cubicBezTo>
                      <a:close/>
                    </a:path>
                  </a:pathLst>
                </a:custGeom>
                <a:solidFill>
                  <a:srgbClr val="525D7D"/>
                </a:solidFill>
                <a:ln w="6433" cap="flat">
                  <a:noFill/>
                  <a:prstDash val="solid"/>
                  <a:miter/>
                </a:ln>
              </p:spPr>
              <p:txBody>
                <a:bodyPr rtlCol="0" anchor="ctr"/>
                <a:lstStyle/>
                <a:p>
                  <a:endParaRPr lang="en-AU"/>
                </a:p>
              </p:txBody>
            </p:sp>
            <p:sp>
              <p:nvSpPr>
                <p:cNvPr id="1840" name="Freeform: Shape 1839">
                  <a:extLst>
                    <a:ext uri="{FF2B5EF4-FFF2-40B4-BE49-F238E27FC236}">
                      <a16:creationId xmlns:a16="http://schemas.microsoft.com/office/drawing/2014/main" id="{3A7E29F2-6D51-9AC4-F14E-08EC5FB6855A}"/>
                    </a:ext>
                  </a:extLst>
                </p:cNvPr>
                <p:cNvSpPr/>
                <p:nvPr/>
              </p:nvSpPr>
              <p:spPr>
                <a:xfrm>
                  <a:off x="9181518" y="2871724"/>
                  <a:ext cx="37236" cy="24045"/>
                </a:xfrm>
                <a:custGeom>
                  <a:avLst/>
                  <a:gdLst>
                    <a:gd name="connsiteX0" fmla="*/ 25267 w 37236"/>
                    <a:gd name="connsiteY0" fmla="*/ 23658 h 24045"/>
                    <a:gd name="connsiteX1" fmla="*/ 6735 w 37236"/>
                    <a:gd name="connsiteY1" fmla="*/ 18317 h 24045"/>
                    <a:gd name="connsiteX2" fmla="*/ 364 w 37236"/>
                    <a:gd name="connsiteY2" fmla="*/ 6735 h 24045"/>
                    <a:gd name="connsiteX3" fmla="*/ 11947 w 37236"/>
                    <a:gd name="connsiteY3" fmla="*/ 364 h 24045"/>
                    <a:gd name="connsiteX4" fmla="*/ 30479 w 37236"/>
                    <a:gd name="connsiteY4" fmla="*/ 5705 h 24045"/>
                    <a:gd name="connsiteX5" fmla="*/ 36849 w 37236"/>
                    <a:gd name="connsiteY5" fmla="*/ 17288 h 24045"/>
                    <a:gd name="connsiteX6" fmla="*/ 25267 w 37236"/>
                    <a:gd name="connsiteY6" fmla="*/ 23658 h 2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6" h="24045">
                      <a:moveTo>
                        <a:pt x="25267" y="23658"/>
                      </a:moveTo>
                      <a:lnTo>
                        <a:pt x="6735" y="18317"/>
                      </a:lnTo>
                      <a:cubicBezTo>
                        <a:pt x="1781" y="16901"/>
                        <a:pt x="-1051" y="11689"/>
                        <a:pt x="364" y="6735"/>
                      </a:cubicBezTo>
                      <a:cubicBezTo>
                        <a:pt x="1781" y="1780"/>
                        <a:pt x="6992" y="-1051"/>
                        <a:pt x="11947" y="364"/>
                      </a:cubicBezTo>
                      <a:lnTo>
                        <a:pt x="30479" y="5705"/>
                      </a:lnTo>
                      <a:cubicBezTo>
                        <a:pt x="35434" y="7121"/>
                        <a:pt x="38329" y="12333"/>
                        <a:pt x="36849" y="17288"/>
                      </a:cubicBezTo>
                      <a:cubicBezTo>
                        <a:pt x="35434" y="22242"/>
                        <a:pt x="30221" y="25138"/>
                        <a:pt x="25267" y="23658"/>
                      </a:cubicBezTo>
                      <a:close/>
                    </a:path>
                  </a:pathLst>
                </a:custGeom>
                <a:solidFill>
                  <a:srgbClr val="525D7D"/>
                </a:solidFill>
                <a:ln w="6433" cap="flat">
                  <a:noFill/>
                  <a:prstDash val="solid"/>
                  <a:miter/>
                </a:ln>
              </p:spPr>
              <p:txBody>
                <a:bodyPr rtlCol="0" anchor="ctr"/>
                <a:lstStyle/>
                <a:p>
                  <a:endParaRPr lang="en-AU"/>
                </a:p>
              </p:txBody>
            </p:sp>
          </p:grpSp>
        </p:grpSp>
        <p:grpSp>
          <p:nvGrpSpPr>
            <p:cNvPr id="1844" name="Graphic 3">
              <a:extLst>
                <a:ext uri="{FF2B5EF4-FFF2-40B4-BE49-F238E27FC236}">
                  <a16:creationId xmlns:a16="http://schemas.microsoft.com/office/drawing/2014/main" id="{6F6C42FC-97D8-02CD-EC12-8AA6B4E32220}"/>
                </a:ext>
              </a:extLst>
            </p:cNvPr>
            <p:cNvGrpSpPr/>
            <p:nvPr/>
          </p:nvGrpSpPr>
          <p:grpSpPr>
            <a:xfrm>
              <a:off x="9494885" y="4941528"/>
              <a:ext cx="903514" cy="782984"/>
              <a:chOff x="7994901" y="4877889"/>
              <a:chExt cx="903514" cy="782984"/>
            </a:xfrm>
            <a:solidFill>
              <a:srgbClr val="525D7D"/>
            </a:solidFill>
          </p:grpSpPr>
          <p:sp>
            <p:nvSpPr>
              <p:cNvPr id="1845" name="Freeform: Shape 1844">
                <a:extLst>
                  <a:ext uri="{FF2B5EF4-FFF2-40B4-BE49-F238E27FC236}">
                    <a16:creationId xmlns:a16="http://schemas.microsoft.com/office/drawing/2014/main" id="{F84F513D-43AD-7BFE-705F-235EB2991676}"/>
                  </a:ext>
                </a:extLst>
              </p:cNvPr>
              <p:cNvSpPr/>
              <p:nvPr/>
            </p:nvSpPr>
            <p:spPr>
              <a:xfrm>
                <a:off x="7994901" y="5019079"/>
                <a:ext cx="903514" cy="641793"/>
              </a:xfrm>
              <a:custGeom>
                <a:avLst/>
                <a:gdLst>
                  <a:gd name="connsiteX0" fmla="*/ 475565 w 903514"/>
                  <a:gd name="connsiteY0" fmla="*/ 641793 h 641793"/>
                  <a:gd name="connsiteX1" fmla="*/ 16581 w 903514"/>
                  <a:gd name="connsiteY1" fmla="*/ 627187 h 641793"/>
                  <a:gd name="connsiteX2" fmla="*/ 7636 w 903514"/>
                  <a:gd name="connsiteY2" fmla="*/ 617792 h 641793"/>
                  <a:gd name="connsiteX3" fmla="*/ 6607 w 903514"/>
                  <a:gd name="connsiteY3" fmla="*/ 522688 h 641793"/>
                  <a:gd name="connsiteX4" fmla="*/ 7701 w 903514"/>
                  <a:gd name="connsiteY4" fmla="*/ 388268 h 641793"/>
                  <a:gd name="connsiteX5" fmla="*/ 8794 w 903514"/>
                  <a:gd name="connsiteY5" fmla="*/ 253912 h 641793"/>
                  <a:gd name="connsiteX6" fmla="*/ 43 w 903514"/>
                  <a:gd name="connsiteY6" fmla="*/ 10553 h 641793"/>
                  <a:gd name="connsiteX7" fmla="*/ 2553 w 903514"/>
                  <a:gd name="connsiteY7" fmla="*/ 3217 h 641793"/>
                  <a:gd name="connsiteX8" fmla="*/ 9631 w 903514"/>
                  <a:gd name="connsiteY8" fmla="*/ 64 h 641793"/>
                  <a:gd name="connsiteX9" fmla="*/ 40775 w 903514"/>
                  <a:gd name="connsiteY9" fmla="*/ 0 h 641793"/>
                  <a:gd name="connsiteX10" fmla="*/ 398543 w 903514"/>
                  <a:gd name="connsiteY10" fmla="*/ 8365 h 641793"/>
                  <a:gd name="connsiteX11" fmla="*/ 755602 w 903514"/>
                  <a:gd name="connsiteY11" fmla="*/ 16730 h 641793"/>
                  <a:gd name="connsiteX12" fmla="*/ 878954 w 903514"/>
                  <a:gd name="connsiteY12" fmla="*/ 15057 h 641793"/>
                  <a:gd name="connsiteX13" fmla="*/ 885904 w 903514"/>
                  <a:gd name="connsiteY13" fmla="*/ 17760 h 641793"/>
                  <a:gd name="connsiteX14" fmla="*/ 888864 w 903514"/>
                  <a:gd name="connsiteY14" fmla="*/ 24580 h 641793"/>
                  <a:gd name="connsiteX15" fmla="*/ 889829 w 903514"/>
                  <a:gd name="connsiteY15" fmla="*/ 189115 h 641793"/>
                  <a:gd name="connsiteX16" fmla="*/ 903471 w 903514"/>
                  <a:gd name="connsiteY16" fmla="*/ 624162 h 641793"/>
                  <a:gd name="connsiteX17" fmla="*/ 901090 w 903514"/>
                  <a:gd name="connsiteY17" fmla="*/ 631434 h 641793"/>
                  <a:gd name="connsiteX18" fmla="*/ 894141 w 903514"/>
                  <a:gd name="connsiteY18" fmla="*/ 634651 h 641793"/>
                  <a:gd name="connsiteX19" fmla="*/ 475694 w 903514"/>
                  <a:gd name="connsiteY19" fmla="*/ 641793 h 641793"/>
                  <a:gd name="connsiteX20" fmla="*/ 26683 w 903514"/>
                  <a:gd name="connsiteY20" fmla="*/ 608591 h 641793"/>
                  <a:gd name="connsiteX21" fmla="*/ 475565 w 903514"/>
                  <a:gd name="connsiteY21" fmla="*/ 622489 h 641793"/>
                  <a:gd name="connsiteX22" fmla="*/ 883201 w 903514"/>
                  <a:gd name="connsiteY22" fmla="*/ 615669 h 641793"/>
                  <a:gd name="connsiteX23" fmla="*/ 870396 w 903514"/>
                  <a:gd name="connsiteY23" fmla="*/ 189115 h 641793"/>
                  <a:gd name="connsiteX24" fmla="*/ 869624 w 903514"/>
                  <a:gd name="connsiteY24" fmla="*/ 34618 h 641793"/>
                  <a:gd name="connsiteX25" fmla="*/ 755538 w 903514"/>
                  <a:gd name="connsiteY25" fmla="*/ 36034 h 641793"/>
                  <a:gd name="connsiteX26" fmla="*/ 397770 w 903514"/>
                  <a:gd name="connsiteY26" fmla="*/ 27669 h 641793"/>
                  <a:gd name="connsiteX27" fmla="*/ 20119 w 903514"/>
                  <a:gd name="connsiteY27" fmla="*/ 19368 h 641793"/>
                  <a:gd name="connsiteX28" fmla="*/ 28098 w 903514"/>
                  <a:gd name="connsiteY28" fmla="*/ 253912 h 641793"/>
                  <a:gd name="connsiteX29" fmla="*/ 27005 w 903514"/>
                  <a:gd name="connsiteY29" fmla="*/ 388525 h 641793"/>
                  <a:gd name="connsiteX30" fmla="*/ 25911 w 903514"/>
                  <a:gd name="connsiteY30" fmla="*/ 522688 h 641793"/>
                  <a:gd name="connsiteX31" fmla="*/ 26747 w 903514"/>
                  <a:gd name="connsiteY31" fmla="*/ 608526 h 64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3514" h="641793">
                    <a:moveTo>
                      <a:pt x="475565" y="641793"/>
                    </a:moveTo>
                    <a:cubicBezTo>
                      <a:pt x="305819" y="641793"/>
                      <a:pt x="155634" y="637032"/>
                      <a:pt x="16581" y="627187"/>
                    </a:cubicBezTo>
                    <a:cubicBezTo>
                      <a:pt x="11626" y="626865"/>
                      <a:pt x="7701" y="622747"/>
                      <a:pt x="7636" y="617792"/>
                    </a:cubicBezTo>
                    <a:cubicBezTo>
                      <a:pt x="6929" y="588772"/>
                      <a:pt x="6607" y="557693"/>
                      <a:pt x="6607" y="522688"/>
                    </a:cubicBezTo>
                    <a:cubicBezTo>
                      <a:pt x="6607" y="477903"/>
                      <a:pt x="7186" y="432345"/>
                      <a:pt x="7701" y="388268"/>
                    </a:cubicBezTo>
                    <a:cubicBezTo>
                      <a:pt x="8215" y="344190"/>
                      <a:pt x="8794" y="298633"/>
                      <a:pt x="8794" y="253912"/>
                    </a:cubicBezTo>
                    <a:cubicBezTo>
                      <a:pt x="8794" y="156105"/>
                      <a:pt x="6092" y="81077"/>
                      <a:pt x="43" y="10553"/>
                    </a:cubicBezTo>
                    <a:cubicBezTo>
                      <a:pt x="-214" y="7850"/>
                      <a:pt x="687" y="5212"/>
                      <a:pt x="2553" y="3217"/>
                    </a:cubicBezTo>
                    <a:cubicBezTo>
                      <a:pt x="4355" y="1223"/>
                      <a:pt x="6929" y="64"/>
                      <a:pt x="9631" y="64"/>
                    </a:cubicBezTo>
                    <a:cubicBezTo>
                      <a:pt x="19991" y="0"/>
                      <a:pt x="30415" y="0"/>
                      <a:pt x="40775" y="0"/>
                    </a:cubicBezTo>
                    <a:cubicBezTo>
                      <a:pt x="160073" y="0"/>
                      <a:pt x="281302" y="4247"/>
                      <a:pt x="398543" y="8365"/>
                    </a:cubicBezTo>
                    <a:cubicBezTo>
                      <a:pt x="515589" y="12483"/>
                      <a:pt x="636625" y="16730"/>
                      <a:pt x="755602" y="16730"/>
                    </a:cubicBezTo>
                    <a:cubicBezTo>
                      <a:pt x="799165" y="16730"/>
                      <a:pt x="839510" y="16215"/>
                      <a:pt x="878954" y="15057"/>
                    </a:cubicBezTo>
                    <a:cubicBezTo>
                      <a:pt x="881593" y="14928"/>
                      <a:pt x="884038" y="15958"/>
                      <a:pt x="885904" y="17760"/>
                    </a:cubicBezTo>
                    <a:cubicBezTo>
                      <a:pt x="887770" y="19561"/>
                      <a:pt x="888864" y="22006"/>
                      <a:pt x="888864" y="24580"/>
                    </a:cubicBezTo>
                    <a:cubicBezTo>
                      <a:pt x="889636" y="79532"/>
                      <a:pt x="889700" y="135257"/>
                      <a:pt x="889829" y="189115"/>
                    </a:cubicBezTo>
                    <a:cubicBezTo>
                      <a:pt x="890022" y="331514"/>
                      <a:pt x="890279" y="478804"/>
                      <a:pt x="903471" y="624162"/>
                    </a:cubicBezTo>
                    <a:cubicBezTo>
                      <a:pt x="903728" y="626801"/>
                      <a:pt x="902827" y="629439"/>
                      <a:pt x="901090" y="631434"/>
                    </a:cubicBezTo>
                    <a:cubicBezTo>
                      <a:pt x="899352" y="633428"/>
                      <a:pt x="896778" y="634587"/>
                      <a:pt x="894141" y="634651"/>
                    </a:cubicBezTo>
                    <a:cubicBezTo>
                      <a:pt x="770145" y="638190"/>
                      <a:pt x="623498" y="641793"/>
                      <a:pt x="475694" y="641793"/>
                    </a:cubicBezTo>
                    <a:close/>
                    <a:moveTo>
                      <a:pt x="26683" y="608591"/>
                    </a:moveTo>
                    <a:cubicBezTo>
                      <a:pt x="162841" y="617985"/>
                      <a:pt x="309808" y="622489"/>
                      <a:pt x="475565" y="622489"/>
                    </a:cubicBezTo>
                    <a:cubicBezTo>
                      <a:pt x="619059" y="622489"/>
                      <a:pt x="761586" y="619079"/>
                      <a:pt x="883201" y="615669"/>
                    </a:cubicBezTo>
                    <a:cubicBezTo>
                      <a:pt x="870847" y="472819"/>
                      <a:pt x="870590" y="328618"/>
                      <a:pt x="870396" y="189115"/>
                    </a:cubicBezTo>
                    <a:cubicBezTo>
                      <a:pt x="870332" y="138538"/>
                      <a:pt x="870268" y="86289"/>
                      <a:pt x="869624" y="34618"/>
                    </a:cubicBezTo>
                    <a:cubicBezTo>
                      <a:pt x="833139" y="35584"/>
                      <a:pt x="795690" y="36034"/>
                      <a:pt x="755538" y="36034"/>
                    </a:cubicBezTo>
                    <a:cubicBezTo>
                      <a:pt x="636239" y="36034"/>
                      <a:pt x="515010" y="31787"/>
                      <a:pt x="397770" y="27669"/>
                    </a:cubicBezTo>
                    <a:cubicBezTo>
                      <a:pt x="273967" y="23358"/>
                      <a:pt x="146046" y="18854"/>
                      <a:pt x="20119" y="19368"/>
                    </a:cubicBezTo>
                    <a:cubicBezTo>
                      <a:pt x="25589" y="87447"/>
                      <a:pt x="28098" y="160352"/>
                      <a:pt x="28098" y="253912"/>
                    </a:cubicBezTo>
                    <a:cubicBezTo>
                      <a:pt x="28098" y="298761"/>
                      <a:pt x="27519" y="344383"/>
                      <a:pt x="27005" y="388525"/>
                    </a:cubicBezTo>
                    <a:cubicBezTo>
                      <a:pt x="26490" y="432538"/>
                      <a:pt x="25911" y="478031"/>
                      <a:pt x="25911" y="522688"/>
                    </a:cubicBezTo>
                    <a:cubicBezTo>
                      <a:pt x="25911" y="554025"/>
                      <a:pt x="26168" y="582209"/>
                      <a:pt x="26747" y="608526"/>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46" name="Freeform: Shape 1845">
                <a:extLst>
                  <a:ext uri="{FF2B5EF4-FFF2-40B4-BE49-F238E27FC236}">
                    <a16:creationId xmlns:a16="http://schemas.microsoft.com/office/drawing/2014/main" id="{9781339B-4731-A1A9-5D3A-3512AE0C2F22}"/>
                  </a:ext>
                </a:extLst>
              </p:cNvPr>
              <p:cNvSpPr/>
              <p:nvPr/>
            </p:nvSpPr>
            <p:spPr>
              <a:xfrm>
                <a:off x="8003669" y="5247355"/>
                <a:ext cx="369507" cy="132258"/>
              </a:xfrm>
              <a:custGeom>
                <a:avLst/>
                <a:gdLst>
                  <a:gd name="connsiteX0" fmla="*/ 359853 w 369507"/>
                  <a:gd name="connsiteY0" fmla="*/ 132258 h 132258"/>
                  <a:gd name="connsiteX1" fmla="*/ 669 w 369507"/>
                  <a:gd name="connsiteY1" fmla="*/ 13217 h 132258"/>
                  <a:gd name="connsiteX2" fmla="*/ 6075 w 369507"/>
                  <a:gd name="connsiteY2" fmla="*/ 669 h 132258"/>
                  <a:gd name="connsiteX3" fmla="*/ 18622 w 369507"/>
                  <a:gd name="connsiteY3" fmla="*/ 6074 h 132258"/>
                  <a:gd name="connsiteX4" fmla="*/ 360110 w 369507"/>
                  <a:gd name="connsiteY4" fmla="*/ 112890 h 132258"/>
                  <a:gd name="connsiteX5" fmla="*/ 369505 w 369507"/>
                  <a:gd name="connsiteY5" fmla="*/ 122799 h 132258"/>
                  <a:gd name="connsiteX6" fmla="*/ 359853 w 369507"/>
                  <a:gd name="connsiteY6" fmla="*/ 132194 h 13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07" h="132258">
                    <a:moveTo>
                      <a:pt x="359853" y="132258"/>
                    </a:moveTo>
                    <a:cubicBezTo>
                      <a:pt x="117845" y="125373"/>
                      <a:pt x="34001" y="97575"/>
                      <a:pt x="669" y="13217"/>
                    </a:cubicBezTo>
                    <a:cubicBezTo>
                      <a:pt x="-1261" y="8262"/>
                      <a:pt x="1120" y="2664"/>
                      <a:pt x="6075" y="669"/>
                    </a:cubicBezTo>
                    <a:cubicBezTo>
                      <a:pt x="11029" y="-1261"/>
                      <a:pt x="16628" y="1120"/>
                      <a:pt x="18622" y="6074"/>
                    </a:cubicBezTo>
                    <a:cubicBezTo>
                      <a:pt x="44939" y="72609"/>
                      <a:pt x="102723" y="105554"/>
                      <a:pt x="360110" y="112890"/>
                    </a:cubicBezTo>
                    <a:cubicBezTo>
                      <a:pt x="365451" y="113019"/>
                      <a:pt x="369633" y="117459"/>
                      <a:pt x="369505" y="122799"/>
                    </a:cubicBezTo>
                    <a:cubicBezTo>
                      <a:pt x="369376" y="128011"/>
                      <a:pt x="365064" y="132194"/>
                      <a:pt x="359853" y="13219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47" name="Freeform: Shape 1846">
                <a:extLst>
                  <a:ext uri="{FF2B5EF4-FFF2-40B4-BE49-F238E27FC236}">
                    <a16:creationId xmlns:a16="http://schemas.microsoft.com/office/drawing/2014/main" id="{E30D2EB2-FF80-9A22-1355-CE1A97F37A5D}"/>
                  </a:ext>
                </a:extLst>
              </p:cNvPr>
              <p:cNvSpPr/>
              <p:nvPr/>
            </p:nvSpPr>
            <p:spPr>
              <a:xfrm>
                <a:off x="8533525" y="5301745"/>
                <a:ext cx="351406" cy="80957"/>
              </a:xfrm>
              <a:custGeom>
                <a:avLst/>
                <a:gdLst>
                  <a:gd name="connsiteX0" fmla="*/ 130174 w 351406"/>
                  <a:gd name="connsiteY0" fmla="*/ 80957 h 80957"/>
                  <a:gd name="connsiteX1" fmla="*/ 71490 w 351406"/>
                  <a:gd name="connsiteY1" fmla="*/ 80442 h 80957"/>
                  <a:gd name="connsiteX2" fmla="*/ 9588 w 351406"/>
                  <a:gd name="connsiteY2" fmla="*/ 79799 h 80957"/>
                  <a:gd name="connsiteX3" fmla="*/ 1 w 351406"/>
                  <a:gd name="connsiteY3" fmla="*/ 70083 h 80957"/>
                  <a:gd name="connsiteX4" fmla="*/ 9653 w 351406"/>
                  <a:gd name="connsiteY4" fmla="*/ 60431 h 80957"/>
                  <a:gd name="connsiteX5" fmla="*/ 71747 w 351406"/>
                  <a:gd name="connsiteY5" fmla="*/ 61074 h 80957"/>
                  <a:gd name="connsiteX6" fmla="*/ 334281 w 351406"/>
                  <a:gd name="connsiteY6" fmla="*/ 3548 h 80957"/>
                  <a:gd name="connsiteX7" fmla="*/ 347858 w 351406"/>
                  <a:gd name="connsiteY7" fmla="*/ 2197 h 80957"/>
                  <a:gd name="connsiteX8" fmla="*/ 349209 w 351406"/>
                  <a:gd name="connsiteY8" fmla="*/ 15774 h 80957"/>
                  <a:gd name="connsiteX9" fmla="*/ 130174 w 351406"/>
                  <a:gd name="connsiteY9" fmla="*/ 80957 h 8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406" h="80957">
                    <a:moveTo>
                      <a:pt x="130174" y="80957"/>
                    </a:moveTo>
                    <a:cubicBezTo>
                      <a:pt x="111642" y="80957"/>
                      <a:pt x="92080" y="80700"/>
                      <a:pt x="71490" y="80442"/>
                    </a:cubicBezTo>
                    <a:cubicBezTo>
                      <a:pt x="51864" y="80185"/>
                      <a:pt x="31273" y="79928"/>
                      <a:pt x="9588" y="79799"/>
                    </a:cubicBezTo>
                    <a:cubicBezTo>
                      <a:pt x="4247" y="79799"/>
                      <a:pt x="-64" y="75424"/>
                      <a:pt x="1" y="70083"/>
                    </a:cubicBezTo>
                    <a:cubicBezTo>
                      <a:pt x="1" y="64742"/>
                      <a:pt x="4311" y="60431"/>
                      <a:pt x="9653" y="60431"/>
                    </a:cubicBezTo>
                    <a:cubicBezTo>
                      <a:pt x="31402" y="60495"/>
                      <a:pt x="52121" y="60817"/>
                      <a:pt x="71747" y="61074"/>
                    </a:cubicBezTo>
                    <a:cubicBezTo>
                      <a:pt x="200119" y="62811"/>
                      <a:pt x="284863" y="63970"/>
                      <a:pt x="334281" y="3548"/>
                    </a:cubicBezTo>
                    <a:cubicBezTo>
                      <a:pt x="337627" y="-570"/>
                      <a:pt x="343740" y="-1214"/>
                      <a:pt x="347858" y="2197"/>
                    </a:cubicBezTo>
                    <a:cubicBezTo>
                      <a:pt x="351977" y="5543"/>
                      <a:pt x="352620" y="11656"/>
                      <a:pt x="349209" y="15774"/>
                    </a:cubicBezTo>
                    <a:cubicBezTo>
                      <a:pt x="302430" y="72978"/>
                      <a:pt x="231841" y="80957"/>
                      <a:pt x="130174" y="8095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48" name="Freeform: Shape 1847">
                <a:extLst>
                  <a:ext uri="{FF2B5EF4-FFF2-40B4-BE49-F238E27FC236}">
                    <a16:creationId xmlns:a16="http://schemas.microsoft.com/office/drawing/2014/main" id="{244DC720-FFA8-A439-E3AB-96916D340B5F}"/>
                  </a:ext>
                </a:extLst>
              </p:cNvPr>
              <p:cNvSpPr/>
              <p:nvPr/>
            </p:nvSpPr>
            <p:spPr>
              <a:xfrm>
                <a:off x="8347407" y="5309154"/>
                <a:ext cx="207235" cy="151214"/>
              </a:xfrm>
              <a:custGeom>
                <a:avLst/>
                <a:gdLst>
                  <a:gd name="connsiteX0" fmla="*/ 197636 w 207235"/>
                  <a:gd name="connsiteY0" fmla="*/ 151215 h 151214"/>
                  <a:gd name="connsiteX1" fmla="*/ 20169 w 207235"/>
                  <a:gd name="connsiteY1" fmla="*/ 145874 h 151214"/>
                  <a:gd name="connsiteX2" fmla="*/ 10967 w 207235"/>
                  <a:gd name="connsiteY2" fmla="*/ 136737 h 151214"/>
                  <a:gd name="connsiteX3" fmla="*/ 9873 w 207235"/>
                  <a:gd name="connsiteY3" fmla="*/ 115953 h 151214"/>
                  <a:gd name="connsiteX4" fmla="*/ 157 w 207235"/>
                  <a:gd name="connsiteY4" fmla="*/ 11389 h 151214"/>
                  <a:gd name="connsiteX5" fmla="*/ 2216 w 207235"/>
                  <a:gd name="connsiteY5" fmla="*/ 3475 h 151214"/>
                  <a:gd name="connsiteX6" fmla="*/ 9616 w 207235"/>
                  <a:gd name="connsiteY6" fmla="*/ 0 h 151214"/>
                  <a:gd name="connsiteX7" fmla="*/ 191717 w 207235"/>
                  <a:gd name="connsiteY7" fmla="*/ 0 h 151214"/>
                  <a:gd name="connsiteX8" fmla="*/ 201305 w 207235"/>
                  <a:gd name="connsiteY8" fmla="*/ 8365 h 151214"/>
                  <a:gd name="connsiteX9" fmla="*/ 206002 w 207235"/>
                  <a:gd name="connsiteY9" fmla="*/ 94332 h 151214"/>
                  <a:gd name="connsiteX10" fmla="*/ 207224 w 207235"/>
                  <a:gd name="connsiteY10" fmla="*/ 141048 h 151214"/>
                  <a:gd name="connsiteX11" fmla="*/ 204586 w 207235"/>
                  <a:gd name="connsiteY11" fmla="*/ 148255 h 151214"/>
                  <a:gd name="connsiteX12" fmla="*/ 197636 w 207235"/>
                  <a:gd name="connsiteY12" fmla="*/ 151215 h 151214"/>
                  <a:gd name="connsiteX13" fmla="*/ 29756 w 207235"/>
                  <a:gd name="connsiteY13" fmla="*/ 126956 h 151214"/>
                  <a:gd name="connsiteX14" fmla="*/ 187534 w 207235"/>
                  <a:gd name="connsiteY14" fmla="*/ 131846 h 151214"/>
                  <a:gd name="connsiteX15" fmla="*/ 186762 w 207235"/>
                  <a:gd name="connsiteY15" fmla="*/ 94654 h 151214"/>
                  <a:gd name="connsiteX16" fmla="*/ 183287 w 207235"/>
                  <a:gd name="connsiteY16" fmla="*/ 19368 h 151214"/>
                  <a:gd name="connsiteX17" fmla="*/ 21069 w 207235"/>
                  <a:gd name="connsiteY17" fmla="*/ 19368 h 151214"/>
                  <a:gd name="connsiteX18" fmla="*/ 29113 w 207235"/>
                  <a:gd name="connsiteY18" fmla="*/ 115052 h 151214"/>
                  <a:gd name="connsiteX19" fmla="*/ 29756 w 207235"/>
                  <a:gd name="connsiteY19" fmla="*/ 127020 h 15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235" h="151214">
                    <a:moveTo>
                      <a:pt x="197636" y="151215"/>
                    </a:moveTo>
                    <a:cubicBezTo>
                      <a:pt x="135928" y="150635"/>
                      <a:pt x="76150" y="148255"/>
                      <a:pt x="20169" y="145874"/>
                    </a:cubicBezTo>
                    <a:cubicBezTo>
                      <a:pt x="15214" y="145681"/>
                      <a:pt x="11224" y="141691"/>
                      <a:pt x="10967" y="136737"/>
                    </a:cubicBezTo>
                    <a:cubicBezTo>
                      <a:pt x="10581" y="129916"/>
                      <a:pt x="10259" y="122966"/>
                      <a:pt x="9873" y="115953"/>
                    </a:cubicBezTo>
                    <a:cubicBezTo>
                      <a:pt x="8071" y="80948"/>
                      <a:pt x="6269" y="44721"/>
                      <a:pt x="157" y="11389"/>
                    </a:cubicBezTo>
                    <a:cubicBezTo>
                      <a:pt x="-358" y="8558"/>
                      <a:pt x="414" y="5663"/>
                      <a:pt x="2216" y="3475"/>
                    </a:cubicBezTo>
                    <a:cubicBezTo>
                      <a:pt x="4082" y="1287"/>
                      <a:pt x="6785" y="0"/>
                      <a:pt x="9616" y="0"/>
                    </a:cubicBezTo>
                    <a:lnTo>
                      <a:pt x="191717" y="0"/>
                    </a:lnTo>
                    <a:cubicBezTo>
                      <a:pt x="196543" y="0"/>
                      <a:pt x="200660" y="3603"/>
                      <a:pt x="201305" y="8365"/>
                    </a:cubicBezTo>
                    <a:cubicBezTo>
                      <a:pt x="205230" y="37643"/>
                      <a:pt x="205615" y="66470"/>
                      <a:pt x="206002" y="94332"/>
                    </a:cubicBezTo>
                    <a:cubicBezTo>
                      <a:pt x="206195" y="109647"/>
                      <a:pt x="206452" y="125412"/>
                      <a:pt x="207224" y="141048"/>
                    </a:cubicBezTo>
                    <a:cubicBezTo>
                      <a:pt x="207353" y="143686"/>
                      <a:pt x="206387" y="146324"/>
                      <a:pt x="204586" y="148255"/>
                    </a:cubicBezTo>
                    <a:cubicBezTo>
                      <a:pt x="202784" y="150185"/>
                      <a:pt x="200275" y="151215"/>
                      <a:pt x="197636" y="151215"/>
                    </a:cubicBezTo>
                    <a:close/>
                    <a:moveTo>
                      <a:pt x="29756" y="126956"/>
                    </a:moveTo>
                    <a:cubicBezTo>
                      <a:pt x="79947" y="129079"/>
                      <a:pt x="133033" y="131139"/>
                      <a:pt x="187534" y="131846"/>
                    </a:cubicBezTo>
                    <a:cubicBezTo>
                      <a:pt x="187083" y="119299"/>
                      <a:pt x="186891" y="106815"/>
                      <a:pt x="186762" y="94654"/>
                    </a:cubicBezTo>
                    <a:cubicBezTo>
                      <a:pt x="186440" y="70074"/>
                      <a:pt x="186119" y="44721"/>
                      <a:pt x="183287" y="19368"/>
                    </a:cubicBezTo>
                    <a:lnTo>
                      <a:pt x="21069" y="19368"/>
                    </a:lnTo>
                    <a:cubicBezTo>
                      <a:pt x="25895" y="50576"/>
                      <a:pt x="27504" y="83265"/>
                      <a:pt x="29113" y="115052"/>
                    </a:cubicBezTo>
                    <a:cubicBezTo>
                      <a:pt x="29306" y="119041"/>
                      <a:pt x="29498" y="123031"/>
                      <a:pt x="29756" y="12702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49" name="Freeform: Shape 1848">
                <a:extLst>
                  <a:ext uri="{FF2B5EF4-FFF2-40B4-BE49-F238E27FC236}">
                    <a16:creationId xmlns:a16="http://schemas.microsoft.com/office/drawing/2014/main" id="{88089328-DA57-079C-3EAC-F31E5A0065BB}"/>
                  </a:ext>
                </a:extLst>
              </p:cNvPr>
              <p:cNvSpPr/>
              <p:nvPr/>
            </p:nvSpPr>
            <p:spPr>
              <a:xfrm>
                <a:off x="8423686" y="5354518"/>
                <a:ext cx="58748" cy="56689"/>
              </a:xfrm>
              <a:custGeom>
                <a:avLst/>
                <a:gdLst>
                  <a:gd name="connsiteX0" fmla="*/ 27669 w 58748"/>
                  <a:gd name="connsiteY0" fmla="*/ 56689 h 56689"/>
                  <a:gd name="connsiteX1" fmla="*/ 0 w 58748"/>
                  <a:gd name="connsiteY1" fmla="*/ 27026 h 56689"/>
                  <a:gd name="connsiteX2" fmla="*/ 13706 w 58748"/>
                  <a:gd name="connsiteY2" fmla="*/ 2703 h 56689"/>
                  <a:gd name="connsiteX3" fmla="*/ 26253 w 58748"/>
                  <a:gd name="connsiteY3" fmla="*/ 0 h 56689"/>
                  <a:gd name="connsiteX4" fmla="*/ 58749 w 58748"/>
                  <a:gd name="connsiteY4" fmla="*/ 29857 h 56689"/>
                  <a:gd name="connsiteX5" fmla="*/ 27669 w 58748"/>
                  <a:gd name="connsiteY5" fmla="*/ 56689 h 56689"/>
                  <a:gd name="connsiteX6" fmla="*/ 26253 w 58748"/>
                  <a:gd name="connsiteY6" fmla="*/ 19304 h 56689"/>
                  <a:gd name="connsiteX7" fmla="*/ 22972 w 58748"/>
                  <a:gd name="connsiteY7" fmla="*/ 19626 h 56689"/>
                  <a:gd name="connsiteX8" fmla="*/ 19368 w 58748"/>
                  <a:gd name="connsiteY8" fmla="*/ 27026 h 56689"/>
                  <a:gd name="connsiteX9" fmla="*/ 27734 w 58748"/>
                  <a:gd name="connsiteY9" fmla="*/ 37385 h 56689"/>
                  <a:gd name="connsiteX10" fmla="*/ 39445 w 58748"/>
                  <a:gd name="connsiteY10" fmla="*/ 29857 h 56689"/>
                  <a:gd name="connsiteX11" fmla="*/ 26318 w 58748"/>
                  <a:gd name="connsiteY11" fmla="*/ 19304 h 5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48" h="56689">
                    <a:moveTo>
                      <a:pt x="27669" y="56689"/>
                    </a:moveTo>
                    <a:cubicBezTo>
                      <a:pt x="11132" y="56689"/>
                      <a:pt x="0" y="41311"/>
                      <a:pt x="0" y="27026"/>
                    </a:cubicBezTo>
                    <a:cubicBezTo>
                      <a:pt x="0" y="16666"/>
                      <a:pt x="5277" y="7336"/>
                      <a:pt x="13706" y="2703"/>
                    </a:cubicBezTo>
                    <a:cubicBezTo>
                      <a:pt x="18017" y="322"/>
                      <a:pt x="22908" y="0"/>
                      <a:pt x="26253" y="0"/>
                    </a:cubicBezTo>
                    <a:cubicBezTo>
                      <a:pt x="43563" y="0"/>
                      <a:pt x="58749" y="13964"/>
                      <a:pt x="58749" y="29857"/>
                    </a:cubicBezTo>
                    <a:cubicBezTo>
                      <a:pt x="58749" y="45750"/>
                      <a:pt x="42597" y="56689"/>
                      <a:pt x="27669" y="56689"/>
                    </a:cubicBezTo>
                    <a:close/>
                    <a:moveTo>
                      <a:pt x="26253" y="19304"/>
                    </a:moveTo>
                    <a:cubicBezTo>
                      <a:pt x="23872" y="19304"/>
                      <a:pt x="23100" y="19562"/>
                      <a:pt x="22972" y="19626"/>
                    </a:cubicBezTo>
                    <a:cubicBezTo>
                      <a:pt x="19626" y="21492"/>
                      <a:pt x="19368" y="25739"/>
                      <a:pt x="19368" y="27026"/>
                    </a:cubicBezTo>
                    <a:cubicBezTo>
                      <a:pt x="19368" y="31852"/>
                      <a:pt x="23036" y="37385"/>
                      <a:pt x="27734" y="37385"/>
                    </a:cubicBezTo>
                    <a:cubicBezTo>
                      <a:pt x="32431" y="37385"/>
                      <a:pt x="39445" y="34554"/>
                      <a:pt x="39445" y="29857"/>
                    </a:cubicBezTo>
                    <a:cubicBezTo>
                      <a:pt x="39445" y="25674"/>
                      <a:pt x="33782" y="19304"/>
                      <a:pt x="26318"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0" name="Freeform: Shape 1849">
                <a:extLst>
                  <a:ext uri="{FF2B5EF4-FFF2-40B4-BE49-F238E27FC236}">
                    <a16:creationId xmlns:a16="http://schemas.microsoft.com/office/drawing/2014/main" id="{66EB2D55-9372-EB7A-D976-0CAF346FD986}"/>
                  </a:ext>
                </a:extLst>
              </p:cNvPr>
              <p:cNvSpPr/>
              <p:nvPr/>
            </p:nvSpPr>
            <p:spPr>
              <a:xfrm>
                <a:off x="8252524" y="4877889"/>
                <a:ext cx="359467" cy="89520"/>
              </a:xfrm>
              <a:custGeom>
                <a:avLst/>
                <a:gdLst>
                  <a:gd name="connsiteX0" fmla="*/ 264079 w 359467"/>
                  <a:gd name="connsiteY0" fmla="*/ 89520 h 89520"/>
                  <a:gd name="connsiteX1" fmla="*/ 128179 w 359467"/>
                  <a:gd name="connsiteY1" fmla="*/ 86689 h 89520"/>
                  <a:gd name="connsiteX2" fmla="*/ 14800 w 359467"/>
                  <a:gd name="connsiteY2" fmla="*/ 83986 h 89520"/>
                  <a:gd name="connsiteX3" fmla="*/ 5340 w 359467"/>
                  <a:gd name="connsiteY3" fmla="*/ 75621 h 89520"/>
                  <a:gd name="connsiteX4" fmla="*/ 3603 w 359467"/>
                  <a:gd name="connsiteY4" fmla="*/ 63653 h 89520"/>
                  <a:gd name="connsiteX5" fmla="*/ 0 w 359467"/>
                  <a:gd name="connsiteY5" fmla="*/ 27426 h 89520"/>
                  <a:gd name="connsiteX6" fmla="*/ 1802 w 359467"/>
                  <a:gd name="connsiteY6" fmla="*/ 7800 h 89520"/>
                  <a:gd name="connsiteX7" fmla="*/ 11904 w 359467"/>
                  <a:gd name="connsiteY7" fmla="*/ 14 h 89520"/>
                  <a:gd name="connsiteX8" fmla="*/ 33460 w 359467"/>
                  <a:gd name="connsiteY8" fmla="*/ 1365 h 89520"/>
                  <a:gd name="connsiteX9" fmla="*/ 234994 w 359467"/>
                  <a:gd name="connsiteY9" fmla="*/ 9859 h 89520"/>
                  <a:gd name="connsiteX10" fmla="*/ 343997 w 359467"/>
                  <a:gd name="connsiteY10" fmla="*/ 5419 h 89520"/>
                  <a:gd name="connsiteX11" fmla="*/ 351397 w 359467"/>
                  <a:gd name="connsiteY11" fmla="*/ 7993 h 89520"/>
                  <a:gd name="connsiteX12" fmla="*/ 354486 w 359467"/>
                  <a:gd name="connsiteY12" fmla="*/ 15200 h 89520"/>
                  <a:gd name="connsiteX13" fmla="*/ 354486 w 359467"/>
                  <a:gd name="connsiteY13" fmla="*/ 16036 h 89520"/>
                  <a:gd name="connsiteX14" fmla="*/ 357253 w 359467"/>
                  <a:gd name="connsiteY14" fmla="*/ 54194 h 89520"/>
                  <a:gd name="connsiteX15" fmla="*/ 359440 w 359467"/>
                  <a:gd name="connsiteY15" fmla="*/ 77101 h 89520"/>
                  <a:gd name="connsiteX16" fmla="*/ 357060 w 359467"/>
                  <a:gd name="connsiteY16" fmla="*/ 84179 h 89520"/>
                  <a:gd name="connsiteX17" fmla="*/ 350303 w 359467"/>
                  <a:gd name="connsiteY17" fmla="*/ 87397 h 89520"/>
                  <a:gd name="connsiteX18" fmla="*/ 264143 w 359467"/>
                  <a:gd name="connsiteY18" fmla="*/ 89456 h 89520"/>
                  <a:gd name="connsiteX19" fmla="*/ 23358 w 359467"/>
                  <a:gd name="connsiteY19" fmla="*/ 64747 h 89520"/>
                  <a:gd name="connsiteX20" fmla="*/ 128822 w 359467"/>
                  <a:gd name="connsiteY20" fmla="*/ 67385 h 89520"/>
                  <a:gd name="connsiteX21" fmla="*/ 264079 w 359467"/>
                  <a:gd name="connsiteY21" fmla="*/ 70216 h 89520"/>
                  <a:gd name="connsiteX22" fmla="*/ 339300 w 359467"/>
                  <a:gd name="connsiteY22" fmla="*/ 68672 h 89520"/>
                  <a:gd name="connsiteX23" fmla="*/ 338013 w 359467"/>
                  <a:gd name="connsiteY23" fmla="*/ 56253 h 89520"/>
                  <a:gd name="connsiteX24" fmla="*/ 335375 w 359467"/>
                  <a:gd name="connsiteY24" fmla="*/ 25431 h 89520"/>
                  <a:gd name="connsiteX25" fmla="*/ 234994 w 359467"/>
                  <a:gd name="connsiteY25" fmla="*/ 29099 h 89520"/>
                  <a:gd name="connsiteX26" fmla="*/ 32238 w 359467"/>
                  <a:gd name="connsiteY26" fmla="*/ 20541 h 89520"/>
                  <a:gd name="connsiteX27" fmla="*/ 19626 w 359467"/>
                  <a:gd name="connsiteY27" fmla="*/ 19768 h 89520"/>
                  <a:gd name="connsiteX28" fmla="*/ 19368 w 359467"/>
                  <a:gd name="connsiteY28" fmla="*/ 27361 h 89520"/>
                  <a:gd name="connsiteX29" fmla="*/ 22715 w 359467"/>
                  <a:gd name="connsiteY29" fmla="*/ 60693 h 89520"/>
                  <a:gd name="connsiteX30" fmla="*/ 23293 w 359467"/>
                  <a:gd name="connsiteY30" fmla="*/ 64747 h 8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9467" h="89520">
                    <a:moveTo>
                      <a:pt x="264079" y="89520"/>
                    </a:moveTo>
                    <a:cubicBezTo>
                      <a:pt x="218650" y="89520"/>
                      <a:pt x="172706" y="88105"/>
                      <a:pt x="128179" y="86689"/>
                    </a:cubicBezTo>
                    <a:cubicBezTo>
                      <a:pt x="91115" y="85531"/>
                      <a:pt x="52700" y="84308"/>
                      <a:pt x="14800" y="83986"/>
                    </a:cubicBezTo>
                    <a:cubicBezTo>
                      <a:pt x="9974" y="83986"/>
                      <a:pt x="5920" y="80383"/>
                      <a:pt x="5340" y="75621"/>
                    </a:cubicBezTo>
                    <a:cubicBezTo>
                      <a:pt x="4826" y="71632"/>
                      <a:pt x="4247" y="67642"/>
                      <a:pt x="3603" y="63653"/>
                    </a:cubicBezTo>
                    <a:cubicBezTo>
                      <a:pt x="1866" y="51878"/>
                      <a:pt x="0" y="39780"/>
                      <a:pt x="0" y="27426"/>
                    </a:cubicBezTo>
                    <a:cubicBezTo>
                      <a:pt x="0" y="20412"/>
                      <a:pt x="579" y="13977"/>
                      <a:pt x="1802" y="7800"/>
                    </a:cubicBezTo>
                    <a:cubicBezTo>
                      <a:pt x="2703" y="3038"/>
                      <a:pt x="6885" y="-243"/>
                      <a:pt x="11904" y="14"/>
                    </a:cubicBezTo>
                    <a:lnTo>
                      <a:pt x="33460" y="1365"/>
                    </a:lnTo>
                    <a:cubicBezTo>
                      <a:pt x="99544" y="5548"/>
                      <a:pt x="167880" y="9859"/>
                      <a:pt x="234994" y="9859"/>
                    </a:cubicBezTo>
                    <a:cubicBezTo>
                      <a:pt x="274310" y="9859"/>
                      <a:pt x="309958" y="8444"/>
                      <a:pt x="343997" y="5419"/>
                    </a:cubicBezTo>
                    <a:cubicBezTo>
                      <a:pt x="346700" y="5162"/>
                      <a:pt x="349403" y="6127"/>
                      <a:pt x="351397" y="7993"/>
                    </a:cubicBezTo>
                    <a:cubicBezTo>
                      <a:pt x="353392" y="9859"/>
                      <a:pt x="354486" y="12497"/>
                      <a:pt x="354486" y="15200"/>
                    </a:cubicBezTo>
                    <a:lnTo>
                      <a:pt x="354486" y="16036"/>
                    </a:lnTo>
                    <a:cubicBezTo>
                      <a:pt x="354486" y="28648"/>
                      <a:pt x="355837" y="41067"/>
                      <a:pt x="357253" y="54194"/>
                    </a:cubicBezTo>
                    <a:cubicBezTo>
                      <a:pt x="358089" y="61787"/>
                      <a:pt x="358862" y="69444"/>
                      <a:pt x="359440" y="77101"/>
                    </a:cubicBezTo>
                    <a:cubicBezTo>
                      <a:pt x="359634" y="79675"/>
                      <a:pt x="358797" y="82249"/>
                      <a:pt x="357060" y="84179"/>
                    </a:cubicBezTo>
                    <a:cubicBezTo>
                      <a:pt x="355322" y="86110"/>
                      <a:pt x="352877" y="87268"/>
                      <a:pt x="350303" y="87397"/>
                    </a:cubicBezTo>
                    <a:cubicBezTo>
                      <a:pt x="323535" y="88748"/>
                      <a:pt x="295351" y="89456"/>
                      <a:pt x="264143" y="89456"/>
                    </a:cubicBezTo>
                    <a:close/>
                    <a:moveTo>
                      <a:pt x="23358" y="64747"/>
                    </a:moveTo>
                    <a:cubicBezTo>
                      <a:pt x="58749" y="65197"/>
                      <a:pt x="94332" y="66291"/>
                      <a:pt x="128822" y="67385"/>
                    </a:cubicBezTo>
                    <a:cubicBezTo>
                      <a:pt x="173157" y="68801"/>
                      <a:pt x="218972" y="70216"/>
                      <a:pt x="264079" y="70216"/>
                    </a:cubicBezTo>
                    <a:cubicBezTo>
                      <a:pt x="291104" y="70216"/>
                      <a:pt x="315813" y="69701"/>
                      <a:pt x="339300" y="68672"/>
                    </a:cubicBezTo>
                    <a:cubicBezTo>
                      <a:pt x="338914" y="64554"/>
                      <a:pt x="338463" y="60371"/>
                      <a:pt x="338013" y="56253"/>
                    </a:cubicBezTo>
                    <a:cubicBezTo>
                      <a:pt x="336919" y="46215"/>
                      <a:pt x="335825" y="35919"/>
                      <a:pt x="335375" y="25431"/>
                    </a:cubicBezTo>
                    <a:cubicBezTo>
                      <a:pt x="303845" y="27876"/>
                      <a:pt x="270899" y="29099"/>
                      <a:pt x="234994" y="29099"/>
                    </a:cubicBezTo>
                    <a:cubicBezTo>
                      <a:pt x="167301" y="29099"/>
                      <a:pt x="98643" y="24788"/>
                      <a:pt x="32238" y="20541"/>
                    </a:cubicBezTo>
                    <a:lnTo>
                      <a:pt x="19626" y="19768"/>
                    </a:lnTo>
                    <a:cubicBezTo>
                      <a:pt x="19433" y="22214"/>
                      <a:pt x="19368" y="24723"/>
                      <a:pt x="19368" y="27361"/>
                    </a:cubicBezTo>
                    <a:cubicBezTo>
                      <a:pt x="19368" y="38236"/>
                      <a:pt x="20977" y="49175"/>
                      <a:pt x="22715" y="60693"/>
                    </a:cubicBezTo>
                    <a:cubicBezTo>
                      <a:pt x="22907" y="62044"/>
                      <a:pt x="23100" y="63396"/>
                      <a:pt x="23293" y="6474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1" name="Freeform: Shape 1850">
                <a:extLst>
                  <a:ext uri="{FF2B5EF4-FFF2-40B4-BE49-F238E27FC236}">
                    <a16:creationId xmlns:a16="http://schemas.microsoft.com/office/drawing/2014/main" id="{552D21ED-3F5C-BF0B-602A-F4E8746ACB3C}"/>
                  </a:ext>
                </a:extLst>
              </p:cNvPr>
              <p:cNvSpPr/>
              <p:nvPr/>
            </p:nvSpPr>
            <p:spPr>
              <a:xfrm>
                <a:off x="8197051" y="4910557"/>
                <a:ext cx="75647" cy="130335"/>
              </a:xfrm>
              <a:custGeom>
                <a:avLst/>
                <a:gdLst>
                  <a:gd name="connsiteX0" fmla="*/ 9658 w 75647"/>
                  <a:gd name="connsiteY0" fmla="*/ 130271 h 130335"/>
                  <a:gd name="connsiteX1" fmla="*/ 9336 w 75647"/>
                  <a:gd name="connsiteY1" fmla="*/ 130271 h 130335"/>
                  <a:gd name="connsiteX2" fmla="*/ 6 w 75647"/>
                  <a:gd name="connsiteY2" fmla="*/ 120297 h 130335"/>
                  <a:gd name="connsiteX3" fmla="*/ 62294 w 75647"/>
                  <a:gd name="connsiteY3" fmla="*/ 741 h 130335"/>
                  <a:gd name="connsiteX4" fmla="*/ 74906 w 75647"/>
                  <a:gd name="connsiteY4" fmla="*/ 6018 h 130335"/>
                  <a:gd name="connsiteX5" fmla="*/ 69629 w 75647"/>
                  <a:gd name="connsiteY5" fmla="*/ 18630 h 130335"/>
                  <a:gd name="connsiteX6" fmla="*/ 19246 w 75647"/>
                  <a:gd name="connsiteY6" fmla="*/ 121005 h 130335"/>
                  <a:gd name="connsiteX7" fmla="*/ 9594 w 75647"/>
                  <a:gd name="connsiteY7" fmla="*/ 130335 h 1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 h="130335">
                    <a:moveTo>
                      <a:pt x="9658" y="130271"/>
                    </a:moveTo>
                    <a:cubicBezTo>
                      <a:pt x="9658" y="130271"/>
                      <a:pt x="9401" y="130271"/>
                      <a:pt x="9336" y="130271"/>
                    </a:cubicBezTo>
                    <a:cubicBezTo>
                      <a:pt x="3996" y="130078"/>
                      <a:pt x="-187" y="125638"/>
                      <a:pt x="6" y="120297"/>
                    </a:cubicBezTo>
                    <a:cubicBezTo>
                      <a:pt x="2902" y="37290"/>
                      <a:pt x="40288" y="9750"/>
                      <a:pt x="62294" y="741"/>
                    </a:cubicBezTo>
                    <a:cubicBezTo>
                      <a:pt x="67248" y="-1318"/>
                      <a:pt x="72847" y="1063"/>
                      <a:pt x="74906" y="6018"/>
                    </a:cubicBezTo>
                    <a:cubicBezTo>
                      <a:pt x="76965" y="10972"/>
                      <a:pt x="74584" y="16571"/>
                      <a:pt x="69629" y="18630"/>
                    </a:cubicBezTo>
                    <a:cubicBezTo>
                      <a:pt x="51934" y="25901"/>
                      <a:pt x="21820" y="48873"/>
                      <a:pt x="19246" y="121005"/>
                    </a:cubicBezTo>
                    <a:cubicBezTo>
                      <a:pt x="19053" y="126217"/>
                      <a:pt x="14806" y="130335"/>
                      <a:pt x="9594" y="13033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2" name="Freeform: Shape 1851">
                <a:extLst>
                  <a:ext uri="{FF2B5EF4-FFF2-40B4-BE49-F238E27FC236}">
                    <a16:creationId xmlns:a16="http://schemas.microsoft.com/office/drawing/2014/main" id="{FD1EE733-83FA-0FAB-E2D9-D1243FFD103F}"/>
                  </a:ext>
                </a:extLst>
              </p:cNvPr>
              <p:cNvSpPr/>
              <p:nvPr/>
            </p:nvSpPr>
            <p:spPr>
              <a:xfrm>
                <a:off x="8589432" y="4914183"/>
                <a:ext cx="93782" cy="140415"/>
              </a:xfrm>
              <a:custGeom>
                <a:avLst/>
                <a:gdLst>
                  <a:gd name="connsiteX0" fmla="*/ 84112 w 93782"/>
                  <a:gd name="connsiteY0" fmla="*/ 140416 h 140415"/>
                  <a:gd name="connsiteX1" fmla="*/ 74460 w 93782"/>
                  <a:gd name="connsiteY1" fmla="*/ 131407 h 140415"/>
                  <a:gd name="connsiteX2" fmla="*/ 8055 w 93782"/>
                  <a:gd name="connsiteY2" fmla="*/ 19187 h 140415"/>
                  <a:gd name="connsiteX3" fmla="*/ 140 w 93782"/>
                  <a:gd name="connsiteY3" fmla="*/ 8055 h 140415"/>
                  <a:gd name="connsiteX4" fmla="*/ 11272 w 93782"/>
                  <a:gd name="connsiteY4" fmla="*/ 140 h 140415"/>
                  <a:gd name="connsiteX5" fmla="*/ 93764 w 93782"/>
                  <a:gd name="connsiteY5" fmla="*/ 130120 h 140415"/>
                  <a:gd name="connsiteX6" fmla="*/ 84756 w 93782"/>
                  <a:gd name="connsiteY6" fmla="*/ 140416 h 140415"/>
                  <a:gd name="connsiteX7" fmla="*/ 84112 w 93782"/>
                  <a:gd name="connsiteY7" fmla="*/ 140416 h 14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82" h="140415">
                    <a:moveTo>
                      <a:pt x="84112" y="140416"/>
                    </a:moveTo>
                    <a:cubicBezTo>
                      <a:pt x="79094" y="140416"/>
                      <a:pt x="74846" y="136491"/>
                      <a:pt x="74460" y="131407"/>
                    </a:cubicBezTo>
                    <a:cubicBezTo>
                      <a:pt x="69892" y="61655"/>
                      <a:pt x="48786" y="26007"/>
                      <a:pt x="8055" y="19187"/>
                    </a:cubicBezTo>
                    <a:cubicBezTo>
                      <a:pt x="2778" y="18286"/>
                      <a:pt x="-761" y="13331"/>
                      <a:pt x="140" y="8055"/>
                    </a:cubicBezTo>
                    <a:cubicBezTo>
                      <a:pt x="1041" y="2778"/>
                      <a:pt x="6060" y="-761"/>
                      <a:pt x="11272" y="140"/>
                    </a:cubicBezTo>
                    <a:cubicBezTo>
                      <a:pt x="86043" y="12559"/>
                      <a:pt x="91834" y="101036"/>
                      <a:pt x="93764" y="130120"/>
                    </a:cubicBezTo>
                    <a:cubicBezTo>
                      <a:pt x="94086" y="135461"/>
                      <a:pt x="90097" y="140030"/>
                      <a:pt x="84756" y="140416"/>
                    </a:cubicBezTo>
                    <a:cubicBezTo>
                      <a:pt x="84563" y="140416"/>
                      <a:pt x="84305" y="140416"/>
                      <a:pt x="84112" y="140416"/>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grpSp>
          <p:nvGrpSpPr>
            <p:cNvPr id="1853" name="Graphic 3">
              <a:extLst>
                <a:ext uri="{FF2B5EF4-FFF2-40B4-BE49-F238E27FC236}">
                  <a16:creationId xmlns:a16="http://schemas.microsoft.com/office/drawing/2014/main" id="{B011397B-0C07-E312-7945-76D72FBDFBBF}"/>
                </a:ext>
              </a:extLst>
            </p:cNvPr>
            <p:cNvGrpSpPr/>
            <p:nvPr/>
          </p:nvGrpSpPr>
          <p:grpSpPr>
            <a:xfrm>
              <a:off x="9065491" y="4747343"/>
              <a:ext cx="598874" cy="729305"/>
              <a:chOff x="7565507" y="4683704"/>
              <a:chExt cx="598874" cy="729305"/>
            </a:xfrm>
            <a:solidFill>
              <a:srgbClr val="525D7D"/>
            </a:solidFill>
          </p:grpSpPr>
          <p:sp>
            <p:nvSpPr>
              <p:cNvPr id="1854" name="Freeform: Shape 1853">
                <a:extLst>
                  <a:ext uri="{FF2B5EF4-FFF2-40B4-BE49-F238E27FC236}">
                    <a16:creationId xmlns:a16="http://schemas.microsoft.com/office/drawing/2014/main" id="{8A58C662-97B9-6121-EBC6-DC5AF3E983F7}"/>
                  </a:ext>
                </a:extLst>
              </p:cNvPr>
              <p:cNvSpPr/>
              <p:nvPr/>
            </p:nvSpPr>
            <p:spPr>
              <a:xfrm>
                <a:off x="7565507" y="4683704"/>
                <a:ext cx="598874" cy="729305"/>
              </a:xfrm>
              <a:custGeom>
                <a:avLst/>
                <a:gdLst>
                  <a:gd name="connsiteX0" fmla="*/ 245084 w 598874"/>
                  <a:gd name="connsiteY0" fmla="*/ 729241 h 729305"/>
                  <a:gd name="connsiteX1" fmla="*/ 28043 w 598874"/>
                  <a:gd name="connsiteY1" fmla="*/ 721519 h 729305"/>
                  <a:gd name="connsiteX2" fmla="*/ 16589 w 598874"/>
                  <a:gd name="connsiteY2" fmla="*/ 716372 h 729305"/>
                  <a:gd name="connsiteX3" fmla="*/ 12085 w 598874"/>
                  <a:gd name="connsiteY3" fmla="*/ 684520 h 729305"/>
                  <a:gd name="connsiteX4" fmla="*/ 12728 w 598874"/>
                  <a:gd name="connsiteY4" fmla="*/ 675576 h 729305"/>
                  <a:gd name="connsiteX5" fmla="*/ 1919 w 598874"/>
                  <a:gd name="connsiteY5" fmla="*/ 94461 h 729305"/>
                  <a:gd name="connsiteX6" fmla="*/ 2498 w 598874"/>
                  <a:gd name="connsiteY6" fmla="*/ 48196 h 729305"/>
                  <a:gd name="connsiteX7" fmla="*/ 2948 w 598874"/>
                  <a:gd name="connsiteY7" fmla="*/ 9395 h 729305"/>
                  <a:gd name="connsiteX8" fmla="*/ 3270 w 598874"/>
                  <a:gd name="connsiteY8" fmla="*/ 7207 h 729305"/>
                  <a:gd name="connsiteX9" fmla="*/ 6101 w 598874"/>
                  <a:gd name="connsiteY9" fmla="*/ 2510 h 729305"/>
                  <a:gd name="connsiteX10" fmla="*/ 6358 w 598874"/>
                  <a:gd name="connsiteY10" fmla="*/ 2317 h 729305"/>
                  <a:gd name="connsiteX11" fmla="*/ 12600 w 598874"/>
                  <a:gd name="connsiteY11" fmla="*/ 0 h 729305"/>
                  <a:gd name="connsiteX12" fmla="*/ 578078 w 598874"/>
                  <a:gd name="connsiteY12" fmla="*/ 12226 h 729305"/>
                  <a:gd name="connsiteX13" fmla="*/ 587730 w 598874"/>
                  <a:gd name="connsiteY13" fmla="*/ 21363 h 729305"/>
                  <a:gd name="connsiteX14" fmla="*/ 594165 w 598874"/>
                  <a:gd name="connsiteY14" fmla="*/ 200311 h 729305"/>
                  <a:gd name="connsiteX15" fmla="*/ 598863 w 598874"/>
                  <a:gd name="connsiteY15" fmla="*/ 345992 h 729305"/>
                  <a:gd name="connsiteX16" fmla="*/ 589661 w 598874"/>
                  <a:gd name="connsiteY16" fmla="*/ 356095 h 729305"/>
                  <a:gd name="connsiteX17" fmla="*/ 579559 w 598874"/>
                  <a:gd name="connsiteY17" fmla="*/ 346893 h 729305"/>
                  <a:gd name="connsiteX18" fmla="*/ 574861 w 598874"/>
                  <a:gd name="connsiteY18" fmla="*/ 200826 h 729305"/>
                  <a:gd name="connsiteX19" fmla="*/ 568941 w 598874"/>
                  <a:gd name="connsiteY19" fmla="*/ 31594 h 729305"/>
                  <a:gd name="connsiteX20" fmla="*/ 28043 w 598874"/>
                  <a:gd name="connsiteY20" fmla="*/ 20398 h 729305"/>
                  <a:gd name="connsiteX21" fmla="*/ 28622 w 598874"/>
                  <a:gd name="connsiteY21" fmla="*/ 49740 h 729305"/>
                  <a:gd name="connsiteX22" fmla="*/ 21415 w 598874"/>
                  <a:gd name="connsiteY22" fmla="*/ 80627 h 729305"/>
                  <a:gd name="connsiteX23" fmla="*/ 21223 w 598874"/>
                  <a:gd name="connsiteY23" fmla="*/ 94911 h 729305"/>
                  <a:gd name="connsiteX24" fmla="*/ 32032 w 598874"/>
                  <a:gd name="connsiteY24" fmla="*/ 674546 h 729305"/>
                  <a:gd name="connsiteX25" fmla="*/ 32032 w 598874"/>
                  <a:gd name="connsiteY25" fmla="*/ 675318 h 729305"/>
                  <a:gd name="connsiteX26" fmla="*/ 31260 w 598874"/>
                  <a:gd name="connsiteY26" fmla="*/ 686450 h 729305"/>
                  <a:gd name="connsiteX27" fmla="*/ 30681 w 598874"/>
                  <a:gd name="connsiteY27" fmla="*/ 702473 h 729305"/>
                  <a:gd name="connsiteX28" fmla="*/ 327255 w 598874"/>
                  <a:gd name="connsiteY28" fmla="*/ 709615 h 729305"/>
                  <a:gd name="connsiteX29" fmla="*/ 440956 w 598874"/>
                  <a:gd name="connsiteY29" fmla="*/ 709294 h 729305"/>
                  <a:gd name="connsiteX30" fmla="*/ 450543 w 598874"/>
                  <a:gd name="connsiteY30" fmla="*/ 719010 h 729305"/>
                  <a:gd name="connsiteX31" fmla="*/ 440891 w 598874"/>
                  <a:gd name="connsiteY31" fmla="*/ 728598 h 729305"/>
                  <a:gd name="connsiteX32" fmla="*/ 327384 w 598874"/>
                  <a:gd name="connsiteY32" fmla="*/ 728919 h 729305"/>
                  <a:gd name="connsiteX33" fmla="*/ 244956 w 598874"/>
                  <a:gd name="connsiteY33" fmla="*/ 729305 h 72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8874" h="729305">
                    <a:moveTo>
                      <a:pt x="245084" y="729241"/>
                    </a:moveTo>
                    <a:cubicBezTo>
                      <a:pt x="173982" y="729241"/>
                      <a:pt x="101463" y="727825"/>
                      <a:pt x="28043" y="721519"/>
                    </a:cubicBezTo>
                    <a:cubicBezTo>
                      <a:pt x="23475" y="721390"/>
                      <a:pt x="19550" y="719653"/>
                      <a:pt x="16589" y="716372"/>
                    </a:cubicBezTo>
                    <a:cubicBezTo>
                      <a:pt x="9769" y="708907"/>
                      <a:pt x="10991" y="696488"/>
                      <a:pt x="12085" y="684520"/>
                    </a:cubicBezTo>
                    <a:cubicBezTo>
                      <a:pt x="12407" y="681174"/>
                      <a:pt x="12728" y="677956"/>
                      <a:pt x="12728" y="675576"/>
                    </a:cubicBezTo>
                    <a:cubicBezTo>
                      <a:pt x="-3229" y="483630"/>
                      <a:pt x="-655" y="285828"/>
                      <a:pt x="1919" y="94461"/>
                    </a:cubicBezTo>
                    <a:cubicBezTo>
                      <a:pt x="2111" y="79018"/>
                      <a:pt x="2304" y="63575"/>
                      <a:pt x="2498" y="48196"/>
                    </a:cubicBezTo>
                    <a:cubicBezTo>
                      <a:pt x="2369" y="38351"/>
                      <a:pt x="2498" y="25674"/>
                      <a:pt x="2948" y="9395"/>
                    </a:cubicBezTo>
                    <a:cubicBezTo>
                      <a:pt x="2948" y="8623"/>
                      <a:pt x="3076" y="7915"/>
                      <a:pt x="3270" y="7207"/>
                    </a:cubicBezTo>
                    <a:cubicBezTo>
                      <a:pt x="4171" y="4762"/>
                      <a:pt x="5007" y="3475"/>
                      <a:pt x="6101" y="2510"/>
                    </a:cubicBezTo>
                    <a:cubicBezTo>
                      <a:pt x="6165" y="2445"/>
                      <a:pt x="6294" y="2381"/>
                      <a:pt x="6358" y="2317"/>
                    </a:cubicBezTo>
                    <a:cubicBezTo>
                      <a:pt x="8997" y="515"/>
                      <a:pt x="10798" y="0"/>
                      <a:pt x="12600" y="0"/>
                    </a:cubicBezTo>
                    <a:cubicBezTo>
                      <a:pt x="199785" y="12226"/>
                      <a:pt x="392117" y="12226"/>
                      <a:pt x="578078" y="12226"/>
                    </a:cubicBezTo>
                    <a:cubicBezTo>
                      <a:pt x="583226" y="12226"/>
                      <a:pt x="587409" y="16215"/>
                      <a:pt x="587730" y="21363"/>
                    </a:cubicBezTo>
                    <a:cubicBezTo>
                      <a:pt x="591141" y="82171"/>
                      <a:pt x="592621" y="142206"/>
                      <a:pt x="594165" y="200311"/>
                    </a:cubicBezTo>
                    <a:cubicBezTo>
                      <a:pt x="595388" y="247606"/>
                      <a:pt x="596610" y="296445"/>
                      <a:pt x="598863" y="345992"/>
                    </a:cubicBezTo>
                    <a:cubicBezTo>
                      <a:pt x="599120" y="351333"/>
                      <a:pt x="595001" y="355837"/>
                      <a:pt x="589661" y="356095"/>
                    </a:cubicBezTo>
                    <a:cubicBezTo>
                      <a:pt x="584385" y="356352"/>
                      <a:pt x="579816" y="352234"/>
                      <a:pt x="579559" y="346893"/>
                    </a:cubicBezTo>
                    <a:cubicBezTo>
                      <a:pt x="577306" y="297153"/>
                      <a:pt x="576084" y="248185"/>
                      <a:pt x="574861" y="200826"/>
                    </a:cubicBezTo>
                    <a:cubicBezTo>
                      <a:pt x="573445" y="145810"/>
                      <a:pt x="571966" y="88992"/>
                      <a:pt x="568941" y="31594"/>
                    </a:cubicBezTo>
                    <a:cubicBezTo>
                      <a:pt x="390830" y="31594"/>
                      <a:pt x="207120" y="31401"/>
                      <a:pt x="28043" y="20398"/>
                    </a:cubicBezTo>
                    <a:cubicBezTo>
                      <a:pt x="29073" y="27476"/>
                      <a:pt x="29330" y="36999"/>
                      <a:pt x="28622" y="49740"/>
                    </a:cubicBezTo>
                    <a:cubicBezTo>
                      <a:pt x="27593" y="66470"/>
                      <a:pt x="26113" y="76508"/>
                      <a:pt x="21415" y="80627"/>
                    </a:cubicBezTo>
                    <a:cubicBezTo>
                      <a:pt x="21415" y="85388"/>
                      <a:pt x="21287" y="90150"/>
                      <a:pt x="21223" y="94911"/>
                    </a:cubicBezTo>
                    <a:cubicBezTo>
                      <a:pt x="18713" y="285957"/>
                      <a:pt x="16075" y="483437"/>
                      <a:pt x="32032" y="674546"/>
                    </a:cubicBezTo>
                    <a:cubicBezTo>
                      <a:pt x="32032" y="674803"/>
                      <a:pt x="32032" y="675061"/>
                      <a:pt x="32032" y="675318"/>
                    </a:cubicBezTo>
                    <a:cubicBezTo>
                      <a:pt x="32032" y="678664"/>
                      <a:pt x="31647" y="682461"/>
                      <a:pt x="31260" y="686450"/>
                    </a:cubicBezTo>
                    <a:cubicBezTo>
                      <a:pt x="30810" y="690955"/>
                      <a:pt x="30102" y="698741"/>
                      <a:pt x="30681" y="702473"/>
                    </a:cubicBezTo>
                    <a:cubicBezTo>
                      <a:pt x="131384" y="711159"/>
                      <a:pt x="230928" y="710387"/>
                      <a:pt x="327255" y="709615"/>
                    </a:cubicBezTo>
                    <a:cubicBezTo>
                      <a:pt x="364448" y="709358"/>
                      <a:pt x="402862" y="709036"/>
                      <a:pt x="440956" y="709294"/>
                    </a:cubicBezTo>
                    <a:cubicBezTo>
                      <a:pt x="446296" y="709294"/>
                      <a:pt x="450608" y="713669"/>
                      <a:pt x="450543" y="719010"/>
                    </a:cubicBezTo>
                    <a:cubicBezTo>
                      <a:pt x="450543" y="724350"/>
                      <a:pt x="446167" y="728598"/>
                      <a:pt x="440891" y="728598"/>
                    </a:cubicBezTo>
                    <a:cubicBezTo>
                      <a:pt x="402862" y="728340"/>
                      <a:pt x="364512" y="728598"/>
                      <a:pt x="327384" y="728919"/>
                    </a:cubicBezTo>
                    <a:cubicBezTo>
                      <a:pt x="300165" y="729112"/>
                      <a:pt x="272689" y="729305"/>
                      <a:pt x="244956" y="72930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5" name="Freeform: Shape 1854">
                <a:extLst>
                  <a:ext uri="{FF2B5EF4-FFF2-40B4-BE49-F238E27FC236}">
                    <a16:creationId xmlns:a16="http://schemas.microsoft.com/office/drawing/2014/main" id="{76FC7174-F55E-861A-BA11-B2A6B4639273}"/>
                  </a:ext>
                </a:extLst>
              </p:cNvPr>
              <p:cNvSpPr/>
              <p:nvPr/>
            </p:nvSpPr>
            <p:spPr>
              <a:xfrm>
                <a:off x="7969521" y="4757613"/>
                <a:ext cx="132016" cy="271890"/>
              </a:xfrm>
              <a:custGeom>
                <a:avLst/>
                <a:gdLst>
                  <a:gd name="connsiteX0" fmla="*/ 122394 w 132016"/>
                  <a:gd name="connsiteY0" fmla="*/ 271891 h 271890"/>
                  <a:gd name="connsiteX1" fmla="*/ 112934 w 132016"/>
                  <a:gd name="connsiteY1" fmla="*/ 264041 h 271890"/>
                  <a:gd name="connsiteX2" fmla="*/ 108945 w 132016"/>
                  <a:gd name="connsiteY2" fmla="*/ 141203 h 271890"/>
                  <a:gd name="connsiteX3" fmla="*/ 104956 w 132016"/>
                  <a:gd name="connsiteY3" fmla="*/ 23577 h 271890"/>
                  <a:gd name="connsiteX4" fmla="*/ 10044 w 132016"/>
                  <a:gd name="connsiteY4" fmla="*/ 20102 h 271890"/>
                  <a:gd name="connsiteX5" fmla="*/ 7 w 132016"/>
                  <a:gd name="connsiteY5" fmla="*/ 10836 h 271890"/>
                  <a:gd name="connsiteX6" fmla="*/ 9272 w 132016"/>
                  <a:gd name="connsiteY6" fmla="*/ 798 h 271890"/>
                  <a:gd name="connsiteX7" fmla="*/ 114608 w 132016"/>
                  <a:gd name="connsiteY7" fmla="*/ 5560 h 271890"/>
                  <a:gd name="connsiteX8" fmla="*/ 122394 w 132016"/>
                  <a:gd name="connsiteY8" fmla="*/ 12896 h 271890"/>
                  <a:gd name="connsiteX9" fmla="*/ 128185 w 132016"/>
                  <a:gd name="connsiteY9" fmla="*/ 142039 h 271890"/>
                  <a:gd name="connsiteX10" fmla="*/ 131853 w 132016"/>
                  <a:gd name="connsiteY10" fmla="*/ 260437 h 271890"/>
                  <a:gd name="connsiteX11" fmla="*/ 124131 w 132016"/>
                  <a:gd name="connsiteY11" fmla="*/ 271698 h 271890"/>
                  <a:gd name="connsiteX12" fmla="*/ 122330 w 132016"/>
                  <a:gd name="connsiteY12" fmla="*/ 271891 h 27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016" h="271890">
                    <a:moveTo>
                      <a:pt x="122394" y="271891"/>
                    </a:moveTo>
                    <a:cubicBezTo>
                      <a:pt x="117825" y="271891"/>
                      <a:pt x="113771" y="268674"/>
                      <a:pt x="112934" y="264041"/>
                    </a:cubicBezTo>
                    <a:cubicBezTo>
                      <a:pt x="105213" y="223116"/>
                      <a:pt x="107144" y="181484"/>
                      <a:pt x="108945" y="141203"/>
                    </a:cubicBezTo>
                    <a:cubicBezTo>
                      <a:pt x="110811" y="100150"/>
                      <a:pt x="112549" y="61284"/>
                      <a:pt x="104956" y="23577"/>
                    </a:cubicBezTo>
                    <a:cubicBezTo>
                      <a:pt x="72975" y="18751"/>
                      <a:pt x="45499" y="18622"/>
                      <a:pt x="10044" y="20102"/>
                    </a:cubicBezTo>
                    <a:cubicBezTo>
                      <a:pt x="4446" y="20360"/>
                      <a:pt x="200" y="16177"/>
                      <a:pt x="7" y="10836"/>
                    </a:cubicBezTo>
                    <a:cubicBezTo>
                      <a:pt x="-187" y="5496"/>
                      <a:pt x="3932" y="991"/>
                      <a:pt x="9272" y="798"/>
                    </a:cubicBezTo>
                    <a:cubicBezTo>
                      <a:pt x="47366" y="-746"/>
                      <a:pt x="78316" y="-489"/>
                      <a:pt x="114608" y="5560"/>
                    </a:cubicBezTo>
                    <a:cubicBezTo>
                      <a:pt x="118468" y="6203"/>
                      <a:pt x="121557" y="9099"/>
                      <a:pt x="122394" y="12896"/>
                    </a:cubicBezTo>
                    <a:cubicBezTo>
                      <a:pt x="132174" y="55171"/>
                      <a:pt x="130115" y="99378"/>
                      <a:pt x="128185" y="142039"/>
                    </a:cubicBezTo>
                    <a:cubicBezTo>
                      <a:pt x="126383" y="181227"/>
                      <a:pt x="124582" y="221700"/>
                      <a:pt x="131853" y="260437"/>
                    </a:cubicBezTo>
                    <a:cubicBezTo>
                      <a:pt x="132818" y="265649"/>
                      <a:pt x="129408" y="270733"/>
                      <a:pt x="124131" y="271698"/>
                    </a:cubicBezTo>
                    <a:cubicBezTo>
                      <a:pt x="123552" y="271827"/>
                      <a:pt x="122909" y="271891"/>
                      <a:pt x="122330" y="271891"/>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6" name="Freeform: Shape 1855">
                <a:extLst>
                  <a:ext uri="{FF2B5EF4-FFF2-40B4-BE49-F238E27FC236}">
                    <a16:creationId xmlns:a16="http://schemas.microsoft.com/office/drawing/2014/main" id="{65D2042F-1310-A57F-3899-8DA70CB68F7E}"/>
                  </a:ext>
                </a:extLst>
              </p:cNvPr>
              <p:cNvSpPr/>
              <p:nvPr/>
            </p:nvSpPr>
            <p:spPr>
              <a:xfrm>
                <a:off x="7624747" y="4746723"/>
                <a:ext cx="397866" cy="609596"/>
              </a:xfrm>
              <a:custGeom>
                <a:avLst/>
                <a:gdLst>
                  <a:gd name="connsiteX0" fmla="*/ 205534 w 397866"/>
                  <a:gd name="connsiteY0" fmla="*/ 609597 h 609596"/>
                  <a:gd name="connsiteX1" fmla="*/ 27744 w 397866"/>
                  <a:gd name="connsiteY1" fmla="*/ 603034 h 609596"/>
                  <a:gd name="connsiteX2" fmla="*/ 18928 w 397866"/>
                  <a:gd name="connsiteY2" fmla="*/ 594282 h 609596"/>
                  <a:gd name="connsiteX3" fmla="*/ 5930 w 397866"/>
                  <a:gd name="connsiteY3" fmla="*/ 251765 h 609596"/>
                  <a:gd name="connsiteX4" fmla="*/ 10 w 397866"/>
                  <a:gd name="connsiteY4" fmla="*/ 10143 h 609596"/>
                  <a:gd name="connsiteX5" fmla="*/ 2971 w 397866"/>
                  <a:gd name="connsiteY5" fmla="*/ 2679 h 609596"/>
                  <a:gd name="connsiteX6" fmla="*/ 10563 w 397866"/>
                  <a:gd name="connsiteY6" fmla="*/ 41 h 609596"/>
                  <a:gd name="connsiteX7" fmla="*/ 124714 w 397866"/>
                  <a:gd name="connsiteY7" fmla="*/ 7762 h 609596"/>
                  <a:gd name="connsiteX8" fmla="*/ 133980 w 397866"/>
                  <a:gd name="connsiteY8" fmla="*/ 17801 h 609596"/>
                  <a:gd name="connsiteX9" fmla="*/ 123942 w 397866"/>
                  <a:gd name="connsiteY9" fmla="*/ 27066 h 609596"/>
                  <a:gd name="connsiteX10" fmla="*/ 19829 w 397866"/>
                  <a:gd name="connsiteY10" fmla="*/ 20375 h 609596"/>
                  <a:gd name="connsiteX11" fmla="*/ 25234 w 397866"/>
                  <a:gd name="connsiteY11" fmla="*/ 251572 h 609596"/>
                  <a:gd name="connsiteX12" fmla="*/ 37460 w 397866"/>
                  <a:gd name="connsiteY12" fmla="*/ 584502 h 609596"/>
                  <a:gd name="connsiteX13" fmla="*/ 205534 w 397866"/>
                  <a:gd name="connsiteY13" fmla="*/ 590293 h 609596"/>
                  <a:gd name="connsiteX14" fmla="*/ 325605 w 397866"/>
                  <a:gd name="connsiteY14" fmla="*/ 588942 h 609596"/>
                  <a:gd name="connsiteX15" fmla="*/ 388085 w 397866"/>
                  <a:gd name="connsiteY15" fmla="*/ 587977 h 609596"/>
                  <a:gd name="connsiteX16" fmla="*/ 397866 w 397866"/>
                  <a:gd name="connsiteY16" fmla="*/ 597500 h 609596"/>
                  <a:gd name="connsiteX17" fmla="*/ 388343 w 397866"/>
                  <a:gd name="connsiteY17" fmla="*/ 607281 h 609596"/>
                  <a:gd name="connsiteX18" fmla="*/ 325926 w 397866"/>
                  <a:gd name="connsiteY18" fmla="*/ 608246 h 609596"/>
                  <a:gd name="connsiteX19" fmla="*/ 205534 w 397866"/>
                  <a:gd name="connsiteY19" fmla="*/ 609597 h 6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866" h="609596">
                    <a:moveTo>
                      <a:pt x="205534" y="609597"/>
                    </a:moveTo>
                    <a:cubicBezTo>
                      <a:pt x="136361" y="609597"/>
                      <a:pt x="79865" y="607538"/>
                      <a:pt x="27744" y="603034"/>
                    </a:cubicBezTo>
                    <a:cubicBezTo>
                      <a:pt x="23111" y="602647"/>
                      <a:pt x="19379" y="598915"/>
                      <a:pt x="18928" y="594282"/>
                    </a:cubicBezTo>
                    <a:cubicBezTo>
                      <a:pt x="8440" y="478780"/>
                      <a:pt x="7153" y="363407"/>
                      <a:pt x="5930" y="251765"/>
                    </a:cubicBezTo>
                    <a:cubicBezTo>
                      <a:pt x="5029" y="172940"/>
                      <a:pt x="4128" y="91413"/>
                      <a:pt x="10" y="10143"/>
                    </a:cubicBezTo>
                    <a:cubicBezTo>
                      <a:pt x="-118" y="7312"/>
                      <a:pt x="975" y="4610"/>
                      <a:pt x="2971" y="2679"/>
                    </a:cubicBezTo>
                    <a:cubicBezTo>
                      <a:pt x="5029" y="749"/>
                      <a:pt x="7797" y="-216"/>
                      <a:pt x="10563" y="41"/>
                    </a:cubicBezTo>
                    <a:cubicBezTo>
                      <a:pt x="45568" y="3516"/>
                      <a:pt x="82889" y="6090"/>
                      <a:pt x="124714" y="7762"/>
                    </a:cubicBezTo>
                    <a:cubicBezTo>
                      <a:pt x="130055" y="7956"/>
                      <a:pt x="134174" y="12460"/>
                      <a:pt x="133980" y="17801"/>
                    </a:cubicBezTo>
                    <a:cubicBezTo>
                      <a:pt x="133787" y="23141"/>
                      <a:pt x="129283" y="27131"/>
                      <a:pt x="123942" y="27066"/>
                    </a:cubicBezTo>
                    <a:cubicBezTo>
                      <a:pt x="86170" y="25522"/>
                      <a:pt x="51938" y="23334"/>
                      <a:pt x="19829" y="20375"/>
                    </a:cubicBezTo>
                    <a:cubicBezTo>
                      <a:pt x="23497" y="98298"/>
                      <a:pt x="24398" y="176158"/>
                      <a:pt x="25234" y="251572"/>
                    </a:cubicBezTo>
                    <a:cubicBezTo>
                      <a:pt x="26457" y="360189"/>
                      <a:pt x="27679" y="472474"/>
                      <a:pt x="37460" y="584502"/>
                    </a:cubicBezTo>
                    <a:cubicBezTo>
                      <a:pt x="86814" y="588491"/>
                      <a:pt x="140479" y="590293"/>
                      <a:pt x="205534" y="590293"/>
                    </a:cubicBezTo>
                    <a:cubicBezTo>
                      <a:pt x="245557" y="590293"/>
                      <a:pt x="286225" y="589585"/>
                      <a:pt x="325605" y="588942"/>
                    </a:cubicBezTo>
                    <a:cubicBezTo>
                      <a:pt x="346453" y="588620"/>
                      <a:pt x="367237" y="588234"/>
                      <a:pt x="388085" y="587977"/>
                    </a:cubicBezTo>
                    <a:cubicBezTo>
                      <a:pt x="393490" y="587977"/>
                      <a:pt x="397802" y="592223"/>
                      <a:pt x="397866" y="597500"/>
                    </a:cubicBezTo>
                    <a:cubicBezTo>
                      <a:pt x="397930" y="602841"/>
                      <a:pt x="393683" y="607216"/>
                      <a:pt x="388343" y="607281"/>
                    </a:cubicBezTo>
                    <a:cubicBezTo>
                      <a:pt x="367558" y="607538"/>
                      <a:pt x="346774" y="607860"/>
                      <a:pt x="325926" y="608246"/>
                    </a:cubicBezTo>
                    <a:cubicBezTo>
                      <a:pt x="286482" y="608889"/>
                      <a:pt x="245686" y="609597"/>
                      <a:pt x="205534" y="609597"/>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7" name="Freeform: Shape 1856">
                <a:extLst>
                  <a:ext uri="{FF2B5EF4-FFF2-40B4-BE49-F238E27FC236}">
                    <a16:creationId xmlns:a16="http://schemas.microsoft.com/office/drawing/2014/main" id="{49B8E7C3-287E-870E-56F1-FCAC7E51C5D1}"/>
                  </a:ext>
                </a:extLst>
              </p:cNvPr>
              <p:cNvSpPr/>
              <p:nvPr/>
            </p:nvSpPr>
            <p:spPr>
              <a:xfrm>
                <a:off x="7681064" y="4690464"/>
                <a:ext cx="343903" cy="125923"/>
              </a:xfrm>
              <a:custGeom>
                <a:avLst/>
                <a:gdLst>
                  <a:gd name="connsiteX0" fmla="*/ 195611 w 343903"/>
                  <a:gd name="connsiteY0" fmla="*/ 125859 h 125923"/>
                  <a:gd name="connsiteX1" fmla="*/ 1413 w 343903"/>
                  <a:gd name="connsiteY1" fmla="*/ 14668 h 125923"/>
                  <a:gd name="connsiteX2" fmla="*/ 4630 w 343903"/>
                  <a:gd name="connsiteY2" fmla="*/ 1413 h 125923"/>
                  <a:gd name="connsiteX3" fmla="*/ 17885 w 343903"/>
                  <a:gd name="connsiteY3" fmla="*/ 4630 h 125923"/>
                  <a:gd name="connsiteX4" fmla="*/ 195611 w 343903"/>
                  <a:gd name="connsiteY4" fmla="*/ 106555 h 125923"/>
                  <a:gd name="connsiteX5" fmla="*/ 325398 w 343903"/>
                  <a:gd name="connsiteY5" fmla="*/ 10292 h 125923"/>
                  <a:gd name="connsiteX6" fmla="*/ 338139 w 343903"/>
                  <a:gd name="connsiteY6" fmla="*/ 5338 h 125923"/>
                  <a:gd name="connsiteX7" fmla="*/ 343093 w 343903"/>
                  <a:gd name="connsiteY7" fmla="*/ 18078 h 125923"/>
                  <a:gd name="connsiteX8" fmla="*/ 195675 w 343903"/>
                  <a:gd name="connsiteY8" fmla="*/ 125923 h 12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903" h="125923">
                    <a:moveTo>
                      <a:pt x="195611" y="125859"/>
                    </a:moveTo>
                    <a:cubicBezTo>
                      <a:pt x="117623" y="125859"/>
                      <a:pt x="43174" y="83261"/>
                      <a:pt x="1413" y="14668"/>
                    </a:cubicBezTo>
                    <a:cubicBezTo>
                      <a:pt x="-1354" y="10099"/>
                      <a:pt x="61" y="4179"/>
                      <a:pt x="4630" y="1413"/>
                    </a:cubicBezTo>
                    <a:cubicBezTo>
                      <a:pt x="9199" y="-1354"/>
                      <a:pt x="15119" y="61"/>
                      <a:pt x="17885" y="4630"/>
                    </a:cubicBezTo>
                    <a:cubicBezTo>
                      <a:pt x="56172" y="67496"/>
                      <a:pt x="124315" y="106555"/>
                      <a:pt x="195611" y="106555"/>
                    </a:cubicBezTo>
                    <a:cubicBezTo>
                      <a:pt x="277267" y="106555"/>
                      <a:pt x="299081" y="70199"/>
                      <a:pt x="325398" y="10292"/>
                    </a:cubicBezTo>
                    <a:cubicBezTo>
                      <a:pt x="327521" y="5402"/>
                      <a:pt x="333248" y="3214"/>
                      <a:pt x="338139" y="5338"/>
                    </a:cubicBezTo>
                    <a:cubicBezTo>
                      <a:pt x="343029" y="7461"/>
                      <a:pt x="345217" y="13188"/>
                      <a:pt x="343093" y="18078"/>
                    </a:cubicBezTo>
                    <a:cubicBezTo>
                      <a:pt x="315424" y="81202"/>
                      <a:pt x="288592" y="125923"/>
                      <a:pt x="195675" y="12592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58" name="Freeform: Shape 1857">
                <a:extLst>
                  <a:ext uri="{FF2B5EF4-FFF2-40B4-BE49-F238E27FC236}">
                    <a16:creationId xmlns:a16="http://schemas.microsoft.com/office/drawing/2014/main" id="{8A72B9E8-F9CA-1700-DE79-CFB533D09E7F}"/>
                  </a:ext>
                </a:extLst>
              </p:cNvPr>
              <p:cNvSpPr/>
              <p:nvPr/>
            </p:nvSpPr>
            <p:spPr>
              <a:xfrm>
                <a:off x="7690237" y="4863326"/>
                <a:ext cx="338193" cy="25129"/>
              </a:xfrm>
              <a:custGeom>
                <a:avLst/>
                <a:gdLst>
                  <a:gd name="connsiteX0" fmla="*/ 169129 w 338193"/>
                  <a:gd name="connsiteY0" fmla="*/ 25129 h 25129"/>
                  <a:gd name="connsiteX1" fmla="*/ 8970 w 338193"/>
                  <a:gd name="connsiteY1" fmla="*/ 19274 h 25129"/>
                  <a:gd name="connsiteX2" fmla="*/ 26 w 338193"/>
                  <a:gd name="connsiteY2" fmla="*/ 8978 h 25129"/>
                  <a:gd name="connsiteX3" fmla="*/ 10321 w 338193"/>
                  <a:gd name="connsiteY3" fmla="*/ 34 h 25129"/>
                  <a:gd name="connsiteX4" fmla="*/ 327872 w 338193"/>
                  <a:gd name="connsiteY4" fmla="*/ 34 h 25129"/>
                  <a:gd name="connsiteX5" fmla="*/ 338168 w 338193"/>
                  <a:gd name="connsiteY5" fmla="*/ 8978 h 25129"/>
                  <a:gd name="connsiteX6" fmla="*/ 329224 w 338193"/>
                  <a:gd name="connsiteY6" fmla="*/ 19274 h 25129"/>
                  <a:gd name="connsiteX7" fmla="*/ 169065 w 338193"/>
                  <a:gd name="connsiteY7" fmla="*/ 25129 h 2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93" h="25129">
                    <a:moveTo>
                      <a:pt x="169129" y="25129"/>
                    </a:moveTo>
                    <a:cubicBezTo>
                      <a:pt x="116558" y="25129"/>
                      <a:pt x="64179" y="23199"/>
                      <a:pt x="8970" y="19274"/>
                    </a:cubicBezTo>
                    <a:cubicBezTo>
                      <a:pt x="3629" y="18888"/>
                      <a:pt x="-361" y="14255"/>
                      <a:pt x="26" y="8978"/>
                    </a:cubicBezTo>
                    <a:cubicBezTo>
                      <a:pt x="412" y="3638"/>
                      <a:pt x="5174" y="-352"/>
                      <a:pt x="10321" y="34"/>
                    </a:cubicBezTo>
                    <a:cubicBezTo>
                      <a:pt x="119775" y="7820"/>
                      <a:pt x="218418" y="7820"/>
                      <a:pt x="327872" y="34"/>
                    </a:cubicBezTo>
                    <a:cubicBezTo>
                      <a:pt x="333149" y="-416"/>
                      <a:pt x="337781" y="3638"/>
                      <a:pt x="338168" y="8978"/>
                    </a:cubicBezTo>
                    <a:cubicBezTo>
                      <a:pt x="338554" y="14319"/>
                      <a:pt x="334564" y="18888"/>
                      <a:pt x="329224" y="19274"/>
                    </a:cubicBezTo>
                    <a:cubicBezTo>
                      <a:pt x="274014" y="23199"/>
                      <a:pt x="221635" y="25129"/>
                      <a:pt x="169065" y="25129"/>
                    </a:cubicBezTo>
                    <a:close/>
                  </a:path>
                </a:pathLst>
              </a:custGeom>
              <a:solidFill>
                <a:srgbClr val="525D7D"/>
              </a:solidFill>
              <a:ln w="6433" cap="flat">
                <a:noFill/>
                <a:prstDash val="solid"/>
                <a:miter/>
              </a:ln>
            </p:spPr>
            <p:txBody>
              <a:bodyPr rtlCol="0" anchor="ctr"/>
              <a:lstStyle/>
              <a:p>
                <a:endParaRPr lang="en-AU"/>
              </a:p>
            </p:txBody>
          </p:sp>
          <p:sp>
            <p:nvSpPr>
              <p:cNvPr id="1859" name="Freeform: Shape 1858">
                <a:extLst>
                  <a:ext uri="{FF2B5EF4-FFF2-40B4-BE49-F238E27FC236}">
                    <a16:creationId xmlns:a16="http://schemas.microsoft.com/office/drawing/2014/main" id="{F928953E-197B-E806-CDD5-B9E40AECB991}"/>
                  </a:ext>
                </a:extLst>
              </p:cNvPr>
              <p:cNvSpPr/>
              <p:nvPr/>
            </p:nvSpPr>
            <p:spPr>
              <a:xfrm>
                <a:off x="7690228" y="4921576"/>
                <a:ext cx="334379" cy="24212"/>
              </a:xfrm>
              <a:custGeom>
                <a:avLst/>
                <a:gdLst>
                  <a:gd name="connsiteX0" fmla="*/ 167143 w 334379"/>
                  <a:gd name="connsiteY0" fmla="*/ 24213 h 24212"/>
                  <a:gd name="connsiteX1" fmla="*/ 8915 w 334379"/>
                  <a:gd name="connsiteY1" fmla="*/ 19322 h 24212"/>
                  <a:gd name="connsiteX2" fmla="*/ 35 w 334379"/>
                  <a:gd name="connsiteY2" fmla="*/ 8963 h 24212"/>
                  <a:gd name="connsiteX3" fmla="*/ 10394 w 334379"/>
                  <a:gd name="connsiteY3" fmla="*/ 18 h 24212"/>
                  <a:gd name="connsiteX4" fmla="*/ 167207 w 334379"/>
                  <a:gd name="connsiteY4" fmla="*/ 4844 h 24212"/>
                  <a:gd name="connsiteX5" fmla="*/ 245903 w 334379"/>
                  <a:gd name="connsiteY5" fmla="*/ 4330 h 24212"/>
                  <a:gd name="connsiteX6" fmla="*/ 324728 w 334379"/>
                  <a:gd name="connsiteY6" fmla="*/ 3815 h 24212"/>
                  <a:gd name="connsiteX7" fmla="*/ 334380 w 334379"/>
                  <a:gd name="connsiteY7" fmla="*/ 13467 h 24212"/>
                  <a:gd name="connsiteX8" fmla="*/ 324728 w 334379"/>
                  <a:gd name="connsiteY8" fmla="*/ 23119 h 24212"/>
                  <a:gd name="connsiteX9" fmla="*/ 246032 w 334379"/>
                  <a:gd name="connsiteY9" fmla="*/ 23634 h 24212"/>
                  <a:gd name="connsiteX10" fmla="*/ 167207 w 334379"/>
                  <a:gd name="connsiteY10" fmla="*/ 24148 h 2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379" h="24212">
                    <a:moveTo>
                      <a:pt x="167143" y="24213"/>
                    </a:moveTo>
                    <a:cubicBezTo>
                      <a:pt x="103311" y="24213"/>
                      <a:pt x="54536" y="22733"/>
                      <a:pt x="8915" y="19322"/>
                    </a:cubicBezTo>
                    <a:cubicBezTo>
                      <a:pt x="3574" y="18936"/>
                      <a:pt x="-415" y="14303"/>
                      <a:pt x="35" y="8963"/>
                    </a:cubicBezTo>
                    <a:cubicBezTo>
                      <a:pt x="420" y="3622"/>
                      <a:pt x="5183" y="-303"/>
                      <a:pt x="10394" y="18"/>
                    </a:cubicBezTo>
                    <a:cubicBezTo>
                      <a:pt x="55501" y="3365"/>
                      <a:pt x="103890" y="4844"/>
                      <a:pt x="167207" y="4844"/>
                    </a:cubicBezTo>
                    <a:cubicBezTo>
                      <a:pt x="193460" y="4844"/>
                      <a:pt x="219650" y="4587"/>
                      <a:pt x="245903" y="4330"/>
                    </a:cubicBezTo>
                    <a:cubicBezTo>
                      <a:pt x="272221" y="4072"/>
                      <a:pt x="298475" y="3815"/>
                      <a:pt x="324728" y="3815"/>
                    </a:cubicBezTo>
                    <a:cubicBezTo>
                      <a:pt x="330069" y="3815"/>
                      <a:pt x="334380" y="8126"/>
                      <a:pt x="334380" y="13467"/>
                    </a:cubicBezTo>
                    <a:cubicBezTo>
                      <a:pt x="334380" y="18808"/>
                      <a:pt x="330069" y="23119"/>
                      <a:pt x="324728" y="23119"/>
                    </a:cubicBezTo>
                    <a:cubicBezTo>
                      <a:pt x="298475" y="23119"/>
                      <a:pt x="272285" y="23376"/>
                      <a:pt x="246032" y="23634"/>
                    </a:cubicBezTo>
                    <a:cubicBezTo>
                      <a:pt x="219714" y="23891"/>
                      <a:pt x="193460" y="24148"/>
                      <a:pt x="167207" y="24148"/>
                    </a:cubicBezTo>
                    <a:close/>
                  </a:path>
                </a:pathLst>
              </a:custGeom>
              <a:solidFill>
                <a:srgbClr val="525D7D"/>
              </a:solidFill>
              <a:ln w="6433" cap="flat">
                <a:noFill/>
                <a:prstDash val="solid"/>
                <a:miter/>
              </a:ln>
            </p:spPr>
            <p:txBody>
              <a:bodyPr rtlCol="0" anchor="ctr"/>
              <a:lstStyle/>
              <a:p>
                <a:endParaRPr lang="en-AU"/>
              </a:p>
            </p:txBody>
          </p:sp>
          <p:sp>
            <p:nvSpPr>
              <p:cNvPr id="1860" name="Freeform: Shape 1859">
                <a:extLst>
                  <a:ext uri="{FF2B5EF4-FFF2-40B4-BE49-F238E27FC236}">
                    <a16:creationId xmlns:a16="http://schemas.microsoft.com/office/drawing/2014/main" id="{96488097-2C07-D28E-C2F2-E575DB63F651}"/>
                  </a:ext>
                </a:extLst>
              </p:cNvPr>
              <p:cNvSpPr/>
              <p:nvPr/>
            </p:nvSpPr>
            <p:spPr>
              <a:xfrm>
                <a:off x="7690173" y="4981951"/>
                <a:ext cx="342118" cy="25129"/>
              </a:xfrm>
              <a:custGeom>
                <a:avLst/>
                <a:gdLst>
                  <a:gd name="connsiteX0" fmla="*/ 9678 w 342118"/>
                  <a:gd name="connsiteY0" fmla="*/ 25095 h 25129"/>
                  <a:gd name="connsiteX1" fmla="*/ 26 w 342118"/>
                  <a:gd name="connsiteY1" fmla="*/ 16151 h 25129"/>
                  <a:gd name="connsiteX2" fmla="*/ 8970 w 342118"/>
                  <a:gd name="connsiteY2" fmla="*/ 5856 h 25129"/>
                  <a:gd name="connsiteX3" fmla="*/ 171059 w 342118"/>
                  <a:gd name="connsiteY3" fmla="*/ 0 h 25129"/>
                  <a:gd name="connsiteX4" fmla="*/ 333149 w 342118"/>
                  <a:gd name="connsiteY4" fmla="*/ 5856 h 25129"/>
                  <a:gd name="connsiteX5" fmla="*/ 342093 w 342118"/>
                  <a:gd name="connsiteY5" fmla="*/ 16151 h 25129"/>
                  <a:gd name="connsiteX6" fmla="*/ 331798 w 342118"/>
                  <a:gd name="connsiteY6" fmla="*/ 25095 h 25129"/>
                  <a:gd name="connsiteX7" fmla="*/ 171059 w 342118"/>
                  <a:gd name="connsiteY7" fmla="*/ 19304 h 25129"/>
                  <a:gd name="connsiteX8" fmla="*/ 10321 w 342118"/>
                  <a:gd name="connsiteY8" fmla="*/ 25095 h 25129"/>
                  <a:gd name="connsiteX9" fmla="*/ 9613 w 342118"/>
                  <a:gd name="connsiteY9" fmla="*/ 25095 h 2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118" h="25129">
                    <a:moveTo>
                      <a:pt x="9678" y="25095"/>
                    </a:moveTo>
                    <a:cubicBezTo>
                      <a:pt x="4659" y="25095"/>
                      <a:pt x="412" y="21235"/>
                      <a:pt x="26" y="16151"/>
                    </a:cubicBezTo>
                    <a:cubicBezTo>
                      <a:pt x="-360" y="10810"/>
                      <a:pt x="3630" y="6242"/>
                      <a:pt x="8970" y="5856"/>
                    </a:cubicBezTo>
                    <a:cubicBezTo>
                      <a:pt x="64179" y="1931"/>
                      <a:pt x="117201" y="0"/>
                      <a:pt x="171059" y="0"/>
                    </a:cubicBezTo>
                    <a:cubicBezTo>
                      <a:pt x="224917" y="0"/>
                      <a:pt x="277939" y="1931"/>
                      <a:pt x="333149" y="5856"/>
                    </a:cubicBezTo>
                    <a:cubicBezTo>
                      <a:pt x="338489" y="6242"/>
                      <a:pt x="342479" y="10875"/>
                      <a:pt x="342093" y="16151"/>
                    </a:cubicBezTo>
                    <a:cubicBezTo>
                      <a:pt x="341706" y="21492"/>
                      <a:pt x="337138" y="25546"/>
                      <a:pt x="331798" y="25095"/>
                    </a:cubicBezTo>
                    <a:cubicBezTo>
                      <a:pt x="277038" y="21170"/>
                      <a:pt x="224467" y="19304"/>
                      <a:pt x="171059" y="19304"/>
                    </a:cubicBezTo>
                    <a:cubicBezTo>
                      <a:pt x="117652" y="19304"/>
                      <a:pt x="65080" y="21235"/>
                      <a:pt x="10321" y="25095"/>
                    </a:cubicBezTo>
                    <a:cubicBezTo>
                      <a:pt x="10064" y="25095"/>
                      <a:pt x="9871" y="25095"/>
                      <a:pt x="9613" y="25095"/>
                    </a:cubicBezTo>
                    <a:close/>
                  </a:path>
                </a:pathLst>
              </a:custGeom>
              <a:solidFill>
                <a:srgbClr val="525D7D"/>
              </a:solidFill>
              <a:ln w="6433" cap="flat">
                <a:noFill/>
                <a:prstDash val="solid"/>
                <a:miter/>
              </a:ln>
            </p:spPr>
            <p:txBody>
              <a:bodyPr rtlCol="0" anchor="ctr"/>
              <a:lstStyle/>
              <a:p>
                <a:endParaRPr lang="en-AU"/>
              </a:p>
            </p:txBody>
          </p:sp>
          <p:sp>
            <p:nvSpPr>
              <p:cNvPr id="1861" name="Freeform: Shape 1860">
                <a:extLst>
                  <a:ext uri="{FF2B5EF4-FFF2-40B4-BE49-F238E27FC236}">
                    <a16:creationId xmlns:a16="http://schemas.microsoft.com/office/drawing/2014/main" id="{6B4EBD33-FE42-2F17-DE98-BFDECC1CBEFF}"/>
                  </a:ext>
                </a:extLst>
              </p:cNvPr>
              <p:cNvSpPr/>
              <p:nvPr/>
            </p:nvSpPr>
            <p:spPr>
              <a:xfrm>
                <a:off x="7694129" y="5038383"/>
                <a:ext cx="321761" cy="23164"/>
              </a:xfrm>
              <a:custGeom>
                <a:avLst/>
                <a:gdLst>
                  <a:gd name="connsiteX0" fmla="*/ 9646 w 321761"/>
                  <a:gd name="connsiteY0" fmla="*/ 23165 h 23164"/>
                  <a:gd name="connsiteX1" fmla="*/ 58 w 321761"/>
                  <a:gd name="connsiteY1" fmla="*/ 14607 h 23164"/>
                  <a:gd name="connsiteX2" fmla="*/ 8616 w 321761"/>
                  <a:gd name="connsiteY2" fmla="*/ 3925 h 23164"/>
                  <a:gd name="connsiteX3" fmla="*/ 89049 w 321761"/>
                  <a:gd name="connsiteY3" fmla="*/ 0 h 23164"/>
                  <a:gd name="connsiteX4" fmla="*/ 169483 w 321761"/>
                  <a:gd name="connsiteY4" fmla="*/ 1930 h 23164"/>
                  <a:gd name="connsiteX5" fmla="*/ 249208 w 321761"/>
                  <a:gd name="connsiteY5" fmla="*/ 3861 h 23164"/>
                  <a:gd name="connsiteX6" fmla="*/ 311303 w 321761"/>
                  <a:gd name="connsiteY6" fmla="*/ 1609 h 23164"/>
                  <a:gd name="connsiteX7" fmla="*/ 321727 w 321761"/>
                  <a:gd name="connsiteY7" fmla="*/ 10424 h 23164"/>
                  <a:gd name="connsiteX8" fmla="*/ 312912 w 321761"/>
                  <a:gd name="connsiteY8" fmla="*/ 20848 h 23164"/>
                  <a:gd name="connsiteX9" fmla="*/ 249273 w 321761"/>
                  <a:gd name="connsiteY9" fmla="*/ 23165 h 23164"/>
                  <a:gd name="connsiteX10" fmla="*/ 168839 w 321761"/>
                  <a:gd name="connsiteY10" fmla="*/ 21234 h 23164"/>
                  <a:gd name="connsiteX11" fmla="*/ 89114 w 321761"/>
                  <a:gd name="connsiteY11" fmla="*/ 19304 h 23164"/>
                  <a:gd name="connsiteX12" fmla="*/ 10804 w 321761"/>
                  <a:gd name="connsiteY12" fmla="*/ 23165 h 23164"/>
                  <a:gd name="connsiteX13" fmla="*/ 9710 w 321761"/>
                  <a:gd name="connsiteY13" fmla="*/ 23165 h 2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761" h="23164">
                    <a:moveTo>
                      <a:pt x="9646" y="23165"/>
                    </a:moveTo>
                    <a:cubicBezTo>
                      <a:pt x="4820" y="23165"/>
                      <a:pt x="637" y="19497"/>
                      <a:pt x="58" y="14607"/>
                    </a:cubicBezTo>
                    <a:cubicBezTo>
                      <a:pt x="-521" y="9330"/>
                      <a:pt x="3276" y="4504"/>
                      <a:pt x="8616" y="3925"/>
                    </a:cubicBezTo>
                    <a:cubicBezTo>
                      <a:pt x="32554" y="1287"/>
                      <a:pt x="58871" y="0"/>
                      <a:pt x="89049" y="0"/>
                    </a:cubicBezTo>
                    <a:cubicBezTo>
                      <a:pt x="115818" y="0"/>
                      <a:pt x="143101" y="965"/>
                      <a:pt x="169483" y="1930"/>
                    </a:cubicBezTo>
                    <a:cubicBezTo>
                      <a:pt x="195672" y="2895"/>
                      <a:pt x="222762" y="3861"/>
                      <a:pt x="249208" y="3861"/>
                    </a:cubicBezTo>
                    <a:cubicBezTo>
                      <a:pt x="272181" y="3861"/>
                      <a:pt x="292514" y="3089"/>
                      <a:pt x="311303" y="1609"/>
                    </a:cubicBezTo>
                    <a:cubicBezTo>
                      <a:pt x="316644" y="1158"/>
                      <a:pt x="321277" y="5148"/>
                      <a:pt x="321727" y="10424"/>
                    </a:cubicBezTo>
                    <a:cubicBezTo>
                      <a:pt x="322178" y="15765"/>
                      <a:pt x="318189" y="20398"/>
                      <a:pt x="312912" y="20848"/>
                    </a:cubicBezTo>
                    <a:cubicBezTo>
                      <a:pt x="293608" y="22393"/>
                      <a:pt x="272760" y="23165"/>
                      <a:pt x="249273" y="23165"/>
                    </a:cubicBezTo>
                    <a:cubicBezTo>
                      <a:pt x="222505" y="23165"/>
                      <a:pt x="195221" y="22199"/>
                      <a:pt x="168839" y="21234"/>
                    </a:cubicBezTo>
                    <a:cubicBezTo>
                      <a:pt x="142651" y="20269"/>
                      <a:pt x="115560" y="19304"/>
                      <a:pt x="89114" y="19304"/>
                    </a:cubicBezTo>
                    <a:cubicBezTo>
                      <a:pt x="59643" y="19304"/>
                      <a:pt x="34034" y="20527"/>
                      <a:pt x="10804" y="23165"/>
                    </a:cubicBezTo>
                    <a:cubicBezTo>
                      <a:pt x="10418" y="23165"/>
                      <a:pt x="10097" y="23165"/>
                      <a:pt x="9710" y="23165"/>
                    </a:cubicBezTo>
                    <a:close/>
                  </a:path>
                </a:pathLst>
              </a:custGeom>
              <a:solidFill>
                <a:srgbClr val="525D7D"/>
              </a:solidFill>
              <a:ln w="6433" cap="flat">
                <a:noFill/>
                <a:prstDash val="solid"/>
                <a:miter/>
              </a:ln>
            </p:spPr>
            <p:txBody>
              <a:bodyPr rtlCol="0" anchor="ctr"/>
              <a:lstStyle/>
              <a:p>
                <a:endParaRPr lang="en-AU"/>
              </a:p>
            </p:txBody>
          </p:sp>
          <p:sp>
            <p:nvSpPr>
              <p:cNvPr id="1862" name="Freeform: Shape 1861">
                <a:extLst>
                  <a:ext uri="{FF2B5EF4-FFF2-40B4-BE49-F238E27FC236}">
                    <a16:creationId xmlns:a16="http://schemas.microsoft.com/office/drawing/2014/main" id="{4A5531C2-EA8B-7866-6B28-153018C52F7C}"/>
                  </a:ext>
                </a:extLst>
              </p:cNvPr>
              <p:cNvSpPr/>
              <p:nvPr/>
            </p:nvSpPr>
            <p:spPr>
              <a:xfrm>
                <a:off x="7686338" y="5100542"/>
                <a:ext cx="333187" cy="19303"/>
              </a:xfrm>
              <a:custGeom>
                <a:avLst/>
                <a:gdLst>
                  <a:gd name="connsiteX0" fmla="*/ 323535 w 333187"/>
                  <a:gd name="connsiteY0" fmla="*/ 19304 h 19303"/>
                  <a:gd name="connsiteX1" fmla="*/ 9652 w 333187"/>
                  <a:gd name="connsiteY1" fmla="*/ 19304 h 19303"/>
                  <a:gd name="connsiteX2" fmla="*/ 0 w 333187"/>
                  <a:gd name="connsiteY2" fmla="*/ 9652 h 19303"/>
                  <a:gd name="connsiteX3" fmla="*/ 9652 w 333187"/>
                  <a:gd name="connsiteY3" fmla="*/ 0 h 19303"/>
                  <a:gd name="connsiteX4" fmla="*/ 323535 w 333187"/>
                  <a:gd name="connsiteY4" fmla="*/ 0 h 19303"/>
                  <a:gd name="connsiteX5" fmla="*/ 333187 w 333187"/>
                  <a:gd name="connsiteY5" fmla="*/ 9652 h 19303"/>
                  <a:gd name="connsiteX6" fmla="*/ 323535 w 333187"/>
                  <a:gd name="connsiteY6" fmla="*/ 19304 h 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187" h="19303">
                    <a:moveTo>
                      <a:pt x="323535" y="19304"/>
                    </a:moveTo>
                    <a:lnTo>
                      <a:pt x="9652" y="19304"/>
                    </a:lnTo>
                    <a:cubicBezTo>
                      <a:pt x="4311" y="19304"/>
                      <a:pt x="0" y="14993"/>
                      <a:pt x="0" y="9652"/>
                    </a:cubicBezTo>
                    <a:cubicBezTo>
                      <a:pt x="0" y="4311"/>
                      <a:pt x="4311" y="0"/>
                      <a:pt x="9652" y="0"/>
                    </a:cubicBezTo>
                    <a:lnTo>
                      <a:pt x="323535" y="0"/>
                    </a:lnTo>
                    <a:cubicBezTo>
                      <a:pt x="328876" y="0"/>
                      <a:pt x="333187" y="4311"/>
                      <a:pt x="333187" y="9652"/>
                    </a:cubicBezTo>
                    <a:cubicBezTo>
                      <a:pt x="333187" y="14993"/>
                      <a:pt x="328876" y="19304"/>
                      <a:pt x="323535" y="19304"/>
                    </a:cubicBezTo>
                    <a:close/>
                  </a:path>
                </a:pathLst>
              </a:custGeom>
              <a:solidFill>
                <a:srgbClr val="525D7D"/>
              </a:solidFill>
              <a:ln w="6433" cap="flat">
                <a:noFill/>
                <a:prstDash val="solid"/>
                <a:miter/>
              </a:ln>
            </p:spPr>
            <p:txBody>
              <a:bodyPr rtlCol="0" anchor="ctr"/>
              <a:lstStyle/>
              <a:p>
                <a:endParaRPr lang="en-AU"/>
              </a:p>
            </p:txBody>
          </p:sp>
          <p:sp>
            <p:nvSpPr>
              <p:cNvPr id="1863" name="Freeform: Shape 1862">
                <a:extLst>
                  <a:ext uri="{FF2B5EF4-FFF2-40B4-BE49-F238E27FC236}">
                    <a16:creationId xmlns:a16="http://schemas.microsoft.com/office/drawing/2014/main" id="{E1C7F30A-B855-FC2D-4D0A-9A31860A03C7}"/>
                  </a:ext>
                </a:extLst>
              </p:cNvPr>
              <p:cNvSpPr/>
              <p:nvPr/>
            </p:nvSpPr>
            <p:spPr>
              <a:xfrm>
                <a:off x="7686396" y="5144805"/>
                <a:ext cx="334938" cy="24910"/>
              </a:xfrm>
              <a:custGeom>
                <a:avLst/>
                <a:gdLst>
                  <a:gd name="connsiteX0" fmla="*/ 222324 w 334938"/>
                  <a:gd name="connsiteY0" fmla="*/ 24910 h 24910"/>
                  <a:gd name="connsiteX1" fmla="*/ 134941 w 334938"/>
                  <a:gd name="connsiteY1" fmla="*/ 22980 h 24910"/>
                  <a:gd name="connsiteX2" fmla="*/ 48202 w 334938"/>
                  <a:gd name="connsiteY2" fmla="*/ 21049 h 24910"/>
                  <a:gd name="connsiteX3" fmla="*/ 9980 w 334938"/>
                  <a:gd name="connsiteY3" fmla="*/ 21693 h 24910"/>
                  <a:gd name="connsiteX4" fmla="*/ 6 w 334938"/>
                  <a:gd name="connsiteY4" fmla="*/ 12362 h 24910"/>
                  <a:gd name="connsiteX5" fmla="*/ 9336 w 334938"/>
                  <a:gd name="connsiteY5" fmla="*/ 2389 h 24910"/>
                  <a:gd name="connsiteX6" fmla="*/ 48266 w 334938"/>
                  <a:gd name="connsiteY6" fmla="*/ 1745 h 24910"/>
                  <a:gd name="connsiteX7" fmla="*/ 135649 w 334938"/>
                  <a:gd name="connsiteY7" fmla="*/ 3676 h 24910"/>
                  <a:gd name="connsiteX8" fmla="*/ 222388 w 334938"/>
                  <a:gd name="connsiteY8" fmla="*/ 5606 h 24910"/>
                  <a:gd name="connsiteX9" fmla="*/ 324121 w 334938"/>
                  <a:gd name="connsiteY9" fmla="*/ 72 h 24910"/>
                  <a:gd name="connsiteX10" fmla="*/ 334866 w 334938"/>
                  <a:gd name="connsiteY10" fmla="*/ 8437 h 24910"/>
                  <a:gd name="connsiteX11" fmla="*/ 326501 w 334938"/>
                  <a:gd name="connsiteY11" fmla="*/ 19183 h 24910"/>
                  <a:gd name="connsiteX12" fmla="*/ 222388 w 334938"/>
                  <a:gd name="connsiteY12" fmla="*/ 24846 h 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938" h="24910">
                    <a:moveTo>
                      <a:pt x="222324" y="24910"/>
                    </a:moveTo>
                    <a:cubicBezTo>
                      <a:pt x="193175" y="24910"/>
                      <a:pt x="163575" y="23945"/>
                      <a:pt x="134941" y="22980"/>
                    </a:cubicBezTo>
                    <a:cubicBezTo>
                      <a:pt x="106500" y="22014"/>
                      <a:pt x="77029" y="21049"/>
                      <a:pt x="48202" y="21049"/>
                    </a:cubicBezTo>
                    <a:cubicBezTo>
                      <a:pt x="34561" y="21049"/>
                      <a:pt x="22012" y="21242"/>
                      <a:pt x="9980" y="21693"/>
                    </a:cubicBezTo>
                    <a:cubicBezTo>
                      <a:pt x="4639" y="21757"/>
                      <a:pt x="200" y="17703"/>
                      <a:pt x="6" y="12362"/>
                    </a:cubicBezTo>
                    <a:cubicBezTo>
                      <a:pt x="-187" y="7021"/>
                      <a:pt x="3996" y="2582"/>
                      <a:pt x="9336" y="2389"/>
                    </a:cubicBezTo>
                    <a:cubicBezTo>
                      <a:pt x="21627" y="1938"/>
                      <a:pt x="34367" y="1745"/>
                      <a:pt x="48266" y="1745"/>
                    </a:cubicBezTo>
                    <a:cubicBezTo>
                      <a:pt x="77479" y="1745"/>
                      <a:pt x="107015" y="2710"/>
                      <a:pt x="135649" y="3676"/>
                    </a:cubicBezTo>
                    <a:cubicBezTo>
                      <a:pt x="164090" y="4641"/>
                      <a:pt x="193497" y="5606"/>
                      <a:pt x="222388" y="5606"/>
                    </a:cubicBezTo>
                    <a:cubicBezTo>
                      <a:pt x="261447" y="5606"/>
                      <a:pt x="293813" y="3869"/>
                      <a:pt x="324121" y="72"/>
                    </a:cubicBezTo>
                    <a:cubicBezTo>
                      <a:pt x="329397" y="-571"/>
                      <a:pt x="334223" y="3161"/>
                      <a:pt x="334866" y="8437"/>
                    </a:cubicBezTo>
                    <a:cubicBezTo>
                      <a:pt x="335510" y="13714"/>
                      <a:pt x="331777" y="18540"/>
                      <a:pt x="326501" y="19183"/>
                    </a:cubicBezTo>
                    <a:cubicBezTo>
                      <a:pt x="295358" y="23044"/>
                      <a:pt x="262284" y="24846"/>
                      <a:pt x="222388" y="24846"/>
                    </a:cubicBezTo>
                    <a:close/>
                  </a:path>
                </a:pathLst>
              </a:custGeom>
              <a:solidFill>
                <a:srgbClr val="525D7D"/>
              </a:solidFill>
              <a:ln w="6433" cap="flat">
                <a:noFill/>
                <a:prstDash val="solid"/>
                <a:miter/>
              </a:ln>
            </p:spPr>
            <p:txBody>
              <a:bodyPr rtlCol="0" anchor="ctr"/>
              <a:lstStyle/>
              <a:p>
                <a:endParaRPr lang="en-AU"/>
              </a:p>
            </p:txBody>
          </p:sp>
          <p:sp>
            <p:nvSpPr>
              <p:cNvPr id="1864" name="Freeform: Shape 1863">
                <a:extLst>
                  <a:ext uri="{FF2B5EF4-FFF2-40B4-BE49-F238E27FC236}">
                    <a16:creationId xmlns:a16="http://schemas.microsoft.com/office/drawing/2014/main" id="{E278F8E2-FF3E-F74C-BD70-F106F2929A4D}"/>
                  </a:ext>
                </a:extLst>
              </p:cNvPr>
              <p:cNvSpPr/>
              <p:nvPr/>
            </p:nvSpPr>
            <p:spPr>
              <a:xfrm>
                <a:off x="7694123" y="5194477"/>
                <a:ext cx="328367" cy="22596"/>
              </a:xfrm>
              <a:custGeom>
                <a:avLst/>
                <a:gdLst>
                  <a:gd name="connsiteX0" fmla="*/ 9652 w 328367"/>
                  <a:gd name="connsiteY0" fmla="*/ 22597 h 22596"/>
                  <a:gd name="connsiteX1" fmla="*/ 0 w 328367"/>
                  <a:gd name="connsiteY1" fmla="*/ 12945 h 22596"/>
                  <a:gd name="connsiteX2" fmla="*/ 9652 w 328367"/>
                  <a:gd name="connsiteY2" fmla="*/ 3293 h 22596"/>
                  <a:gd name="connsiteX3" fmla="*/ 318387 w 328367"/>
                  <a:gd name="connsiteY3" fmla="*/ 11 h 22596"/>
                  <a:gd name="connsiteX4" fmla="*/ 328361 w 328367"/>
                  <a:gd name="connsiteY4" fmla="*/ 9341 h 22596"/>
                  <a:gd name="connsiteX5" fmla="*/ 319031 w 328367"/>
                  <a:gd name="connsiteY5" fmla="*/ 19315 h 22596"/>
                  <a:gd name="connsiteX6" fmla="*/ 9716 w 328367"/>
                  <a:gd name="connsiteY6" fmla="*/ 22597 h 2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367" h="22596">
                    <a:moveTo>
                      <a:pt x="9652" y="22597"/>
                    </a:moveTo>
                    <a:cubicBezTo>
                      <a:pt x="4312" y="22597"/>
                      <a:pt x="0" y="18286"/>
                      <a:pt x="0" y="12945"/>
                    </a:cubicBezTo>
                    <a:cubicBezTo>
                      <a:pt x="0" y="7604"/>
                      <a:pt x="4312" y="3293"/>
                      <a:pt x="9652" y="3293"/>
                    </a:cubicBezTo>
                    <a:cubicBezTo>
                      <a:pt x="110869" y="3293"/>
                      <a:pt x="215497" y="3293"/>
                      <a:pt x="318387" y="11"/>
                    </a:cubicBezTo>
                    <a:cubicBezTo>
                      <a:pt x="323728" y="-246"/>
                      <a:pt x="328168" y="4001"/>
                      <a:pt x="328361" y="9341"/>
                    </a:cubicBezTo>
                    <a:cubicBezTo>
                      <a:pt x="328554" y="14682"/>
                      <a:pt x="324372" y="19122"/>
                      <a:pt x="319031" y="19315"/>
                    </a:cubicBezTo>
                    <a:cubicBezTo>
                      <a:pt x="215883" y="22597"/>
                      <a:pt x="111062" y="22597"/>
                      <a:pt x="9716" y="22597"/>
                    </a:cubicBezTo>
                    <a:close/>
                  </a:path>
                </a:pathLst>
              </a:custGeom>
              <a:solidFill>
                <a:srgbClr val="525D7D"/>
              </a:solidFill>
              <a:ln w="6433" cap="flat">
                <a:noFill/>
                <a:prstDash val="solid"/>
                <a:miter/>
              </a:ln>
            </p:spPr>
            <p:txBody>
              <a:bodyPr rtlCol="0" anchor="ctr"/>
              <a:lstStyle/>
              <a:p>
                <a:endParaRPr lang="en-AU"/>
              </a:p>
            </p:txBody>
          </p:sp>
          <p:sp>
            <p:nvSpPr>
              <p:cNvPr id="1865" name="Freeform: Shape 1864">
                <a:extLst>
                  <a:ext uri="{FF2B5EF4-FFF2-40B4-BE49-F238E27FC236}">
                    <a16:creationId xmlns:a16="http://schemas.microsoft.com/office/drawing/2014/main" id="{1FDE593A-3985-E512-DE73-592176E1A1AD}"/>
                  </a:ext>
                </a:extLst>
              </p:cNvPr>
              <p:cNvSpPr/>
              <p:nvPr/>
            </p:nvSpPr>
            <p:spPr>
              <a:xfrm>
                <a:off x="7701909" y="5248346"/>
                <a:ext cx="321412" cy="19303"/>
              </a:xfrm>
              <a:custGeom>
                <a:avLst/>
                <a:gdLst>
                  <a:gd name="connsiteX0" fmla="*/ 311760 w 321412"/>
                  <a:gd name="connsiteY0" fmla="*/ 19304 h 19303"/>
                  <a:gd name="connsiteX1" fmla="*/ 9652 w 321412"/>
                  <a:gd name="connsiteY1" fmla="*/ 19304 h 19303"/>
                  <a:gd name="connsiteX2" fmla="*/ 0 w 321412"/>
                  <a:gd name="connsiteY2" fmla="*/ 9652 h 19303"/>
                  <a:gd name="connsiteX3" fmla="*/ 9652 w 321412"/>
                  <a:gd name="connsiteY3" fmla="*/ 0 h 19303"/>
                  <a:gd name="connsiteX4" fmla="*/ 311760 w 321412"/>
                  <a:gd name="connsiteY4" fmla="*/ 0 h 19303"/>
                  <a:gd name="connsiteX5" fmla="*/ 321412 w 321412"/>
                  <a:gd name="connsiteY5" fmla="*/ 9652 h 19303"/>
                  <a:gd name="connsiteX6" fmla="*/ 311760 w 321412"/>
                  <a:gd name="connsiteY6" fmla="*/ 19304 h 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12" h="19303">
                    <a:moveTo>
                      <a:pt x="311760" y="19304"/>
                    </a:moveTo>
                    <a:lnTo>
                      <a:pt x="9652" y="19304"/>
                    </a:lnTo>
                    <a:cubicBezTo>
                      <a:pt x="4312" y="19304"/>
                      <a:pt x="0" y="14993"/>
                      <a:pt x="0" y="9652"/>
                    </a:cubicBezTo>
                    <a:cubicBezTo>
                      <a:pt x="0" y="4312"/>
                      <a:pt x="4312" y="0"/>
                      <a:pt x="9652" y="0"/>
                    </a:cubicBezTo>
                    <a:lnTo>
                      <a:pt x="311760" y="0"/>
                    </a:lnTo>
                    <a:cubicBezTo>
                      <a:pt x="317101" y="0"/>
                      <a:pt x="321412" y="4312"/>
                      <a:pt x="321412" y="9652"/>
                    </a:cubicBezTo>
                    <a:cubicBezTo>
                      <a:pt x="321412" y="14993"/>
                      <a:pt x="317101" y="19304"/>
                      <a:pt x="311760" y="19304"/>
                    </a:cubicBezTo>
                    <a:close/>
                  </a:path>
                </a:pathLst>
              </a:custGeom>
              <a:solidFill>
                <a:srgbClr val="525D7D"/>
              </a:solidFill>
              <a:ln w="6433" cap="flat">
                <a:noFill/>
                <a:prstDash val="solid"/>
                <a:miter/>
              </a:ln>
            </p:spPr>
            <p:txBody>
              <a:bodyPr rtlCol="0" anchor="ctr"/>
              <a:lstStyle/>
              <a:p>
                <a:endParaRPr lang="en-AU"/>
              </a:p>
            </p:txBody>
          </p:sp>
        </p:grpSp>
        <p:sp>
          <p:nvSpPr>
            <p:cNvPr id="1866" name="Freeform: Shape 1865">
              <a:extLst>
                <a:ext uri="{FF2B5EF4-FFF2-40B4-BE49-F238E27FC236}">
                  <a16:creationId xmlns:a16="http://schemas.microsoft.com/office/drawing/2014/main" id="{6B688D05-8F28-6D38-0355-45B688807DD9}"/>
                </a:ext>
              </a:extLst>
            </p:cNvPr>
            <p:cNvSpPr/>
            <p:nvPr/>
          </p:nvSpPr>
          <p:spPr>
            <a:xfrm>
              <a:off x="9136582" y="3950410"/>
              <a:ext cx="500938" cy="504863"/>
            </a:xfrm>
            <a:custGeom>
              <a:avLst/>
              <a:gdLst>
                <a:gd name="connsiteX0" fmla="*/ 263499 w 500938"/>
                <a:gd name="connsiteY0" fmla="*/ 504864 h 504863"/>
                <a:gd name="connsiteX1" fmla="*/ 0 w 500938"/>
                <a:gd name="connsiteY1" fmla="*/ 251724 h 504863"/>
                <a:gd name="connsiteX2" fmla="*/ 228688 w 500938"/>
                <a:gd name="connsiteY2" fmla="*/ 772 h 504863"/>
                <a:gd name="connsiteX3" fmla="*/ 252239 w 500938"/>
                <a:gd name="connsiteY3" fmla="*/ 0 h 504863"/>
                <a:gd name="connsiteX4" fmla="*/ 402939 w 500938"/>
                <a:gd name="connsiteY4" fmla="*/ 63253 h 504863"/>
                <a:gd name="connsiteX5" fmla="*/ 500939 w 500938"/>
                <a:gd name="connsiteY5" fmla="*/ 264465 h 504863"/>
                <a:gd name="connsiteX6" fmla="*/ 263499 w 500938"/>
                <a:gd name="connsiteY6" fmla="*/ 504799 h 504863"/>
                <a:gd name="connsiteX7" fmla="*/ 252239 w 500938"/>
                <a:gd name="connsiteY7" fmla="*/ 19368 h 504863"/>
                <a:gd name="connsiteX8" fmla="*/ 229717 w 500938"/>
                <a:gd name="connsiteY8" fmla="*/ 20076 h 504863"/>
                <a:gd name="connsiteX9" fmla="*/ 19304 w 500938"/>
                <a:gd name="connsiteY9" fmla="*/ 251724 h 504863"/>
                <a:gd name="connsiteX10" fmla="*/ 263499 w 500938"/>
                <a:gd name="connsiteY10" fmla="*/ 485560 h 504863"/>
                <a:gd name="connsiteX11" fmla="*/ 481635 w 500938"/>
                <a:gd name="connsiteY11" fmla="*/ 264529 h 504863"/>
                <a:gd name="connsiteX12" fmla="*/ 252239 w 500938"/>
                <a:gd name="connsiteY12" fmla="*/ 19368 h 5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938" h="504863">
                  <a:moveTo>
                    <a:pt x="263499" y="504864"/>
                  </a:moveTo>
                  <a:cubicBezTo>
                    <a:pt x="110805" y="504864"/>
                    <a:pt x="0" y="398434"/>
                    <a:pt x="0" y="251724"/>
                  </a:cubicBezTo>
                  <a:cubicBezTo>
                    <a:pt x="0" y="120006"/>
                    <a:pt x="102633" y="7400"/>
                    <a:pt x="228688" y="772"/>
                  </a:cubicBezTo>
                  <a:cubicBezTo>
                    <a:pt x="236216" y="386"/>
                    <a:pt x="244260" y="0"/>
                    <a:pt x="252239" y="0"/>
                  </a:cubicBezTo>
                  <a:cubicBezTo>
                    <a:pt x="287179" y="0"/>
                    <a:pt x="349273" y="19819"/>
                    <a:pt x="402939" y="63253"/>
                  </a:cubicBezTo>
                  <a:cubicBezTo>
                    <a:pt x="447659" y="99415"/>
                    <a:pt x="500939" y="163698"/>
                    <a:pt x="500939" y="264465"/>
                  </a:cubicBezTo>
                  <a:cubicBezTo>
                    <a:pt x="500939" y="403711"/>
                    <a:pt x="401073" y="504799"/>
                    <a:pt x="263499" y="504799"/>
                  </a:cubicBezTo>
                  <a:close/>
                  <a:moveTo>
                    <a:pt x="252239" y="19368"/>
                  </a:moveTo>
                  <a:cubicBezTo>
                    <a:pt x="244710" y="19368"/>
                    <a:pt x="236924" y="19690"/>
                    <a:pt x="229717" y="20076"/>
                  </a:cubicBezTo>
                  <a:cubicBezTo>
                    <a:pt x="113700" y="26189"/>
                    <a:pt x="19304" y="130109"/>
                    <a:pt x="19304" y="251724"/>
                  </a:cubicBezTo>
                  <a:cubicBezTo>
                    <a:pt x="19304" y="389362"/>
                    <a:pt x="119749" y="485560"/>
                    <a:pt x="263499" y="485560"/>
                  </a:cubicBezTo>
                  <a:cubicBezTo>
                    <a:pt x="389876" y="485560"/>
                    <a:pt x="481635" y="392579"/>
                    <a:pt x="481635" y="264529"/>
                  </a:cubicBezTo>
                  <a:cubicBezTo>
                    <a:pt x="481635" y="94783"/>
                    <a:pt x="315428" y="19368"/>
                    <a:pt x="252239" y="1936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67" name="Freeform: Shape 1866">
              <a:extLst>
                <a:ext uri="{FF2B5EF4-FFF2-40B4-BE49-F238E27FC236}">
                  <a16:creationId xmlns:a16="http://schemas.microsoft.com/office/drawing/2014/main" id="{21365BAF-E2EC-CB76-49F3-51140AAD4BE5}"/>
                </a:ext>
              </a:extLst>
            </p:cNvPr>
            <p:cNvSpPr/>
            <p:nvPr/>
          </p:nvSpPr>
          <p:spPr>
            <a:xfrm>
              <a:off x="9227053" y="4113722"/>
              <a:ext cx="91951" cy="204043"/>
            </a:xfrm>
            <a:custGeom>
              <a:avLst/>
              <a:gdLst>
                <a:gd name="connsiteX0" fmla="*/ 9652 w 91951"/>
                <a:gd name="connsiteY0" fmla="*/ 204043 h 204043"/>
                <a:gd name="connsiteX1" fmla="*/ 0 w 91951"/>
                <a:gd name="connsiteY1" fmla="*/ 194391 h 204043"/>
                <a:gd name="connsiteX2" fmla="*/ 9652 w 91951"/>
                <a:gd name="connsiteY2" fmla="*/ 184739 h 204043"/>
                <a:gd name="connsiteX3" fmla="*/ 72583 w 91951"/>
                <a:gd name="connsiteY3" fmla="*/ 119299 h 204043"/>
                <a:gd name="connsiteX4" fmla="*/ 47874 w 91951"/>
                <a:gd name="connsiteY4" fmla="*/ 94010 h 204043"/>
                <a:gd name="connsiteX5" fmla="*/ 41311 w 91951"/>
                <a:gd name="connsiteY5" fmla="*/ 86482 h 204043"/>
                <a:gd name="connsiteX6" fmla="*/ 44914 w 91951"/>
                <a:gd name="connsiteY6" fmla="*/ 77152 h 204043"/>
                <a:gd name="connsiteX7" fmla="*/ 68787 w 91951"/>
                <a:gd name="connsiteY7" fmla="*/ 33589 h 204043"/>
                <a:gd name="connsiteX8" fmla="*/ 55918 w 91951"/>
                <a:gd name="connsiteY8" fmla="*/ 19304 h 204043"/>
                <a:gd name="connsiteX9" fmla="*/ 37321 w 91951"/>
                <a:gd name="connsiteY9" fmla="*/ 27090 h 204043"/>
                <a:gd name="connsiteX10" fmla="*/ 23680 w 91951"/>
                <a:gd name="connsiteY10" fmla="*/ 27090 h 204043"/>
                <a:gd name="connsiteX11" fmla="*/ 23680 w 91951"/>
                <a:gd name="connsiteY11" fmla="*/ 13448 h 204043"/>
                <a:gd name="connsiteX12" fmla="*/ 55982 w 91951"/>
                <a:gd name="connsiteY12" fmla="*/ 0 h 204043"/>
                <a:gd name="connsiteX13" fmla="*/ 88155 w 91951"/>
                <a:gd name="connsiteY13" fmla="*/ 33589 h 204043"/>
                <a:gd name="connsiteX14" fmla="*/ 68143 w 91951"/>
                <a:gd name="connsiteY14" fmla="*/ 82042 h 204043"/>
                <a:gd name="connsiteX15" fmla="*/ 91952 w 91951"/>
                <a:gd name="connsiteY15" fmla="*/ 119234 h 204043"/>
                <a:gd name="connsiteX16" fmla="*/ 9652 w 91951"/>
                <a:gd name="connsiteY16" fmla="*/ 203979 h 20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951" h="204043">
                  <a:moveTo>
                    <a:pt x="9652" y="204043"/>
                  </a:moveTo>
                  <a:cubicBezTo>
                    <a:pt x="4312" y="204043"/>
                    <a:pt x="0" y="199732"/>
                    <a:pt x="0" y="194391"/>
                  </a:cubicBezTo>
                  <a:cubicBezTo>
                    <a:pt x="0" y="189050"/>
                    <a:pt x="4312" y="184739"/>
                    <a:pt x="9652" y="184739"/>
                  </a:cubicBezTo>
                  <a:cubicBezTo>
                    <a:pt x="28442" y="184739"/>
                    <a:pt x="72583" y="142463"/>
                    <a:pt x="72583" y="119299"/>
                  </a:cubicBezTo>
                  <a:cubicBezTo>
                    <a:pt x="72583" y="110869"/>
                    <a:pt x="64862" y="99415"/>
                    <a:pt x="47874" y="94010"/>
                  </a:cubicBezTo>
                  <a:cubicBezTo>
                    <a:pt x="44464" y="92916"/>
                    <a:pt x="41890" y="90021"/>
                    <a:pt x="41311" y="86482"/>
                  </a:cubicBezTo>
                  <a:cubicBezTo>
                    <a:pt x="40668" y="82943"/>
                    <a:pt x="42083" y="79339"/>
                    <a:pt x="44914" y="77152"/>
                  </a:cubicBezTo>
                  <a:cubicBezTo>
                    <a:pt x="55789" y="68722"/>
                    <a:pt x="68787" y="54308"/>
                    <a:pt x="68787" y="33589"/>
                  </a:cubicBezTo>
                  <a:cubicBezTo>
                    <a:pt x="68787" y="21492"/>
                    <a:pt x="64475" y="19304"/>
                    <a:pt x="55918" y="19304"/>
                  </a:cubicBezTo>
                  <a:cubicBezTo>
                    <a:pt x="48968" y="19304"/>
                    <a:pt x="42341" y="22071"/>
                    <a:pt x="37321" y="27090"/>
                  </a:cubicBezTo>
                  <a:cubicBezTo>
                    <a:pt x="33525" y="30886"/>
                    <a:pt x="27412" y="30886"/>
                    <a:pt x="23680" y="27090"/>
                  </a:cubicBezTo>
                  <a:cubicBezTo>
                    <a:pt x="19883" y="23293"/>
                    <a:pt x="19883" y="17180"/>
                    <a:pt x="23680" y="13448"/>
                  </a:cubicBezTo>
                  <a:cubicBezTo>
                    <a:pt x="32367" y="4762"/>
                    <a:pt x="43820" y="0"/>
                    <a:pt x="55982" y="0"/>
                  </a:cubicBezTo>
                  <a:cubicBezTo>
                    <a:pt x="76444" y="0"/>
                    <a:pt x="88155" y="12226"/>
                    <a:pt x="88155" y="33589"/>
                  </a:cubicBezTo>
                  <a:cubicBezTo>
                    <a:pt x="88155" y="51220"/>
                    <a:pt x="81141" y="68014"/>
                    <a:pt x="68143" y="82042"/>
                  </a:cubicBezTo>
                  <a:cubicBezTo>
                    <a:pt x="82814" y="90922"/>
                    <a:pt x="91952" y="104692"/>
                    <a:pt x="91952" y="119234"/>
                  </a:cubicBezTo>
                  <a:cubicBezTo>
                    <a:pt x="91952" y="154175"/>
                    <a:pt x="38737" y="203979"/>
                    <a:pt x="9652" y="203979"/>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68" name="Freeform: Shape 1867">
              <a:extLst>
                <a:ext uri="{FF2B5EF4-FFF2-40B4-BE49-F238E27FC236}">
                  <a16:creationId xmlns:a16="http://schemas.microsoft.com/office/drawing/2014/main" id="{5D226508-7679-74DE-749E-CD01E9FF7101}"/>
                </a:ext>
              </a:extLst>
            </p:cNvPr>
            <p:cNvSpPr/>
            <p:nvPr/>
          </p:nvSpPr>
          <p:spPr>
            <a:xfrm>
              <a:off x="9331809" y="4108475"/>
              <a:ext cx="97549" cy="200989"/>
            </a:xfrm>
            <a:custGeom>
              <a:avLst/>
              <a:gdLst>
                <a:gd name="connsiteX0" fmla="*/ 41311 w 97549"/>
                <a:gd name="connsiteY0" fmla="*/ 200989 h 200989"/>
                <a:gd name="connsiteX1" fmla="*/ 0 w 97549"/>
                <a:gd name="connsiteY1" fmla="*/ 105435 h 200989"/>
                <a:gd name="connsiteX2" fmla="*/ 38029 w 97549"/>
                <a:gd name="connsiteY2" fmla="*/ 2609 h 200989"/>
                <a:gd name="connsiteX3" fmla="*/ 49161 w 97549"/>
                <a:gd name="connsiteY3" fmla="*/ 1129 h 200989"/>
                <a:gd name="connsiteX4" fmla="*/ 50963 w 97549"/>
                <a:gd name="connsiteY4" fmla="*/ 1129 h 200989"/>
                <a:gd name="connsiteX5" fmla="*/ 97550 w 97549"/>
                <a:gd name="connsiteY5" fmla="*/ 87096 h 200989"/>
                <a:gd name="connsiteX6" fmla="*/ 41311 w 97549"/>
                <a:gd name="connsiteY6" fmla="*/ 200989 h 200989"/>
                <a:gd name="connsiteX7" fmla="*/ 47488 w 97549"/>
                <a:gd name="connsiteY7" fmla="*/ 20433 h 200989"/>
                <a:gd name="connsiteX8" fmla="*/ 19240 w 97549"/>
                <a:gd name="connsiteY8" fmla="*/ 105435 h 200989"/>
                <a:gd name="connsiteX9" fmla="*/ 41246 w 97549"/>
                <a:gd name="connsiteY9" fmla="*/ 181685 h 200989"/>
                <a:gd name="connsiteX10" fmla="*/ 78181 w 97549"/>
                <a:gd name="connsiteY10" fmla="*/ 87096 h 200989"/>
                <a:gd name="connsiteX11" fmla="*/ 50448 w 97549"/>
                <a:gd name="connsiteY11" fmla="*/ 20433 h 200989"/>
                <a:gd name="connsiteX12" fmla="*/ 49097 w 97549"/>
                <a:gd name="connsiteY12" fmla="*/ 20433 h 200989"/>
                <a:gd name="connsiteX13" fmla="*/ 47423 w 97549"/>
                <a:gd name="connsiteY13" fmla="*/ 20433 h 20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49" h="200989">
                  <a:moveTo>
                    <a:pt x="41311" y="200989"/>
                  </a:moveTo>
                  <a:cubicBezTo>
                    <a:pt x="1994" y="200989"/>
                    <a:pt x="0" y="121393"/>
                    <a:pt x="0" y="105435"/>
                  </a:cubicBezTo>
                  <a:cubicBezTo>
                    <a:pt x="0" y="61486"/>
                    <a:pt x="13127" y="25966"/>
                    <a:pt x="38029" y="2609"/>
                  </a:cubicBezTo>
                  <a:cubicBezTo>
                    <a:pt x="41053" y="-222"/>
                    <a:pt x="45557" y="-802"/>
                    <a:pt x="49161" y="1129"/>
                  </a:cubicBezTo>
                  <a:lnTo>
                    <a:pt x="50963" y="1129"/>
                  </a:lnTo>
                  <a:cubicBezTo>
                    <a:pt x="64669" y="1129"/>
                    <a:pt x="97550" y="25838"/>
                    <a:pt x="97550" y="87096"/>
                  </a:cubicBezTo>
                  <a:cubicBezTo>
                    <a:pt x="97550" y="109875"/>
                    <a:pt x="75736" y="200989"/>
                    <a:pt x="41311" y="200989"/>
                  </a:cubicBezTo>
                  <a:close/>
                  <a:moveTo>
                    <a:pt x="47488" y="20433"/>
                  </a:moveTo>
                  <a:cubicBezTo>
                    <a:pt x="24259" y="45077"/>
                    <a:pt x="19240" y="79953"/>
                    <a:pt x="19240" y="105435"/>
                  </a:cubicBezTo>
                  <a:cubicBezTo>
                    <a:pt x="19240" y="142241"/>
                    <a:pt x="28119" y="181685"/>
                    <a:pt x="41246" y="181685"/>
                  </a:cubicBezTo>
                  <a:cubicBezTo>
                    <a:pt x="52249" y="181685"/>
                    <a:pt x="78181" y="120621"/>
                    <a:pt x="78181" y="87096"/>
                  </a:cubicBezTo>
                  <a:cubicBezTo>
                    <a:pt x="78181" y="38579"/>
                    <a:pt x="55338" y="21913"/>
                    <a:pt x="50448" y="20433"/>
                  </a:cubicBezTo>
                  <a:lnTo>
                    <a:pt x="49097" y="20433"/>
                  </a:lnTo>
                  <a:cubicBezTo>
                    <a:pt x="48582" y="20433"/>
                    <a:pt x="48002" y="20433"/>
                    <a:pt x="47423" y="2043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69" name="Freeform: Shape 1868">
              <a:extLst>
                <a:ext uri="{FF2B5EF4-FFF2-40B4-BE49-F238E27FC236}">
                  <a16:creationId xmlns:a16="http://schemas.microsoft.com/office/drawing/2014/main" id="{3A17FE99-F7C8-D71F-DAF3-590D14E5B958}"/>
                </a:ext>
              </a:extLst>
            </p:cNvPr>
            <p:cNvSpPr/>
            <p:nvPr/>
          </p:nvSpPr>
          <p:spPr>
            <a:xfrm>
              <a:off x="9442485" y="4102912"/>
              <a:ext cx="56560" cy="57397"/>
            </a:xfrm>
            <a:custGeom>
              <a:avLst/>
              <a:gdLst>
                <a:gd name="connsiteX0" fmla="*/ 27991 w 56560"/>
                <a:gd name="connsiteY0" fmla="*/ 57397 h 57397"/>
                <a:gd name="connsiteX1" fmla="*/ 0 w 56560"/>
                <a:gd name="connsiteY1" fmla="*/ 27347 h 57397"/>
                <a:gd name="connsiteX2" fmla="*/ 12934 w 56560"/>
                <a:gd name="connsiteY2" fmla="*/ 4182 h 57397"/>
                <a:gd name="connsiteX3" fmla="*/ 26962 w 56560"/>
                <a:gd name="connsiteY3" fmla="*/ 0 h 57397"/>
                <a:gd name="connsiteX4" fmla="*/ 56561 w 56560"/>
                <a:gd name="connsiteY4" fmla="*/ 30114 h 57397"/>
                <a:gd name="connsiteX5" fmla="*/ 27927 w 56560"/>
                <a:gd name="connsiteY5" fmla="*/ 57397 h 57397"/>
                <a:gd name="connsiteX6" fmla="*/ 27026 w 56560"/>
                <a:gd name="connsiteY6" fmla="*/ 19304 h 57397"/>
                <a:gd name="connsiteX7" fmla="*/ 21620 w 56560"/>
                <a:gd name="connsiteY7" fmla="*/ 21428 h 57397"/>
                <a:gd name="connsiteX8" fmla="*/ 19368 w 56560"/>
                <a:gd name="connsiteY8" fmla="*/ 27347 h 57397"/>
                <a:gd name="connsiteX9" fmla="*/ 28055 w 56560"/>
                <a:gd name="connsiteY9" fmla="*/ 38093 h 57397"/>
                <a:gd name="connsiteX10" fmla="*/ 37386 w 56560"/>
                <a:gd name="connsiteY10" fmla="*/ 30114 h 57397"/>
                <a:gd name="connsiteX11" fmla="*/ 27090 w 56560"/>
                <a:gd name="connsiteY11" fmla="*/ 19304 h 5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60" h="57397">
                  <a:moveTo>
                    <a:pt x="27991" y="57397"/>
                  </a:moveTo>
                  <a:cubicBezTo>
                    <a:pt x="12290" y="57397"/>
                    <a:pt x="0" y="44206"/>
                    <a:pt x="0" y="27347"/>
                  </a:cubicBezTo>
                  <a:cubicBezTo>
                    <a:pt x="0" y="15958"/>
                    <a:pt x="4118" y="8558"/>
                    <a:pt x="12934" y="4182"/>
                  </a:cubicBezTo>
                  <a:cubicBezTo>
                    <a:pt x="16473" y="2445"/>
                    <a:pt x="21235" y="0"/>
                    <a:pt x="26962" y="0"/>
                  </a:cubicBezTo>
                  <a:cubicBezTo>
                    <a:pt x="38416" y="0"/>
                    <a:pt x="56561" y="8172"/>
                    <a:pt x="56561" y="30114"/>
                  </a:cubicBezTo>
                  <a:cubicBezTo>
                    <a:pt x="56561" y="43241"/>
                    <a:pt x="47617" y="57397"/>
                    <a:pt x="27927" y="57397"/>
                  </a:cubicBezTo>
                  <a:close/>
                  <a:moveTo>
                    <a:pt x="27026" y="19304"/>
                  </a:moveTo>
                  <a:cubicBezTo>
                    <a:pt x="25867" y="19304"/>
                    <a:pt x="23229" y="20655"/>
                    <a:pt x="21620" y="21428"/>
                  </a:cubicBezTo>
                  <a:cubicBezTo>
                    <a:pt x="20205" y="22135"/>
                    <a:pt x="19368" y="22586"/>
                    <a:pt x="19368" y="27347"/>
                  </a:cubicBezTo>
                  <a:cubicBezTo>
                    <a:pt x="19368" y="34104"/>
                    <a:pt x="23809" y="38093"/>
                    <a:pt x="28055" y="38093"/>
                  </a:cubicBezTo>
                  <a:cubicBezTo>
                    <a:pt x="35777" y="38093"/>
                    <a:pt x="37386" y="33782"/>
                    <a:pt x="37386" y="30114"/>
                  </a:cubicBezTo>
                  <a:cubicBezTo>
                    <a:pt x="37386" y="19433"/>
                    <a:pt x="27476" y="19304"/>
                    <a:pt x="27090"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70" name="Freeform: Shape 1869">
              <a:extLst>
                <a:ext uri="{FF2B5EF4-FFF2-40B4-BE49-F238E27FC236}">
                  <a16:creationId xmlns:a16="http://schemas.microsoft.com/office/drawing/2014/main" id="{8E4852DA-6FB1-ED29-D78C-51746AEC67C9}"/>
                </a:ext>
              </a:extLst>
            </p:cNvPr>
            <p:cNvSpPr/>
            <p:nvPr/>
          </p:nvSpPr>
          <p:spPr>
            <a:xfrm>
              <a:off x="9457440" y="4132641"/>
              <a:ext cx="86790" cy="98192"/>
            </a:xfrm>
            <a:custGeom>
              <a:avLst/>
              <a:gdLst>
                <a:gd name="connsiteX0" fmla="*/ 9690 w 86790"/>
                <a:gd name="connsiteY0" fmla="*/ 98128 h 98192"/>
                <a:gd name="connsiteX1" fmla="*/ 3770 w 86790"/>
                <a:gd name="connsiteY1" fmla="*/ 96133 h 98192"/>
                <a:gd name="connsiteX2" fmla="*/ 2033 w 86790"/>
                <a:gd name="connsiteY2" fmla="*/ 82620 h 98192"/>
                <a:gd name="connsiteX3" fmla="*/ 33949 w 86790"/>
                <a:gd name="connsiteY3" fmla="*/ 45621 h 98192"/>
                <a:gd name="connsiteX4" fmla="*/ 69340 w 86790"/>
                <a:gd name="connsiteY4" fmla="*/ 3924 h 98192"/>
                <a:gd name="connsiteX5" fmla="*/ 82852 w 86790"/>
                <a:gd name="connsiteY5" fmla="*/ 1930 h 98192"/>
                <a:gd name="connsiteX6" fmla="*/ 84911 w 86790"/>
                <a:gd name="connsiteY6" fmla="*/ 15442 h 98192"/>
                <a:gd name="connsiteX7" fmla="*/ 48298 w 86790"/>
                <a:gd name="connsiteY7" fmla="*/ 58619 h 98192"/>
                <a:gd name="connsiteX8" fmla="*/ 17412 w 86790"/>
                <a:gd name="connsiteY8" fmla="*/ 94460 h 98192"/>
                <a:gd name="connsiteX9" fmla="*/ 9755 w 86790"/>
                <a:gd name="connsiteY9" fmla="*/ 98192 h 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90" h="98192">
                  <a:moveTo>
                    <a:pt x="9690" y="98128"/>
                  </a:moveTo>
                  <a:cubicBezTo>
                    <a:pt x="7631" y="98128"/>
                    <a:pt x="5572" y="97484"/>
                    <a:pt x="3770" y="96133"/>
                  </a:cubicBezTo>
                  <a:cubicBezTo>
                    <a:pt x="-477" y="92852"/>
                    <a:pt x="-1249" y="86803"/>
                    <a:pt x="2033" y="82620"/>
                  </a:cubicBezTo>
                  <a:cubicBezTo>
                    <a:pt x="12007" y="69751"/>
                    <a:pt x="23139" y="57461"/>
                    <a:pt x="33949" y="45621"/>
                  </a:cubicBezTo>
                  <a:cubicBezTo>
                    <a:pt x="46046" y="32301"/>
                    <a:pt x="58529" y="18595"/>
                    <a:pt x="69340" y="3924"/>
                  </a:cubicBezTo>
                  <a:cubicBezTo>
                    <a:pt x="72493" y="-387"/>
                    <a:pt x="78605" y="-1288"/>
                    <a:pt x="82852" y="1930"/>
                  </a:cubicBezTo>
                  <a:cubicBezTo>
                    <a:pt x="87163" y="5083"/>
                    <a:pt x="88064" y="11131"/>
                    <a:pt x="84911" y="15442"/>
                  </a:cubicBezTo>
                  <a:cubicBezTo>
                    <a:pt x="73522" y="30886"/>
                    <a:pt x="60652" y="44978"/>
                    <a:pt x="48298" y="58619"/>
                  </a:cubicBezTo>
                  <a:cubicBezTo>
                    <a:pt x="37295" y="70716"/>
                    <a:pt x="26870" y="82170"/>
                    <a:pt x="17412" y="94460"/>
                  </a:cubicBezTo>
                  <a:cubicBezTo>
                    <a:pt x="15482" y="96905"/>
                    <a:pt x="12650" y="98192"/>
                    <a:pt x="9755" y="98192"/>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71" name="Freeform: Shape 1870">
              <a:extLst>
                <a:ext uri="{FF2B5EF4-FFF2-40B4-BE49-F238E27FC236}">
                  <a16:creationId xmlns:a16="http://schemas.microsoft.com/office/drawing/2014/main" id="{0906A333-C33E-37F3-3B42-2DA729D67D24}"/>
                </a:ext>
              </a:extLst>
            </p:cNvPr>
            <p:cNvSpPr/>
            <p:nvPr/>
          </p:nvSpPr>
          <p:spPr>
            <a:xfrm>
              <a:off x="9502135" y="4197437"/>
              <a:ext cx="64089" cy="55531"/>
            </a:xfrm>
            <a:custGeom>
              <a:avLst/>
              <a:gdLst>
                <a:gd name="connsiteX0" fmla="*/ 33975 w 64089"/>
                <a:gd name="connsiteY0" fmla="*/ 55467 h 55531"/>
                <a:gd name="connsiteX1" fmla="*/ 0 w 64089"/>
                <a:gd name="connsiteY1" fmla="*/ 28634 h 55531"/>
                <a:gd name="connsiteX2" fmla="*/ 20784 w 64089"/>
                <a:gd name="connsiteY2" fmla="*/ 2252 h 55531"/>
                <a:gd name="connsiteX3" fmla="*/ 34233 w 64089"/>
                <a:gd name="connsiteY3" fmla="*/ 0 h 55531"/>
                <a:gd name="connsiteX4" fmla="*/ 64090 w 64089"/>
                <a:gd name="connsiteY4" fmla="*/ 24902 h 55531"/>
                <a:gd name="connsiteX5" fmla="*/ 33911 w 64089"/>
                <a:gd name="connsiteY5" fmla="*/ 55531 h 55531"/>
                <a:gd name="connsiteX6" fmla="*/ 34233 w 64089"/>
                <a:gd name="connsiteY6" fmla="*/ 19304 h 55531"/>
                <a:gd name="connsiteX7" fmla="*/ 26833 w 64089"/>
                <a:gd name="connsiteY7" fmla="*/ 20591 h 55531"/>
                <a:gd name="connsiteX8" fmla="*/ 19240 w 64089"/>
                <a:gd name="connsiteY8" fmla="*/ 28634 h 55531"/>
                <a:gd name="connsiteX9" fmla="*/ 33911 w 64089"/>
                <a:gd name="connsiteY9" fmla="*/ 36163 h 55531"/>
                <a:gd name="connsiteX10" fmla="*/ 44721 w 64089"/>
                <a:gd name="connsiteY10" fmla="*/ 24902 h 55531"/>
                <a:gd name="connsiteX11" fmla="*/ 34168 w 64089"/>
                <a:gd name="connsiteY11" fmla="*/ 19304 h 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89" h="55531">
                  <a:moveTo>
                    <a:pt x="33975" y="55467"/>
                  </a:moveTo>
                  <a:cubicBezTo>
                    <a:pt x="10489" y="55467"/>
                    <a:pt x="0" y="41954"/>
                    <a:pt x="0" y="28634"/>
                  </a:cubicBezTo>
                  <a:cubicBezTo>
                    <a:pt x="0" y="16602"/>
                    <a:pt x="10811" y="5598"/>
                    <a:pt x="20784" y="2252"/>
                  </a:cubicBezTo>
                  <a:cubicBezTo>
                    <a:pt x="25224" y="772"/>
                    <a:pt x="29857" y="0"/>
                    <a:pt x="34233" y="0"/>
                  </a:cubicBezTo>
                  <a:cubicBezTo>
                    <a:pt x="48646" y="0"/>
                    <a:pt x="64090" y="9974"/>
                    <a:pt x="64090" y="24902"/>
                  </a:cubicBezTo>
                  <a:cubicBezTo>
                    <a:pt x="64090" y="41375"/>
                    <a:pt x="47488" y="55531"/>
                    <a:pt x="33911" y="55531"/>
                  </a:cubicBezTo>
                  <a:close/>
                  <a:moveTo>
                    <a:pt x="34233" y="19304"/>
                  </a:moveTo>
                  <a:cubicBezTo>
                    <a:pt x="31916" y="19304"/>
                    <a:pt x="29342" y="19754"/>
                    <a:pt x="26833" y="20591"/>
                  </a:cubicBezTo>
                  <a:cubicBezTo>
                    <a:pt x="23487" y="21685"/>
                    <a:pt x="19240" y="26254"/>
                    <a:pt x="19240" y="28634"/>
                  </a:cubicBezTo>
                  <a:cubicBezTo>
                    <a:pt x="19240" y="33267"/>
                    <a:pt x="24838" y="36163"/>
                    <a:pt x="33911" y="36163"/>
                  </a:cubicBezTo>
                  <a:cubicBezTo>
                    <a:pt x="36935" y="36163"/>
                    <a:pt x="44721" y="30822"/>
                    <a:pt x="44721" y="24902"/>
                  </a:cubicBezTo>
                  <a:cubicBezTo>
                    <a:pt x="44721" y="22779"/>
                    <a:pt x="39767" y="19304"/>
                    <a:pt x="34168" y="19304"/>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72" name="Freeform: Shape 1871">
              <a:extLst>
                <a:ext uri="{FF2B5EF4-FFF2-40B4-BE49-F238E27FC236}">
                  <a16:creationId xmlns:a16="http://schemas.microsoft.com/office/drawing/2014/main" id="{0BD242EE-005E-AA34-8436-E7CFB16EE4BE}"/>
                </a:ext>
              </a:extLst>
            </p:cNvPr>
            <p:cNvSpPr/>
            <p:nvPr/>
          </p:nvSpPr>
          <p:spPr>
            <a:xfrm>
              <a:off x="9848345" y="3426796"/>
              <a:ext cx="750633" cy="511195"/>
            </a:xfrm>
            <a:custGeom>
              <a:avLst/>
              <a:gdLst>
                <a:gd name="connsiteX0" fmla="*/ 9627 w 750633"/>
                <a:gd name="connsiteY0" fmla="*/ 511195 h 511195"/>
                <a:gd name="connsiteX1" fmla="*/ 1005 w 750633"/>
                <a:gd name="connsiteY1" fmla="*/ 505855 h 511195"/>
                <a:gd name="connsiteX2" fmla="*/ 2999 w 750633"/>
                <a:gd name="connsiteY2" fmla="*/ 494529 h 511195"/>
                <a:gd name="connsiteX3" fmla="*/ 288376 w 750633"/>
                <a:gd name="connsiteY3" fmla="*/ 214042 h 511195"/>
                <a:gd name="connsiteX4" fmla="*/ 501686 w 750633"/>
                <a:gd name="connsiteY4" fmla="*/ 2728 h 511195"/>
                <a:gd name="connsiteX5" fmla="*/ 515327 w 750633"/>
                <a:gd name="connsiteY5" fmla="*/ 2921 h 511195"/>
                <a:gd name="connsiteX6" fmla="*/ 515134 w 750633"/>
                <a:gd name="connsiteY6" fmla="*/ 16563 h 511195"/>
                <a:gd name="connsiteX7" fmla="*/ 302018 w 750633"/>
                <a:gd name="connsiteY7" fmla="*/ 227684 h 511195"/>
                <a:gd name="connsiteX8" fmla="*/ 38969 w 750633"/>
                <a:gd name="connsiteY8" fmla="*/ 486937 h 511195"/>
                <a:gd name="connsiteX9" fmla="*/ 410121 w 750633"/>
                <a:gd name="connsiteY9" fmla="*/ 435781 h 511195"/>
                <a:gd name="connsiteX10" fmla="*/ 739511 w 750633"/>
                <a:gd name="connsiteY10" fmla="*/ 391189 h 511195"/>
                <a:gd name="connsiteX11" fmla="*/ 750515 w 750633"/>
                <a:gd name="connsiteY11" fmla="*/ 399232 h 511195"/>
                <a:gd name="connsiteX12" fmla="*/ 742471 w 750633"/>
                <a:gd name="connsiteY12" fmla="*/ 410236 h 511195"/>
                <a:gd name="connsiteX13" fmla="*/ 412566 w 750633"/>
                <a:gd name="connsiteY13" fmla="*/ 454892 h 511195"/>
                <a:gd name="connsiteX14" fmla="*/ 11236 w 750633"/>
                <a:gd name="connsiteY14" fmla="*/ 511067 h 511195"/>
                <a:gd name="connsiteX15" fmla="*/ 9627 w 750633"/>
                <a:gd name="connsiteY15" fmla="*/ 511195 h 5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633" h="511195">
                  <a:moveTo>
                    <a:pt x="9627" y="511195"/>
                  </a:moveTo>
                  <a:cubicBezTo>
                    <a:pt x="6023" y="511195"/>
                    <a:pt x="2613" y="509136"/>
                    <a:pt x="1005" y="505855"/>
                  </a:cubicBezTo>
                  <a:cubicBezTo>
                    <a:pt x="-861" y="502058"/>
                    <a:pt x="-89" y="497490"/>
                    <a:pt x="2999" y="494529"/>
                  </a:cubicBezTo>
                  <a:cubicBezTo>
                    <a:pt x="88581" y="413581"/>
                    <a:pt x="190183" y="312107"/>
                    <a:pt x="288376" y="214042"/>
                  </a:cubicBezTo>
                  <a:cubicBezTo>
                    <a:pt x="359930" y="142618"/>
                    <a:pt x="433929" y="68683"/>
                    <a:pt x="501686" y="2728"/>
                  </a:cubicBezTo>
                  <a:cubicBezTo>
                    <a:pt x="505482" y="-1004"/>
                    <a:pt x="511595" y="-875"/>
                    <a:pt x="515327" y="2921"/>
                  </a:cubicBezTo>
                  <a:cubicBezTo>
                    <a:pt x="519059" y="6717"/>
                    <a:pt x="518996" y="12830"/>
                    <a:pt x="515134" y="16563"/>
                  </a:cubicBezTo>
                  <a:cubicBezTo>
                    <a:pt x="447441" y="82453"/>
                    <a:pt x="373507" y="156259"/>
                    <a:pt x="302018" y="227684"/>
                  </a:cubicBezTo>
                  <a:cubicBezTo>
                    <a:pt x="212255" y="317319"/>
                    <a:pt x="119724" y="409785"/>
                    <a:pt x="38969" y="486937"/>
                  </a:cubicBezTo>
                  <a:cubicBezTo>
                    <a:pt x="162644" y="466989"/>
                    <a:pt x="288312" y="451160"/>
                    <a:pt x="410121" y="435781"/>
                  </a:cubicBezTo>
                  <a:cubicBezTo>
                    <a:pt x="518223" y="422139"/>
                    <a:pt x="629994" y="408048"/>
                    <a:pt x="739511" y="391189"/>
                  </a:cubicBezTo>
                  <a:cubicBezTo>
                    <a:pt x="744723" y="390352"/>
                    <a:pt x="749743" y="393956"/>
                    <a:pt x="750515" y="399232"/>
                  </a:cubicBezTo>
                  <a:cubicBezTo>
                    <a:pt x="751351" y="404509"/>
                    <a:pt x="747683" y="409463"/>
                    <a:pt x="742471" y="410236"/>
                  </a:cubicBezTo>
                  <a:cubicBezTo>
                    <a:pt x="632696" y="427159"/>
                    <a:pt x="520797" y="441250"/>
                    <a:pt x="412566" y="454892"/>
                  </a:cubicBezTo>
                  <a:cubicBezTo>
                    <a:pt x="280784" y="471493"/>
                    <a:pt x="144497" y="488674"/>
                    <a:pt x="11236" y="511067"/>
                  </a:cubicBezTo>
                  <a:cubicBezTo>
                    <a:pt x="10720" y="511131"/>
                    <a:pt x="10142" y="511195"/>
                    <a:pt x="9627" y="511195"/>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73" name="Freeform: Shape 1872">
              <a:extLst>
                <a:ext uri="{FF2B5EF4-FFF2-40B4-BE49-F238E27FC236}">
                  <a16:creationId xmlns:a16="http://schemas.microsoft.com/office/drawing/2014/main" id="{D98CB024-2AED-204C-DF9B-D7490AC92926}"/>
                </a:ext>
              </a:extLst>
            </p:cNvPr>
            <p:cNvSpPr/>
            <p:nvPr/>
          </p:nvSpPr>
          <p:spPr>
            <a:xfrm>
              <a:off x="9852214" y="3915309"/>
              <a:ext cx="209217" cy="646586"/>
            </a:xfrm>
            <a:custGeom>
              <a:avLst/>
              <a:gdLst>
                <a:gd name="connsiteX0" fmla="*/ 199571 w 209217"/>
                <a:gd name="connsiteY0" fmla="*/ 646587 h 646586"/>
                <a:gd name="connsiteX1" fmla="*/ 190304 w 209217"/>
                <a:gd name="connsiteY1" fmla="*/ 639637 h 646586"/>
                <a:gd name="connsiteX2" fmla="*/ 104016 w 209217"/>
                <a:gd name="connsiteY2" fmla="*/ 356512 h 646586"/>
                <a:gd name="connsiteX3" fmla="*/ 354 w 209217"/>
                <a:gd name="connsiteY3" fmla="*/ 12257 h 646586"/>
                <a:gd name="connsiteX4" fmla="*/ 7045 w 209217"/>
                <a:gd name="connsiteY4" fmla="*/ 353 h 646586"/>
                <a:gd name="connsiteX5" fmla="*/ 18949 w 209217"/>
                <a:gd name="connsiteY5" fmla="*/ 7045 h 646586"/>
                <a:gd name="connsiteX6" fmla="*/ 122419 w 209217"/>
                <a:gd name="connsiteY6" fmla="*/ 350721 h 646586"/>
                <a:gd name="connsiteX7" fmla="*/ 208836 w 209217"/>
                <a:gd name="connsiteY7" fmla="*/ 634232 h 646586"/>
                <a:gd name="connsiteX8" fmla="*/ 202273 w 209217"/>
                <a:gd name="connsiteY8" fmla="*/ 646201 h 646586"/>
                <a:gd name="connsiteX9" fmla="*/ 199571 w 209217"/>
                <a:gd name="connsiteY9" fmla="*/ 646587 h 6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17" h="646586">
                  <a:moveTo>
                    <a:pt x="199571" y="646587"/>
                  </a:moveTo>
                  <a:cubicBezTo>
                    <a:pt x="195388" y="646587"/>
                    <a:pt x="191527" y="643820"/>
                    <a:pt x="190304" y="639637"/>
                  </a:cubicBezTo>
                  <a:cubicBezTo>
                    <a:pt x="162442" y="543310"/>
                    <a:pt x="132714" y="448399"/>
                    <a:pt x="104016" y="356512"/>
                  </a:cubicBezTo>
                  <a:cubicBezTo>
                    <a:pt x="69269" y="245450"/>
                    <a:pt x="33363" y="130527"/>
                    <a:pt x="354" y="12257"/>
                  </a:cubicBezTo>
                  <a:cubicBezTo>
                    <a:pt x="-1063" y="7110"/>
                    <a:pt x="1898" y="1769"/>
                    <a:pt x="7045" y="353"/>
                  </a:cubicBezTo>
                  <a:cubicBezTo>
                    <a:pt x="12129" y="-1062"/>
                    <a:pt x="17469" y="1898"/>
                    <a:pt x="18949" y="7045"/>
                  </a:cubicBezTo>
                  <a:cubicBezTo>
                    <a:pt x="51895" y="125057"/>
                    <a:pt x="87736" y="239787"/>
                    <a:pt x="122419" y="350721"/>
                  </a:cubicBezTo>
                  <a:cubicBezTo>
                    <a:pt x="151182" y="442672"/>
                    <a:pt x="180910" y="537712"/>
                    <a:pt x="208836" y="634232"/>
                  </a:cubicBezTo>
                  <a:cubicBezTo>
                    <a:pt x="210316" y="639380"/>
                    <a:pt x="207356" y="644721"/>
                    <a:pt x="202273" y="646201"/>
                  </a:cubicBezTo>
                  <a:cubicBezTo>
                    <a:pt x="201373" y="646458"/>
                    <a:pt x="200472" y="646587"/>
                    <a:pt x="199571" y="646587"/>
                  </a:cubicBezTo>
                  <a:close/>
                </a:path>
              </a:pathLst>
            </a:custGeom>
            <a:solidFill>
              <a:schemeClr val="tx1">
                <a:lumMod val="65000"/>
                <a:lumOff val="35000"/>
              </a:schemeClr>
            </a:solidFill>
            <a:ln w="6433" cap="flat">
              <a:noFill/>
              <a:prstDash val="solid"/>
              <a:miter/>
            </a:ln>
          </p:spPr>
          <p:txBody>
            <a:bodyPr rtlCol="0" anchor="ctr"/>
            <a:lstStyle/>
            <a:p>
              <a:endParaRPr lang="en-AU"/>
            </a:p>
          </p:txBody>
        </p:sp>
        <p:grpSp>
          <p:nvGrpSpPr>
            <p:cNvPr id="1874" name="Graphic 3">
              <a:extLst>
                <a:ext uri="{FF2B5EF4-FFF2-40B4-BE49-F238E27FC236}">
                  <a16:creationId xmlns:a16="http://schemas.microsoft.com/office/drawing/2014/main" id="{2CB5490D-DA63-7204-A94C-E548382CFE3A}"/>
                </a:ext>
              </a:extLst>
            </p:cNvPr>
            <p:cNvGrpSpPr/>
            <p:nvPr/>
          </p:nvGrpSpPr>
          <p:grpSpPr>
            <a:xfrm>
              <a:off x="10368037" y="5024859"/>
              <a:ext cx="417492" cy="505243"/>
              <a:chOff x="8868053" y="4961220"/>
              <a:chExt cx="417492" cy="505243"/>
            </a:xfrm>
            <a:solidFill>
              <a:srgbClr val="525D7D"/>
            </a:solidFill>
          </p:grpSpPr>
          <p:sp>
            <p:nvSpPr>
              <p:cNvPr id="1875" name="Freeform: Shape 1874">
                <a:extLst>
                  <a:ext uri="{FF2B5EF4-FFF2-40B4-BE49-F238E27FC236}">
                    <a16:creationId xmlns:a16="http://schemas.microsoft.com/office/drawing/2014/main" id="{BEF68FD0-35C5-D029-F878-BF305C157D84}"/>
                  </a:ext>
                </a:extLst>
              </p:cNvPr>
              <p:cNvSpPr/>
              <p:nvPr/>
            </p:nvSpPr>
            <p:spPr>
              <a:xfrm>
                <a:off x="8868053" y="5445493"/>
                <a:ext cx="38566" cy="20098"/>
              </a:xfrm>
              <a:custGeom>
                <a:avLst/>
                <a:gdLst>
                  <a:gd name="connsiteX0" fmla="*/ 10049 w 38566"/>
                  <a:gd name="connsiteY0" fmla="*/ 11 h 20098"/>
                  <a:gd name="connsiteX1" fmla="*/ 29353 w 38566"/>
                  <a:gd name="connsiteY1" fmla="*/ 848 h 20098"/>
                  <a:gd name="connsiteX2" fmla="*/ 38555 w 38566"/>
                  <a:gd name="connsiteY2" fmla="*/ 10886 h 20098"/>
                  <a:gd name="connsiteX3" fmla="*/ 28517 w 38566"/>
                  <a:gd name="connsiteY3" fmla="*/ 20088 h 20098"/>
                  <a:gd name="connsiteX4" fmla="*/ 9213 w 38566"/>
                  <a:gd name="connsiteY4" fmla="*/ 19251 h 20098"/>
                  <a:gd name="connsiteX5" fmla="*/ 11 w 38566"/>
                  <a:gd name="connsiteY5" fmla="*/ 9213 h 20098"/>
                  <a:gd name="connsiteX6" fmla="*/ 10049 w 38566"/>
                  <a:gd name="connsiteY6" fmla="*/ 11 h 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6" h="20098">
                    <a:moveTo>
                      <a:pt x="10049" y="11"/>
                    </a:moveTo>
                    <a:lnTo>
                      <a:pt x="29353" y="848"/>
                    </a:lnTo>
                    <a:cubicBezTo>
                      <a:pt x="34694" y="1105"/>
                      <a:pt x="38812" y="5610"/>
                      <a:pt x="38555" y="10886"/>
                    </a:cubicBezTo>
                    <a:cubicBezTo>
                      <a:pt x="38297" y="16227"/>
                      <a:pt x="33793" y="20345"/>
                      <a:pt x="28517" y="20088"/>
                    </a:cubicBezTo>
                    <a:lnTo>
                      <a:pt x="9213" y="19251"/>
                    </a:lnTo>
                    <a:cubicBezTo>
                      <a:pt x="3872" y="18994"/>
                      <a:pt x="-246" y="14489"/>
                      <a:pt x="11" y="9213"/>
                    </a:cubicBezTo>
                    <a:cubicBezTo>
                      <a:pt x="268" y="3872"/>
                      <a:pt x="4773" y="-246"/>
                      <a:pt x="10049" y="11"/>
                    </a:cubicBezTo>
                    <a:close/>
                  </a:path>
                </a:pathLst>
              </a:custGeom>
              <a:solidFill>
                <a:srgbClr val="525D7D"/>
              </a:solidFill>
              <a:ln w="6433" cap="flat">
                <a:noFill/>
                <a:prstDash val="solid"/>
                <a:miter/>
              </a:ln>
            </p:spPr>
            <p:txBody>
              <a:bodyPr rtlCol="0" anchor="ctr"/>
              <a:lstStyle/>
              <a:p>
                <a:endParaRPr lang="en-AU"/>
              </a:p>
            </p:txBody>
          </p:sp>
          <p:sp>
            <p:nvSpPr>
              <p:cNvPr id="1876" name="Freeform: Shape 1875">
                <a:extLst>
                  <a:ext uri="{FF2B5EF4-FFF2-40B4-BE49-F238E27FC236}">
                    <a16:creationId xmlns:a16="http://schemas.microsoft.com/office/drawing/2014/main" id="{30325D66-527C-F167-1BA4-48B68BCF071C}"/>
                  </a:ext>
                </a:extLst>
              </p:cNvPr>
              <p:cNvSpPr/>
              <p:nvPr/>
            </p:nvSpPr>
            <p:spPr>
              <a:xfrm>
                <a:off x="8953728" y="5442406"/>
                <a:ext cx="58900" cy="24056"/>
              </a:xfrm>
              <a:custGeom>
                <a:avLst/>
                <a:gdLst>
                  <a:gd name="connsiteX0" fmla="*/ 8668 w 58900"/>
                  <a:gd name="connsiteY0" fmla="*/ 4900 h 24056"/>
                  <a:gd name="connsiteX1" fmla="*/ 28488 w 58900"/>
                  <a:gd name="connsiteY1" fmla="*/ 3034 h 24056"/>
                  <a:gd name="connsiteX2" fmla="*/ 47276 w 58900"/>
                  <a:gd name="connsiteY2" fmla="*/ 138 h 24056"/>
                  <a:gd name="connsiteX3" fmla="*/ 47856 w 58900"/>
                  <a:gd name="connsiteY3" fmla="*/ 138 h 24056"/>
                  <a:gd name="connsiteX4" fmla="*/ 58795 w 58900"/>
                  <a:gd name="connsiteY4" fmla="*/ 8053 h 24056"/>
                  <a:gd name="connsiteX5" fmla="*/ 50816 w 58900"/>
                  <a:gd name="connsiteY5" fmla="*/ 18992 h 24056"/>
                  <a:gd name="connsiteX6" fmla="*/ 30289 w 58900"/>
                  <a:gd name="connsiteY6" fmla="*/ 22145 h 24056"/>
                  <a:gd name="connsiteX7" fmla="*/ 10470 w 58900"/>
                  <a:gd name="connsiteY7" fmla="*/ 24011 h 24056"/>
                  <a:gd name="connsiteX8" fmla="*/ 46 w 58900"/>
                  <a:gd name="connsiteY8" fmla="*/ 15388 h 24056"/>
                  <a:gd name="connsiteX9" fmla="*/ 8668 w 58900"/>
                  <a:gd name="connsiteY9" fmla="*/ 4964 h 2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00" h="24056">
                    <a:moveTo>
                      <a:pt x="8668" y="4900"/>
                    </a:moveTo>
                    <a:lnTo>
                      <a:pt x="28488" y="3034"/>
                    </a:lnTo>
                    <a:cubicBezTo>
                      <a:pt x="37882" y="1554"/>
                      <a:pt x="47276" y="138"/>
                      <a:pt x="47276" y="138"/>
                    </a:cubicBezTo>
                    <a:lnTo>
                      <a:pt x="47856" y="138"/>
                    </a:lnTo>
                    <a:cubicBezTo>
                      <a:pt x="53068" y="-762"/>
                      <a:pt x="58022" y="2841"/>
                      <a:pt x="58795" y="8053"/>
                    </a:cubicBezTo>
                    <a:cubicBezTo>
                      <a:pt x="59567" y="13265"/>
                      <a:pt x="56027" y="18219"/>
                      <a:pt x="50816" y="18992"/>
                    </a:cubicBezTo>
                    <a:cubicBezTo>
                      <a:pt x="50816" y="18992"/>
                      <a:pt x="40520" y="20600"/>
                      <a:pt x="30289" y="22145"/>
                    </a:cubicBezTo>
                    <a:cubicBezTo>
                      <a:pt x="20380" y="23045"/>
                      <a:pt x="10470" y="24011"/>
                      <a:pt x="10470" y="24011"/>
                    </a:cubicBezTo>
                    <a:cubicBezTo>
                      <a:pt x="5194" y="24526"/>
                      <a:pt x="497" y="20665"/>
                      <a:pt x="46" y="15388"/>
                    </a:cubicBezTo>
                    <a:cubicBezTo>
                      <a:pt x="-468" y="10112"/>
                      <a:pt x="3392" y="5415"/>
                      <a:pt x="8668" y="4964"/>
                    </a:cubicBezTo>
                    <a:close/>
                  </a:path>
                </a:pathLst>
              </a:custGeom>
              <a:solidFill>
                <a:srgbClr val="525D7D"/>
              </a:solidFill>
              <a:ln w="6433" cap="flat">
                <a:noFill/>
                <a:prstDash val="solid"/>
                <a:miter/>
              </a:ln>
            </p:spPr>
            <p:txBody>
              <a:bodyPr rtlCol="0" anchor="ctr"/>
              <a:lstStyle/>
              <a:p>
                <a:endParaRPr lang="en-AU"/>
              </a:p>
            </p:txBody>
          </p:sp>
          <p:sp>
            <p:nvSpPr>
              <p:cNvPr id="1877" name="Freeform: Shape 1876">
                <a:extLst>
                  <a:ext uri="{FF2B5EF4-FFF2-40B4-BE49-F238E27FC236}">
                    <a16:creationId xmlns:a16="http://schemas.microsoft.com/office/drawing/2014/main" id="{A98D4F55-50A5-BA2D-A7FD-D68F886A0835}"/>
                  </a:ext>
                </a:extLst>
              </p:cNvPr>
              <p:cNvSpPr/>
              <p:nvPr/>
            </p:nvSpPr>
            <p:spPr>
              <a:xfrm>
                <a:off x="9056755" y="5406594"/>
                <a:ext cx="55393" cy="36439"/>
              </a:xfrm>
              <a:custGeom>
                <a:avLst/>
                <a:gdLst>
                  <a:gd name="connsiteX0" fmla="*/ 5765 w 55393"/>
                  <a:gd name="connsiteY0" fmla="*/ 17998 h 36439"/>
                  <a:gd name="connsiteX1" fmla="*/ 23975 w 55393"/>
                  <a:gd name="connsiteY1" fmla="*/ 10019 h 36439"/>
                  <a:gd name="connsiteX2" fmla="*/ 40898 w 55393"/>
                  <a:gd name="connsiteY2" fmla="*/ 1332 h 36439"/>
                  <a:gd name="connsiteX3" fmla="*/ 41413 w 55393"/>
                  <a:gd name="connsiteY3" fmla="*/ 1075 h 36439"/>
                  <a:gd name="connsiteX4" fmla="*/ 54346 w 55393"/>
                  <a:gd name="connsiteY4" fmla="*/ 5258 h 36439"/>
                  <a:gd name="connsiteX5" fmla="*/ 50164 w 55393"/>
                  <a:gd name="connsiteY5" fmla="*/ 18191 h 36439"/>
                  <a:gd name="connsiteX6" fmla="*/ 31697 w 55393"/>
                  <a:gd name="connsiteY6" fmla="*/ 27650 h 36439"/>
                  <a:gd name="connsiteX7" fmla="*/ 13486 w 55393"/>
                  <a:gd name="connsiteY7" fmla="*/ 35629 h 36439"/>
                  <a:gd name="connsiteX8" fmla="*/ 810 w 55393"/>
                  <a:gd name="connsiteY8" fmla="*/ 30674 h 36439"/>
                  <a:gd name="connsiteX9" fmla="*/ 5765 w 55393"/>
                  <a:gd name="connsiteY9" fmla="*/ 17998 h 3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93" h="36439">
                    <a:moveTo>
                      <a:pt x="5765" y="17998"/>
                    </a:moveTo>
                    <a:cubicBezTo>
                      <a:pt x="5765" y="17998"/>
                      <a:pt x="14902" y="14009"/>
                      <a:pt x="23975" y="10019"/>
                    </a:cubicBezTo>
                    <a:cubicBezTo>
                      <a:pt x="32469" y="5644"/>
                      <a:pt x="40898" y="1332"/>
                      <a:pt x="40898" y="1332"/>
                    </a:cubicBezTo>
                    <a:lnTo>
                      <a:pt x="41413" y="1075"/>
                    </a:lnTo>
                    <a:cubicBezTo>
                      <a:pt x="46110" y="-1370"/>
                      <a:pt x="51965" y="496"/>
                      <a:pt x="54346" y="5258"/>
                    </a:cubicBezTo>
                    <a:cubicBezTo>
                      <a:pt x="56728" y="10019"/>
                      <a:pt x="54926" y="15810"/>
                      <a:pt x="50164" y="18191"/>
                    </a:cubicBezTo>
                    <a:cubicBezTo>
                      <a:pt x="50164" y="18191"/>
                      <a:pt x="40898" y="22953"/>
                      <a:pt x="31697" y="27650"/>
                    </a:cubicBezTo>
                    <a:cubicBezTo>
                      <a:pt x="22559" y="31640"/>
                      <a:pt x="13486" y="35629"/>
                      <a:pt x="13486" y="35629"/>
                    </a:cubicBezTo>
                    <a:cubicBezTo>
                      <a:pt x="8596" y="37753"/>
                      <a:pt x="2933" y="35565"/>
                      <a:pt x="810" y="30674"/>
                    </a:cubicBezTo>
                    <a:cubicBezTo>
                      <a:pt x="-1313" y="25784"/>
                      <a:pt x="875" y="20122"/>
                      <a:pt x="5765" y="17998"/>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78" name="Freeform: Shape 1877">
                <a:extLst>
                  <a:ext uri="{FF2B5EF4-FFF2-40B4-BE49-F238E27FC236}">
                    <a16:creationId xmlns:a16="http://schemas.microsoft.com/office/drawing/2014/main" id="{0C83F1EE-AFC6-BD56-0257-BB58253FC92A}"/>
                  </a:ext>
                </a:extLst>
              </p:cNvPr>
              <p:cNvSpPr/>
              <p:nvPr/>
            </p:nvSpPr>
            <p:spPr>
              <a:xfrm>
                <a:off x="9147129" y="5341657"/>
                <a:ext cx="48258" cy="46843"/>
              </a:xfrm>
              <a:custGeom>
                <a:avLst/>
                <a:gdLst>
                  <a:gd name="connsiteX0" fmla="*/ 3289 w 48258"/>
                  <a:gd name="connsiteY0" fmla="*/ 29978 h 46843"/>
                  <a:gd name="connsiteX1" fmla="*/ 18088 w 48258"/>
                  <a:gd name="connsiteY1" fmla="*/ 16722 h 46843"/>
                  <a:gd name="connsiteX2" fmla="*/ 31473 w 48258"/>
                  <a:gd name="connsiteY2" fmla="*/ 3209 h 46843"/>
                  <a:gd name="connsiteX3" fmla="*/ 31858 w 48258"/>
                  <a:gd name="connsiteY3" fmla="*/ 2823 h 46843"/>
                  <a:gd name="connsiteX4" fmla="*/ 45435 w 48258"/>
                  <a:gd name="connsiteY4" fmla="*/ 2823 h 46843"/>
                  <a:gd name="connsiteX5" fmla="*/ 45435 w 48258"/>
                  <a:gd name="connsiteY5" fmla="*/ 16400 h 46843"/>
                  <a:gd name="connsiteX6" fmla="*/ 30828 w 48258"/>
                  <a:gd name="connsiteY6" fmla="*/ 31136 h 46843"/>
                  <a:gd name="connsiteX7" fmla="*/ 16029 w 48258"/>
                  <a:gd name="connsiteY7" fmla="*/ 44391 h 46843"/>
                  <a:gd name="connsiteX8" fmla="*/ 2452 w 48258"/>
                  <a:gd name="connsiteY8" fmla="*/ 43619 h 46843"/>
                  <a:gd name="connsiteX9" fmla="*/ 3224 w 48258"/>
                  <a:gd name="connsiteY9" fmla="*/ 30042 h 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58" h="46843">
                    <a:moveTo>
                      <a:pt x="3289" y="29978"/>
                    </a:moveTo>
                    <a:cubicBezTo>
                      <a:pt x="3289" y="29978"/>
                      <a:pt x="10688" y="23350"/>
                      <a:pt x="18088" y="16722"/>
                    </a:cubicBezTo>
                    <a:cubicBezTo>
                      <a:pt x="24780" y="9966"/>
                      <a:pt x="31473" y="3209"/>
                      <a:pt x="31473" y="3209"/>
                    </a:cubicBezTo>
                    <a:lnTo>
                      <a:pt x="31858" y="2823"/>
                    </a:lnTo>
                    <a:cubicBezTo>
                      <a:pt x="35590" y="-909"/>
                      <a:pt x="41639" y="-973"/>
                      <a:pt x="45435" y="2823"/>
                    </a:cubicBezTo>
                    <a:cubicBezTo>
                      <a:pt x="49168" y="6555"/>
                      <a:pt x="49232" y="12604"/>
                      <a:pt x="45435" y="16400"/>
                    </a:cubicBezTo>
                    <a:cubicBezTo>
                      <a:pt x="45435" y="16400"/>
                      <a:pt x="38164" y="23736"/>
                      <a:pt x="30828" y="31136"/>
                    </a:cubicBezTo>
                    <a:cubicBezTo>
                      <a:pt x="23429" y="37763"/>
                      <a:pt x="16029" y="44391"/>
                      <a:pt x="16029" y="44391"/>
                    </a:cubicBezTo>
                    <a:cubicBezTo>
                      <a:pt x="12104" y="47930"/>
                      <a:pt x="5991" y="47609"/>
                      <a:pt x="2452" y="43619"/>
                    </a:cubicBezTo>
                    <a:cubicBezTo>
                      <a:pt x="-1087" y="39630"/>
                      <a:pt x="-765" y="33581"/>
                      <a:pt x="3224" y="30042"/>
                    </a:cubicBezTo>
                    <a:close/>
                  </a:path>
                </a:pathLst>
              </a:custGeom>
              <a:solidFill>
                <a:srgbClr val="525D7D"/>
              </a:solidFill>
              <a:ln w="6433" cap="flat">
                <a:noFill/>
                <a:prstDash val="solid"/>
                <a:miter/>
              </a:ln>
            </p:spPr>
            <p:txBody>
              <a:bodyPr rtlCol="0" anchor="ctr"/>
              <a:lstStyle/>
              <a:p>
                <a:endParaRPr lang="en-AU"/>
              </a:p>
            </p:txBody>
          </p:sp>
          <p:sp>
            <p:nvSpPr>
              <p:cNvPr id="1879" name="Freeform: Shape 1878">
                <a:extLst>
                  <a:ext uri="{FF2B5EF4-FFF2-40B4-BE49-F238E27FC236}">
                    <a16:creationId xmlns:a16="http://schemas.microsoft.com/office/drawing/2014/main" id="{AF3A187F-A53B-A60E-9999-C73D78C9892D}"/>
                  </a:ext>
                </a:extLst>
              </p:cNvPr>
              <p:cNvSpPr/>
              <p:nvPr/>
            </p:nvSpPr>
            <p:spPr>
              <a:xfrm>
                <a:off x="9216437" y="5254174"/>
                <a:ext cx="38121" cy="54272"/>
              </a:xfrm>
              <a:custGeom>
                <a:avLst/>
                <a:gdLst>
                  <a:gd name="connsiteX0" fmla="*/ 1287 w 38121"/>
                  <a:gd name="connsiteY0" fmla="*/ 39923 h 54272"/>
                  <a:gd name="connsiteX1" fmla="*/ 11261 w 38121"/>
                  <a:gd name="connsiteY1" fmla="*/ 22742 h 54272"/>
                  <a:gd name="connsiteX2" fmla="*/ 19819 w 38121"/>
                  <a:gd name="connsiteY2" fmla="*/ 5755 h 54272"/>
                  <a:gd name="connsiteX3" fmla="*/ 20077 w 38121"/>
                  <a:gd name="connsiteY3" fmla="*/ 5240 h 54272"/>
                  <a:gd name="connsiteX4" fmla="*/ 32882 w 38121"/>
                  <a:gd name="connsiteY4" fmla="*/ 993 h 54272"/>
                  <a:gd name="connsiteX5" fmla="*/ 37128 w 38121"/>
                  <a:gd name="connsiteY5" fmla="*/ 13798 h 54272"/>
                  <a:gd name="connsiteX6" fmla="*/ 27798 w 38121"/>
                  <a:gd name="connsiteY6" fmla="*/ 32330 h 54272"/>
                  <a:gd name="connsiteX7" fmla="*/ 17824 w 38121"/>
                  <a:gd name="connsiteY7" fmla="*/ 49511 h 54272"/>
                  <a:gd name="connsiteX8" fmla="*/ 4762 w 38121"/>
                  <a:gd name="connsiteY8" fmla="*/ 52985 h 54272"/>
                  <a:gd name="connsiteX9" fmla="*/ 1287 w 38121"/>
                  <a:gd name="connsiteY9" fmla="*/ 39923 h 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21" h="54272">
                    <a:moveTo>
                      <a:pt x="1287" y="39923"/>
                    </a:moveTo>
                    <a:cubicBezTo>
                      <a:pt x="1287" y="39923"/>
                      <a:pt x="6306" y="31300"/>
                      <a:pt x="11261" y="22742"/>
                    </a:cubicBezTo>
                    <a:lnTo>
                      <a:pt x="19819" y="5755"/>
                    </a:lnTo>
                    <a:lnTo>
                      <a:pt x="20077" y="5240"/>
                    </a:lnTo>
                    <a:cubicBezTo>
                      <a:pt x="22457" y="543"/>
                      <a:pt x="28184" y="-1323"/>
                      <a:pt x="32882" y="993"/>
                    </a:cubicBezTo>
                    <a:cubicBezTo>
                      <a:pt x="37579" y="3374"/>
                      <a:pt x="39444" y="9101"/>
                      <a:pt x="37128" y="13798"/>
                    </a:cubicBezTo>
                    <a:cubicBezTo>
                      <a:pt x="37128" y="13798"/>
                      <a:pt x="32495" y="23064"/>
                      <a:pt x="27798" y="32330"/>
                    </a:cubicBezTo>
                    <a:cubicBezTo>
                      <a:pt x="22843" y="40952"/>
                      <a:pt x="17824" y="49511"/>
                      <a:pt x="17824" y="49511"/>
                    </a:cubicBezTo>
                    <a:cubicBezTo>
                      <a:pt x="15186" y="54079"/>
                      <a:pt x="9331" y="55623"/>
                      <a:pt x="4762" y="52985"/>
                    </a:cubicBezTo>
                    <a:cubicBezTo>
                      <a:pt x="193" y="50347"/>
                      <a:pt x="-1351" y="44491"/>
                      <a:pt x="1287" y="39923"/>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80" name="Freeform: Shape 1879">
                <a:extLst>
                  <a:ext uri="{FF2B5EF4-FFF2-40B4-BE49-F238E27FC236}">
                    <a16:creationId xmlns:a16="http://schemas.microsoft.com/office/drawing/2014/main" id="{887444E8-02C5-1E03-AF7E-2C23CE342384}"/>
                  </a:ext>
                </a:extLst>
              </p:cNvPr>
              <p:cNvSpPr/>
              <p:nvPr/>
            </p:nvSpPr>
            <p:spPr>
              <a:xfrm>
                <a:off x="9257408" y="5152509"/>
                <a:ext cx="25910" cy="58405"/>
              </a:xfrm>
              <a:custGeom>
                <a:avLst/>
                <a:gdLst>
                  <a:gd name="connsiteX0" fmla="*/ 81 w 25910"/>
                  <a:gd name="connsiteY0" fmla="*/ 46934 h 58405"/>
                  <a:gd name="connsiteX1" fmla="*/ 4200 w 25910"/>
                  <a:gd name="connsiteY1" fmla="*/ 27502 h 58405"/>
                  <a:gd name="connsiteX2" fmla="*/ 7031 w 25910"/>
                  <a:gd name="connsiteY2" fmla="*/ 8648 h 58405"/>
                  <a:gd name="connsiteX3" fmla="*/ 7031 w 25910"/>
                  <a:gd name="connsiteY3" fmla="*/ 8069 h 58405"/>
                  <a:gd name="connsiteX4" fmla="*/ 17841 w 25910"/>
                  <a:gd name="connsiteY4" fmla="*/ 90 h 58405"/>
                  <a:gd name="connsiteX5" fmla="*/ 25820 w 25910"/>
                  <a:gd name="connsiteY5" fmla="*/ 10836 h 58405"/>
                  <a:gd name="connsiteX6" fmla="*/ 22796 w 25910"/>
                  <a:gd name="connsiteY6" fmla="*/ 31362 h 58405"/>
                  <a:gd name="connsiteX7" fmla="*/ 18742 w 25910"/>
                  <a:gd name="connsiteY7" fmla="*/ 50860 h 58405"/>
                  <a:gd name="connsiteX8" fmla="*/ 7546 w 25910"/>
                  <a:gd name="connsiteY8" fmla="*/ 58195 h 58405"/>
                  <a:gd name="connsiteX9" fmla="*/ 210 w 25910"/>
                  <a:gd name="connsiteY9" fmla="*/ 46934 h 5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10" h="58405">
                    <a:moveTo>
                      <a:pt x="81" y="46934"/>
                    </a:moveTo>
                    <a:cubicBezTo>
                      <a:pt x="81" y="46934"/>
                      <a:pt x="2141" y="37218"/>
                      <a:pt x="4200" y="27502"/>
                    </a:cubicBezTo>
                    <a:cubicBezTo>
                      <a:pt x="5616" y="18107"/>
                      <a:pt x="7031" y="8648"/>
                      <a:pt x="7031" y="8648"/>
                    </a:cubicBezTo>
                    <a:lnTo>
                      <a:pt x="7031" y="8069"/>
                    </a:lnTo>
                    <a:cubicBezTo>
                      <a:pt x="7868" y="2921"/>
                      <a:pt x="12694" y="-618"/>
                      <a:pt x="17841" y="90"/>
                    </a:cubicBezTo>
                    <a:cubicBezTo>
                      <a:pt x="22989" y="862"/>
                      <a:pt x="26528" y="5688"/>
                      <a:pt x="25820" y="10836"/>
                    </a:cubicBezTo>
                    <a:cubicBezTo>
                      <a:pt x="25820" y="10836"/>
                      <a:pt x="24276" y="21067"/>
                      <a:pt x="22796" y="31362"/>
                    </a:cubicBezTo>
                    <a:cubicBezTo>
                      <a:pt x="20737" y="41079"/>
                      <a:pt x="18742" y="50860"/>
                      <a:pt x="18742" y="50860"/>
                    </a:cubicBezTo>
                    <a:cubicBezTo>
                      <a:pt x="17649" y="56007"/>
                      <a:pt x="12629" y="59289"/>
                      <a:pt x="7546" y="58195"/>
                    </a:cubicBezTo>
                    <a:cubicBezTo>
                      <a:pt x="2398" y="57101"/>
                      <a:pt x="-883" y="52082"/>
                      <a:pt x="210" y="46934"/>
                    </a:cubicBezTo>
                    <a:close/>
                  </a:path>
                </a:pathLst>
              </a:custGeom>
              <a:solidFill>
                <a:srgbClr val="525D7D"/>
              </a:solidFill>
              <a:ln w="6433" cap="flat">
                <a:noFill/>
                <a:prstDash val="solid"/>
                <a:miter/>
              </a:ln>
            </p:spPr>
            <p:txBody>
              <a:bodyPr rtlCol="0" anchor="ctr"/>
              <a:lstStyle/>
              <a:p>
                <a:endParaRPr lang="en-AU"/>
              </a:p>
            </p:txBody>
          </p:sp>
          <p:sp>
            <p:nvSpPr>
              <p:cNvPr id="1881" name="Freeform: Shape 1880">
                <a:extLst>
                  <a:ext uri="{FF2B5EF4-FFF2-40B4-BE49-F238E27FC236}">
                    <a16:creationId xmlns:a16="http://schemas.microsoft.com/office/drawing/2014/main" id="{B938EF19-6E11-0F66-A493-2BC7A98A3B53}"/>
                  </a:ext>
                </a:extLst>
              </p:cNvPr>
              <p:cNvSpPr/>
              <p:nvPr/>
            </p:nvSpPr>
            <p:spPr>
              <a:xfrm>
                <a:off x="9266756" y="5046748"/>
                <a:ext cx="18789" cy="58684"/>
              </a:xfrm>
              <a:custGeom>
                <a:avLst/>
                <a:gdLst>
                  <a:gd name="connsiteX0" fmla="*/ 0 w 18789"/>
                  <a:gd name="connsiteY0" fmla="*/ 49290 h 58684"/>
                  <a:gd name="connsiteX1" fmla="*/ 0 w 18789"/>
                  <a:gd name="connsiteY1" fmla="*/ 9459 h 58684"/>
                  <a:gd name="connsiteX2" fmla="*/ 9394 w 18789"/>
                  <a:gd name="connsiteY2" fmla="*/ 0 h 58684"/>
                  <a:gd name="connsiteX3" fmla="*/ 18790 w 18789"/>
                  <a:gd name="connsiteY3" fmla="*/ 9395 h 58684"/>
                  <a:gd name="connsiteX4" fmla="*/ 18790 w 18789"/>
                  <a:gd name="connsiteY4" fmla="*/ 49225 h 58684"/>
                  <a:gd name="connsiteX5" fmla="*/ 9459 w 18789"/>
                  <a:gd name="connsiteY5" fmla="*/ 58684 h 58684"/>
                  <a:gd name="connsiteX6" fmla="*/ 64 w 18789"/>
                  <a:gd name="connsiteY6" fmla="*/ 49290 h 5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 h="58684">
                    <a:moveTo>
                      <a:pt x="0" y="49290"/>
                    </a:moveTo>
                    <a:lnTo>
                      <a:pt x="0" y="9459"/>
                    </a:lnTo>
                    <a:cubicBezTo>
                      <a:pt x="0" y="4182"/>
                      <a:pt x="4183" y="0"/>
                      <a:pt x="9394" y="0"/>
                    </a:cubicBezTo>
                    <a:cubicBezTo>
                      <a:pt x="14542" y="0"/>
                      <a:pt x="18790" y="4182"/>
                      <a:pt x="18790" y="9395"/>
                    </a:cubicBezTo>
                    <a:lnTo>
                      <a:pt x="18790" y="49225"/>
                    </a:lnTo>
                    <a:cubicBezTo>
                      <a:pt x="18790" y="54502"/>
                      <a:pt x="14671" y="58684"/>
                      <a:pt x="9459" y="58684"/>
                    </a:cubicBezTo>
                    <a:cubicBezTo>
                      <a:pt x="4247" y="58684"/>
                      <a:pt x="64" y="54502"/>
                      <a:pt x="64" y="49290"/>
                    </a:cubicBezTo>
                    <a:close/>
                  </a:path>
                </a:pathLst>
              </a:custGeom>
              <a:solidFill>
                <a:schemeClr val="tx1">
                  <a:lumMod val="65000"/>
                  <a:lumOff val="35000"/>
                </a:schemeClr>
              </a:solidFill>
              <a:ln w="6433" cap="flat">
                <a:noFill/>
                <a:prstDash val="solid"/>
                <a:miter/>
              </a:ln>
            </p:spPr>
            <p:txBody>
              <a:bodyPr rtlCol="0" anchor="ctr"/>
              <a:lstStyle/>
              <a:p>
                <a:endParaRPr lang="en-AU"/>
              </a:p>
            </p:txBody>
          </p:sp>
          <p:sp>
            <p:nvSpPr>
              <p:cNvPr id="1882" name="Freeform: Shape 1881">
                <a:extLst>
                  <a:ext uri="{FF2B5EF4-FFF2-40B4-BE49-F238E27FC236}">
                    <a16:creationId xmlns:a16="http://schemas.microsoft.com/office/drawing/2014/main" id="{091E027C-4356-DBEB-605F-60078D5D2410}"/>
                  </a:ext>
                </a:extLst>
              </p:cNvPr>
              <p:cNvSpPr/>
              <p:nvPr/>
            </p:nvSpPr>
            <p:spPr>
              <a:xfrm>
                <a:off x="9262819" y="4961220"/>
                <a:ext cx="19713" cy="37988"/>
              </a:xfrm>
              <a:custGeom>
                <a:avLst/>
                <a:gdLst>
                  <a:gd name="connsiteX0" fmla="*/ 1042 w 19713"/>
                  <a:gd name="connsiteY0" fmla="*/ 29097 h 37988"/>
                  <a:gd name="connsiteX1" fmla="*/ 12 w 19713"/>
                  <a:gd name="connsiteY1" fmla="*/ 9793 h 37988"/>
                  <a:gd name="connsiteX2" fmla="*/ 8827 w 19713"/>
                  <a:gd name="connsiteY2" fmla="*/ 12 h 37988"/>
                  <a:gd name="connsiteX3" fmla="*/ 18608 w 19713"/>
                  <a:gd name="connsiteY3" fmla="*/ 8827 h 37988"/>
                  <a:gd name="connsiteX4" fmla="*/ 19702 w 19713"/>
                  <a:gd name="connsiteY4" fmla="*/ 28131 h 37988"/>
                  <a:gd name="connsiteX5" fmla="*/ 10886 w 19713"/>
                  <a:gd name="connsiteY5" fmla="*/ 37977 h 37988"/>
                  <a:gd name="connsiteX6" fmla="*/ 1042 w 19713"/>
                  <a:gd name="connsiteY6" fmla="*/ 29161 h 3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3" h="37988">
                    <a:moveTo>
                      <a:pt x="1042" y="29097"/>
                    </a:moveTo>
                    <a:lnTo>
                      <a:pt x="12" y="9793"/>
                    </a:lnTo>
                    <a:cubicBezTo>
                      <a:pt x="-246" y="4645"/>
                      <a:pt x="3679" y="269"/>
                      <a:pt x="8827" y="12"/>
                    </a:cubicBezTo>
                    <a:cubicBezTo>
                      <a:pt x="13975" y="-245"/>
                      <a:pt x="18351" y="3680"/>
                      <a:pt x="18608" y="8827"/>
                    </a:cubicBezTo>
                    <a:lnTo>
                      <a:pt x="19702" y="28131"/>
                    </a:lnTo>
                    <a:cubicBezTo>
                      <a:pt x="19959" y="33279"/>
                      <a:pt x="16034" y="37655"/>
                      <a:pt x="10886" y="37977"/>
                    </a:cubicBezTo>
                    <a:cubicBezTo>
                      <a:pt x="5739" y="38234"/>
                      <a:pt x="1363" y="34309"/>
                      <a:pt x="1042" y="29161"/>
                    </a:cubicBezTo>
                    <a:close/>
                  </a:path>
                </a:pathLst>
              </a:custGeom>
              <a:solidFill>
                <a:srgbClr val="525D7D"/>
              </a:solidFill>
              <a:ln w="6433" cap="flat">
                <a:noFill/>
                <a:prstDash val="solid"/>
                <a:miter/>
              </a:ln>
            </p:spPr>
            <p:txBody>
              <a:bodyPr rtlCol="0" anchor="ctr"/>
              <a:lstStyle/>
              <a:p>
                <a:endParaRPr lang="en-AU"/>
              </a:p>
            </p:txBody>
          </p:sp>
        </p:grpSp>
        <p:grpSp>
          <p:nvGrpSpPr>
            <p:cNvPr id="1883" name="Graphic 3">
              <a:extLst>
                <a:ext uri="{FF2B5EF4-FFF2-40B4-BE49-F238E27FC236}">
                  <a16:creationId xmlns:a16="http://schemas.microsoft.com/office/drawing/2014/main" id="{5FCB6275-5B24-F917-31AA-628E5C678785}"/>
                </a:ext>
              </a:extLst>
            </p:cNvPr>
            <p:cNvGrpSpPr/>
            <p:nvPr/>
          </p:nvGrpSpPr>
          <p:grpSpPr>
            <a:xfrm>
              <a:off x="6482153" y="5420152"/>
              <a:ext cx="421921" cy="21363"/>
              <a:chOff x="4982169" y="5356513"/>
              <a:chExt cx="421921" cy="21363"/>
            </a:xfrm>
            <a:solidFill>
              <a:srgbClr val="525D7D"/>
            </a:solidFill>
          </p:grpSpPr>
          <p:sp>
            <p:nvSpPr>
              <p:cNvPr id="1884" name="Freeform: Shape 1883">
                <a:extLst>
                  <a:ext uri="{FF2B5EF4-FFF2-40B4-BE49-F238E27FC236}">
                    <a16:creationId xmlns:a16="http://schemas.microsoft.com/office/drawing/2014/main" id="{343313CC-ACBE-3A24-41F0-59704F525693}"/>
                  </a:ext>
                </a:extLst>
              </p:cNvPr>
              <p:cNvSpPr/>
              <p:nvPr/>
            </p:nvSpPr>
            <p:spPr>
              <a:xfrm>
                <a:off x="4982169" y="5359087"/>
                <a:ext cx="37964" cy="18789"/>
              </a:xfrm>
              <a:custGeom>
                <a:avLst/>
                <a:gdLst>
                  <a:gd name="connsiteX0" fmla="*/ 9266 w 37964"/>
                  <a:gd name="connsiteY0" fmla="*/ 129 h 18789"/>
                  <a:gd name="connsiteX1" fmla="*/ 28570 w 37964"/>
                  <a:gd name="connsiteY1" fmla="*/ 0 h 18789"/>
                  <a:gd name="connsiteX2" fmla="*/ 37964 w 37964"/>
                  <a:gd name="connsiteY2" fmla="*/ 9266 h 18789"/>
                  <a:gd name="connsiteX3" fmla="*/ 28698 w 37964"/>
                  <a:gd name="connsiteY3" fmla="*/ 18660 h 18789"/>
                  <a:gd name="connsiteX4" fmla="*/ 9394 w 37964"/>
                  <a:gd name="connsiteY4" fmla="*/ 18789 h 18789"/>
                  <a:gd name="connsiteX5" fmla="*/ 0 w 37964"/>
                  <a:gd name="connsiteY5" fmla="*/ 9523 h 18789"/>
                  <a:gd name="connsiteX6" fmla="*/ 9266 w 37964"/>
                  <a:gd name="connsiteY6" fmla="*/ 129 h 1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4" h="18789">
                    <a:moveTo>
                      <a:pt x="9266" y="129"/>
                    </a:moveTo>
                    <a:lnTo>
                      <a:pt x="28570" y="0"/>
                    </a:lnTo>
                    <a:cubicBezTo>
                      <a:pt x="33718" y="0"/>
                      <a:pt x="37900" y="4118"/>
                      <a:pt x="37964" y="9266"/>
                    </a:cubicBezTo>
                    <a:cubicBezTo>
                      <a:pt x="37964" y="14414"/>
                      <a:pt x="33846" y="18596"/>
                      <a:pt x="28698" y="18660"/>
                    </a:cubicBezTo>
                    <a:lnTo>
                      <a:pt x="9394" y="18789"/>
                    </a:lnTo>
                    <a:cubicBezTo>
                      <a:pt x="4247" y="18789"/>
                      <a:pt x="64" y="14671"/>
                      <a:pt x="0" y="9523"/>
                    </a:cubicBezTo>
                    <a:cubicBezTo>
                      <a:pt x="0" y="4376"/>
                      <a:pt x="4118" y="193"/>
                      <a:pt x="9266" y="129"/>
                    </a:cubicBezTo>
                    <a:close/>
                  </a:path>
                </a:pathLst>
              </a:custGeom>
              <a:solidFill>
                <a:srgbClr val="525D7D"/>
              </a:solidFill>
              <a:ln w="6433" cap="flat">
                <a:noFill/>
                <a:prstDash val="solid"/>
                <a:miter/>
              </a:ln>
            </p:spPr>
            <p:txBody>
              <a:bodyPr rtlCol="0" anchor="ctr"/>
              <a:lstStyle/>
              <a:p>
                <a:endParaRPr lang="en-AU"/>
              </a:p>
            </p:txBody>
          </p:sp>
          <p:sp>
            <p:nvSpPr>
              <p:cNvPr id="1885" name="Freeform: Shape 1884">
                <a:extLst>
                  <a:ext uri="{FF2B5EF4-FFF2-40B4-BE49-F238E27FC236}">
                    <a16:creationId xmlns:a16="http://schemas.microsoft.com/office/drawing/2014/main" id="{CD006554-5B7F-0BB8-5AF9-B257DBA7A116}"/>
                  </a:ext>
                </a:extLst>
              </p:cNvPr>
              <p:cNvSpPr/>
              <p:nvPr/>
            </p:nvSpPr>
            <p:spPr>
              <a:xfrm>
                <a:off x="5064339" y="5358315"/>
                <a:ext cx="56367" cy="18917"/>
              </a:xfrm>
              <a:custGeom>
                <a:avLst/>
                <a:gdLst>
                  <a:gd name="connsiteX0" fmla="*/ 9266 w 56367"/>
                  <a:gd name="connsiteY0" fmla="*/ 257 h 18917"/>
                  <a:gd name="connsiteX1" fmla="*/ 46973 w 56367"/>
                  <a:gd name="connsiteY1" fmla="*/ 0 h 18917"/>
                  <a:gd name="connsiteX2" fmla="*/ 56368 w 56367"/>
                  <a:gd name="connsiteY2" fmla="*/ 9266 h 18917"/>
                  <a:gd name="connsiteX3" fmla="*/ 47102 w 56367"/>
                  <a:gd name="connsiteY3" fmla="*/ 18660 h 18917"/>
                  <a:gd name="connsiteX4" fmla="*/ 9395 w 56367"/>
                  <a:gd name="connsiteY4" fmla="*/ 18918 h 18917"/>
                  <a:gd name="connsiteX5" fmla="*/ 0 w 56367"/>
                  <a:gd name="connsiteY5" fmla="*/ 9652 h 18917"/>
                  <a:gd name="connsiteX6" fmla="*/ 9266 w 56367"/>
                  <a:gd name="connsiteY6" fmla="*/ 257 h 1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67" h="18917">
                    <a:moveTo>
                      <a:pt x="9266" y="257"/>
                    </a:moveTo>
                    <a:lnTo>
                      <a:pt x="46973" y="0"/>
                    </a:lnTo>
                    <a:cubicBezTo>
                      <a:pt x="52121" y="0"/>
                      <a:pt x="56303" y="4118"/>
                      <a:pt x="56368" y="9266"/>
                    </a:cubicBezTo>
                    <a:cubicBezTo>
                      <a:pt x="56368" y="14414"/>
                      <a:pt x="52249" y="18596"/>
                      <a:pt x="47102" y="18660"/>
                    </a:cubicBezTo>
                    <a:lnTo>
                      <a:pt x="9395" y="18918"/>
                    </a:lnTo>
                    <a:cubicBezTo>
                      <a:pt x="4247" y="18918"/>
                      <a:pt x="64" y="14800"/>
                      <a:pt x="0" y="9652"/>
                    </a:cubicBezTo>
                    <a:cubicBezTo>
                      <a:pt x="0" y="4504"/>
                      <a:pt x="4118" y="322"/>
                      <a:pt x="9266" y="257"/>
                    </a:cubicBezTo>
                    <a:close/>
                  </a:path>
                </a:pathLst>
              </a:custGeom>
              <a:solidFill>
                <a:srgbClr val="525D7D"/>
              </a:solidFill>
              <a:ln w="6433" cap="flat">
                <a:noFill/>
                <a:prstDash val="solid"/>
                <a:miter/>
              </a:ln>
            </p:spPr>
            <p:txBody>
              <a:bodyPr rtlCol="0" anchor="ctr"/>
              <a:lstStyle/>
              <a:p>
                <a:endParaRPr lang="en-AU"/>
              </a:p>
            </p:txBody>
          </p:sp>
          <p:sp>
            <p:nvSpPr>
              <p:cNvPr id="1886" name="Freeform: Shape 1885">
                <a:extLst>
                  <a:ext uri="{FF2B5EF4-FFF2-40B4-BE49-F238E27FC236}">
                    <a16:creationId xmlns:a16="http://schemas.microsoft.com/office/drawing/2014/main" id="{554EEF10-A557-21F6-B8FA-475CC353551B}"/>
                  </a:ext>
                </a:extLst>
              </p:cNvPr>
              <p:cNvSpPr/>
              <p:nvPr/>
            </p:nvSpPr>
            <p:spPr>
              <a:xfrm>
                <a:off x="5164913" y="5357607"/>
                <a:ext cx="56367" cy="18917"/>
              </a:xfrm>
              <a:custGeom>
                <a:avLst/>
                <a:gdLst>
                  <a:gd name="connsiteX0" fmla="*/ 9266 w 56367"/>
                  <a:gd name="connsiteY0" fmla="*/ 257 h 18917"/>
                  <a:gd name="connsiteX1" fmla="*/ 46973 w 56367"/>
                  <a:gd name="connsiteY1" fmla="*/ 0 h 18917"/>
                  <a:gd name="connsiteX2" fmla="*/ 56368 w 56367"/>
                  <a:gd name="connsiteY2" fmla="*/ 9266 h 18917"/>
                  <a:gd name="connsiteX3" fmla="*/ 47102 w 56367"/>
                  <a:gd name="connsiteY3" fmla="*/ 18660 h 18917"/>
                  <a:gd name="connsiteX4" fmla="*/ 9395 w 56367"/>
                  <a:gd name="connsiteY4" fmla="*/ 18918 h 18917"/>
                  <a:gd name="connsiteX5" fmla="*/ 0 w 56367"/>
                  <a:gd name="connsiteY5" fmla="*/ 9652 h 18917"/>
                  <a:gd name="connsiteX6" fmla="*/ 9266 w 56367"/>
                  <a:gd name="connsiteY6" fmla="*/ 257 h 1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67" h="18917">
                    <a:moveTo>
                      <a:pt x="9266" y="257"/>
                    </a:moveTo>
                    <a:lnTo>
                      <a:pt x="46973" y="0"/>
                    </a:lnTo>
                    <a:cubicBezTo>
                      <a:pt x="52121" y="0"/>
                      <a:pt x="56303" y="4118"/>
                      <a:pt x="56368" y="9266"/>
                    </a:cubicBezTo>
                    <a:cubicBezTo>
                      <a:pt x="56368" y="14414"/>
                      <a:pt x="52249" y="18596"/>
                      <a:pt x="47102" y="18660"/>
                    </a:cubicBezTo>
                    <a:lnTo>
                      <a:pt x="9395" y="18918"/>
                    </a:lnTo>
                    <a:cubicBezTo>
                      <a:pt x="4247" y="18918"/>
                      <a:pt x="64" y="14800"/>
                      <a:pt x="0" y="9652"/>
                    </a:cubicBezTo>
                    <a:cubicBezTo>
                      <a:pt x="0" y="4504"/>
                      <a:pt x="4118" y="322"/>
                      <a:pt x="9266" y="257"/>
                    </a:cubicBezTo>
                    <a:close/>
                  </a:path>
                </a:pathLst>
              </a:custGeom>
              <a:solidFill>
                <a:srgbClr val="525D7D"/>
              </a:solidFill>
              <a:ln w="6433" cap="flat">
                <a:noFill/>
                <a:prstDash val="solid"/>
                <a:miter/>
              </a:ln>
            </p:spPr>
            <p:txBody>
              <a:bodyPr rtlCol="0" anchor="ctr"/>
              <a:lstStyle/>
              <a:p>
                <a:endParaRPr lang="en-AU"/>
              </a:p>
            </p:txBody>
          </p:sp>
          <p:sp>
            <p:nvSpPr>
              <p:cNvPr id="1887" name="Freeform: Shape 1886">
                <a:extLst>
                  <a:ext uri="{FF2B5EF4-FFF2-40B4-BE49-F238E27FC236}">
                    <a16:creationId xmlns:a16="http://schemas.microsoft.com/office/drawing/2014/main" id="{224C2C3B-3619-147D-4324-C709BF7A243B}"/>
                  </a:ext>
                </a:extLst>
              </p:cNvPr>
              <p:cNvSpPr/>
              <p:nvPr/>
            </p:nvSpPr>
            <p:spPr>
              <a:xfrm>
                <a:off x="5265487" y="5357028"/>
                <a:ext cx="56367" cy="18853"/>
              </a:xfrm>
              <a:custGeom>
                <a:avLst/>
                <a:gdLst>
                  <a:gd name="connsiteX0" fmla="*/ 9266 w 56367"/>
                  <a:gd name="connsiteY0" fmla="*/ 193 h 18853"/>
                  <a:gd name="connsiteX1" fmla="*/ 46973 w 56367"/>
                  <a:gd name="connsiteY1" fmla="*/ 0 h 18853"/>
                  <a:gd name="connsiteX2" fmla="*/ 56368 w 56367"/>
                  <a:gd name="connsiteY2" fmla="*/ 9266 h 18853"/>
                  <a:gd name="connsiteX3" fmla="*/ 47102 w 56367"/>
                  <a:gd name="connsiteY3" fmla="*/ 18661 h 18853"/>
                  <a:gd name="connsiteX4" fmla="*/ 9395 w 56367"/>
                  <a:gd name="connsiteY4" fmla="*/ 18854 h 18853"/>
                  <a:gd name="connsiteX5" fmla="*/ 0 w 56367"/>
                  <a:gd name="connsiteY5" fmla="*/ 9588 h 18853"/>
                  <a:gd name="connsiteX6" fmla="*/ 9266 w 56367"/>
                  <a:gd name="connsiteY6" fmla="*/ 193 h 1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67" h="18853">
                    <a:moveTo>
                      <a:pt x="9266" y="193"/>
                    </a:moveTo>
                    <a:lnTo>
                      <a:pt x="46973" y="0"/>
                    </a:lnTo>
                    <a:cubicBezTo>
                      <a:pt x="52121" y="0"/>
                      <a:pt x="56368" y="4118"/>
                      <a:pt x="56368" y="9266"/>
                    </a:cubicBezTo>
                    <a:cubicBezTo>
                      <a:pt x="56368" y="14414"/>
                      <a:pt x="52249" y="18661"/>
                      <a:pt x="47102" y="18661"/>
                    </a:cubicBezTo>
                    <a:cubicBezTo>
                      <a:pt x="47102" y="18661"/>
                      <a:pt x="9395" y="18854"/>
                      <a:pt x="9395" y="18854"/>
                    </a:cubicBezTo>
                    <a:cubicBezTo>
                      <a:pt x="4247" y="18854"/>
                      <a:pt x="64" y="14735"/>
                      <a:pt x="0" y="9588"/>
                    </a:cubicBezTo>
                    <a:cubicBezTo>
                      <a:pt x="0" y="4440"/>
                      <a:pt x="4118" y="257"/>
                      <a:pt x="9266" y="193"/>
                    </a:cubicBezTo>
                    <a:close/>
                  </a:path>
                </a:pathLst>
              </a:custGeom>
              <a:solidFill>
                <a:srgbClr val="525D7D"/>
              </a:solidFill>
              <a:ln w="6433" cap="flat">
                <a:noFill/>
                <a:prstDash val="solid"/>
                <a:miter/>
              </a:ln>
            </p:spPr>
            <p:txBody>
              <a:bodyPr rtlCol="0" anchor="ctr"/>
              <a:lstStyle/>
              <a:p>
                <a:endParaRPr lang="en-AU"/>
              </a:p>
            </p:txBody>
          </p:sp>
          <p:sp>
            <p:nvSpPr>
              <p:cNvPr id="1888" name="Freeform: Shape 1887">
                <a:extLst>
                  <a:ext uri="{FF2B5EF4-FFF2-40B4-BE49-F238E27FC236}">
                    <a16:creationId xmlns:a16="http://schemas.microsoft.com/office/drawing/2014/main" id="{33FEF0AC-35E8-6216-E638-B790EFBB3FAC}"/>
                  </a:ext>
                </a:extLst>
              </p:cNvPr>
              <p:cNvSpPr/>
              <p:nvPr/>
            </p:nvSpPr>
            <p:spPr>
              <a:xfrm>
                <a:off x="5366125" y="5356513"/>
                <a:ext cx="37964" cy="18789"/>
              </a:xfrm>
              <a:custGeom>
                <a:avLst/>
                <a:gdLst>
                  <a:gd name="connsiteX0" fmla="*/ 9266 w 37964"/>
                  <a:gd name="connsiteY0" fmla="*/ 129 h 18789"/>
                  <a:gd name="connsiteX1" fmla="*/ 28570 w 37964"/>
                  <a:gd name="connsiteY1" fmla="*/ 0 h 18789"/>
                  <a:gd name="connsiteX2" fmla="*/ 37965 w 37964"/>
                  <a:gd name="connsiteY2" fmla="*/ 9266 h 18789"/>
                  <a:gd name="connsiteX3" fmla="*/ 28699 w 37964"/>
                  <a:gd name="connsiteY3" fmla="*/ 18661 h 18789"/>
                  <a:gd name="connsiteX4" fmla="*/ 9395 w 37964"/>
                  <a:gd name="connsiteY4" fmla="*/ 18790 h 18789"/>
                  <a:gd name="connsiteX5" fmla="*/ 0 w 37964"/>
                  <a:gd name="connsiteY5" fmla="*/ 9524 h 18789"/>
                  <a:gd name="connsiteX6" fmla="*/ 9266 w 37964"/>
                  <a:gd name="connsiteY6" fmla="*/ 129 h 1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4" h="18789">
                    <a:moveTo>
                      <a:pt x="9266" y="129"/>
                    </a:moveTo>
                    <a:lnTo>
                      <a:pt x="28570" y="0"/>
                    </a:lnTo>
                    <a:cubicBezTo>
                      <a:pt x="33718" y="0"/>
                      <a:pt x="37965" y="4118"/>
                      <a:pt x="37965" y="9266"/>
                    </a:cubicBezTo>
                    <a:cubicBezTo>
                      <a:pt x="37965" y="14414"/>
                      <a:pt x="33846" y="18661"/>
                      <a:pt x="28699" y="18661"/>
                    </a:cubicBezTo>
                    <a:lnTo>
                      <a:pt x="9395" y="18790"/>
                    </a:lnTo>
                    <a:cubicBezTo>
                      <a:pt x="4247" y="18790"/>
                      <a:pt x="0" y="14671"/>
                      <a:pt x="0" y="9524"/>
                    </a:cubicBezTo>
                    <a:cubicBezTo>
                      <a:pt x="0" y="4376"/>
                      <a:pt x="4118" y="129"/>
                      <a:pt x="9266" y="129"/>
                    </a:cubicBezTo>
                    <a:close/>
                  </a:path>
                </a:pathLst>
              </a:custGeom>
              <a:solidFill>
                <a:srgbClr val="525D7D"/>
              </a:solidFill>
              <a:ln w="6433" cap="flat">
                <a:noFill/>
                <a:prstDash val="solid"/>
                <a:miter/>
              </a:ln>
            </p:spPr>
            <p:txBody>
              <a:bodyPr rtlCol="0" anchor="ctr"/>
              <a:lstStyle/>
              <a:p>
                <a:endParaRPr lang="en-AU"/>
              </a:p>
            </p:txBody>
          </p:sp>
        </p:grpSp>
        <p:grpSp>
          <p:nvGrpSpPr>
            <p:cNvPr id="1889" name="Graphic 3">
              <a:extLst>
                <a:ext uri="{FF2B5EF4-FFF2-40B4-BE49-F238E27FC236}">
                  <a16:creationId xmlns:a16="http://schemas.microsoft.com/office/drawing/2014/main" id="{9EEEB86C-A148-1271-47BA-D358DE21957F}"/>
                </a:ext>
              </a:extLst>
            </p:cNvPr>
            <p:cNvGrpSpPr/>
            <p:nvPr/>
          </p:nvGrpSpPr>
          <p:grpSpPr>
            <a:xfrm>
              <a:off x="7797013" y="5413074"/>
              <a:ext cx="600419" cy="21752"/>
              <a:chOff x="6297029" y="5349435"/>
              <a:chExt cx="600419" cy="21752"/>
            </a:xfrm>
            <a:solidFill>
              <a:srgbClr val="525D7D"/>
            </a:solidFill>
          </p:grpSpPr>
          <p:sp>
            <p:nvSpPr>
              <p:cNvPr id="1890" name="Freeform: Shape 1889">
                <a:extLst>
                  <a:ext uri="{FF2B5EF4-FFF2-40B4-BE49-F238E27FC236}">
                    <a16:creationId xmlns:a16="http://schemas.microsoft.com/office/drawing/2014/main" id="{1D79D3C1-ECF5-DA35-BCB9-A52033A16466}"/>
                  </a:ext>
                </a:extLst>
              </p:cNvPr>
              <p:cNvSpPr/>
              <p:nvPr/>
            </p:nvSpPr>
            <p:spPr>
              <a:xfrm>
                <a:off x="6297029" y="5352392"/>
                <a:ext cx="38157" cy="18794"/>
              </a:xfrm>
              <a:custGeom>
                <a:avLst/>
                <a:gdLst>
                  <a:gd name="connsiteX0" fmla="*/ 9395 w 38157"/>
                  <a:gd name="connsiteY0" fmla="*/ 3 h 18794"/>
                  <a:gd name="connsiteX1" fmla="*/ 28699 w 38157"/>
                  <a:gd name="connsiteY1" fmla="*/ 3 h 18794"/>
                  <a:gd name="connsiteX2" fmla="*/ 38158 w 38157"/>
                  <a:gd name="connsiteY2" fmla="*/ 9333 h 18794"/>
                  <a:gd name="connsiteX3" fmla="*/ 28763 w 38157"/>
                  <a:gd name="connsiteY3" fmla="*/ 18792 h 18794"/>
                  <a:gd name="connsiteX4" fmla="*/ 9459 w 38157"/>
                  <a:gd name="connsiteY4" fmla="*/ 18792 h 18794"/>
                  <a:gd name="connsiteX5" fmla="*/ 0 w 38157"/>
                  <a:gd name="connsiteY5" fmla="*/ 9462 h 18794"/>
                  <a:gd name="connsiteX6" fmla="*/ 9395 w 38157"/>
                  <a:gd name="connsiteY6" fmla="*/ 3 h 1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57" h="18794">
                    <a:moveTo>
                      <a:pt x="9395" y="3"/>
                    </a:moveTo>
                    <a:lnTo>
                      <a:pt x="28699" y="3"/>
                    </a:lnTo>
                    <a:cubicBezTo>
                      <a:pt x="33911" y="-126"/>
                      <a:pt x="38158" y="4121"/>
                      <a:pt x="38158" y="9333"/>
                    </a:cubicBezTo>
                    <a:cubicBezTo>
                      <a:pt x="38158" y="14545"/>
                      <a:pt x="33975" y="18792"/>
                      <a:pt x="28763" y="18792"/>
                    </a:cubicBezTo>
                    <a:lnTo>
                      <a:pt x="9459" y="18792"/>
                    </a:lnTo>
                    <a:cubicBezTo>
                      <a:pt x="4247" y="18920"/>
                      <a:pt x="0" y="14674"/>
                      <a:pt x="0" y="9462"/>
                    </a:cubicBezTo>
                    <a:cubicBezTo>
                      <a:pt x="0" y="4250"/>
                      <a:pt x="4183" y="3"/>
                      <a:pt x="9395" y="3"/>
                    </a:cubicBezTo>
                    <a:close/>
                  </a:path>
                </a:pathLst>
              </a:custGeom>
              <a:solidFill>
                <a:srgbClr val="525D7D"/>
              </a:solidFill>
              <a:ln w="6433" cap="flat">
                <a:noFill/>
                <a:prstDash val="solid"/>
                <a:miter/>
              </a:ln>
            </p:spPr>
            <p:txBody>
              <a:bodyPr rtlCol="0" anchor="ctr"/>
              <a:lstStyle/>
              <a:p>
                <a:endParaRPr lang="en-AU"/>
              </a:p>
            </p:txBody>
          </p:sp>
          <p:sp>
            <p:nvSpPr>
              <p:cNvPr id="1891" name="Freeform: Shape 1890">
                <a:extLst>
                  <a:ext uri="{FF2B5EF4-FFF2-40B4-BE49-F238E27FC236}">
                    <a16:creationId xmlns:a16="http://schemas.microsoft.com/office/drawing/2014/main" id="{DCF69749-7466-961B-6475-7BF501A28EFC}"/>
                  </a:ext>
                </a:extLst>
              </p:cNvPr>
              <p:cNvSpPr/>
              <p:nvPr/>
            </p:nvSpPr>
            <p:spPr>
              <a:xfrm>
                <a:off x="6376625" y="5351880"/>
                <a:ext cx="55080" cy="18982"/>
              </a:xfrm>
              <a:custGeom>
                <a:avLst/>
                <a:gdLst>
                  <a:gd name="connsiteX0" fmla="*/ 9395 w 55080"/>
                  <a:gd name="connsiteY0" fmla="*/ 128 h 18982"/>
                  <a:gd name="connsiteX1" fmla="*/ 45622 w 55080"/>
                  <a:gd name="connsiteY1" fmla="*/ 0 h 18982"/>
                  <a:gd name="connsiteX2" fmla="*/ 55081 w 55080"/>
                  <a:gd name="connsiteY2" fmla="*/ 9394 h 18982"/>
                  <a:gd name="connsiteX3" fmla="*/ 45686 w 55080"/>
                  <a:gd name="connsiteY3" fmla="*/ 18854 h 18982"/>
                  <a:gd name="connsiteX4" fmla="*/ 9459 w 55080"/>
                  <a:gd name="connsiteY4" fmla="*/ 18982 h 18982"/>
                  <a:gd name="connsiteX5" fmla="*/ 0 w 55080"/>
                  <a:gd name="connsiteY5" fmla="*/ 9588 h 18982"/>
                  <a:gd name="connsiteX6" fmla="*/ 9395 w 55080"/>
                  <a:gd name="connsiteY6" fmla="*/ 128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80" h="18982">
                    <a:moveTo>
                      <a:pt x="9395" y="128"/>
                    </a:moveTo>
                    <a:lnTo>
                      <a:pt x="45622" y="0"/>
                    </a:lnTo>
                    <a:cubicBezTo>
                      <a:pt x="50834" y="0"/>
                      <a:pt x="55081" y="4182"/>
                      <a:pt x="55081" y="9394"/>
                    </a:cubicBezTo>
                    <a:cubicBezTo>
                      <a:pt x="55081" y="14606"/>
                      <a:pt x="50898" y="18854"/>
                      <a:pt x="45686" y="18854"/>
                    </a:cubicBezTo>
                    <a:lnTo>
                      <a:pt x="9459" y="18982"/>
                    </a:lnTo>
                    <a:cubicBezTo>
                      <a:pt x="4247" y="18982"/>
                      <a:pt x="0" y="14800"/>
                      <a:pt x="0" y="9588"/>
                    </a:cubicBezTo>
                    <a:cubicBezTo>
                      <a:pt x="0" y="4376"/>
                      <a:pt x="4183" y="128"/>
                      <a:pt x="9395" y="128"/>
                    </a:cubicBezTo>
                    <a:close/>
                  </a:path>
                </a:pathLst>
              </a:custGeom>
              <a:solidFill>
                <a:srgbClr val="525D7D"/>
              </a:solidFill>
              <a:ln w="6433" cap="flat">
                <a:noFill/>
                <a:prstDash val="solid"/>
                <a:miter/>
              </a:ln>
            </p:spPr>
            <p:txBody>
              <a:bodyPr rtlCol="0" anchor="ctr"/>
              <a:lstStyle/>
              <a:p>
                <a:endParaRPr lang="en-AU"/>
              </a:p>
            </p:txBody>
          </p:sp>
          <p:sp>
            <p:nvSpPr>
              <p:cNvPr id="1892" name="Freeform: Shape 1891">
                <a:extLst>
                  <a:ext uri="{FF2B5EF4-FFF2-40B4-BE49-F238E27FC236}">
                    <a16:creationId xmlns:a16="http://schemas.microsoft.com/office/drawing/2014/main" id="{85E4355C-0410-CB94-C1F3-41FF45C9B3D1}"/>
                  </a:ext>
                </a:extLst>
              </p:cNvPr>
              <p:cNvSpPr/>
              <p:nvPr/>
            </p:nvSpPr>
            <p:spPr>
              <a:xfrm>
                <a:off x="6473145" y="5351494"/>
                <a:ext cx="55080" cy="18982"/>
              </a:xfrm>
              <a:custGeom>
                <a:avLst/>
                <a:gdLst>
                  <a:gd name="connsiteX0" fmla="*/ 9395 w 55080"/>
                  <a:gd name="connsiteY0" fmla="*/ 128 h 18982"/>
                  <a:gd name="connsiteX1" fmla="*/ 45622 w 55080"/>
                  <a:gd name="connsiteY1" fmla="*/ 0 h 18982"/>
                  <a:gd name="connsiteX2" fmla="*/ 55081 w 55080"/>
                  <a:gd name="connsiteY2" fmla="*/ 9394 h 18982"/>
                  <a:gd name="connsiteX3" fmla="*/ 45686 w 55080"/>
                  <a:gd name="connsiteY3" fmla="*/ 18854 h 18982"/>
                  <a:gd name="connsiteX4" fmla="*/ 9459 w 55080"/>
                  <a:gd name="connsiteY4" fmla="*/ 18982 h 18982"/>
                  <a:gd name="connsiteX5" fmla="*/ 0 w 55080"/>
                  <a:gd name="connsiteY5" fmla="*/ 9588 h 18982"/>
                  <a:gd name="connsiteX6" fmla="*/ 9395 w 55080"/>
                  <a:gd name="connsiteY6" fmla="*/ 128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80" h="18982">
                    <a:moveTo>
                      <a:pt x="9395" y="128"/>
                    </a:moveTo>
                    <a:lnTo>
                      <a:pt x="45622" y="0"/>
                    </a:lnTo>
                    <a:cubicBezTo>
                      <a:pt x="50834" y="0"/>
                      <a:pt x="55081" y="4182"/>
                      <a:pt x="55081" y="9394"/>
                    </a:cubicBezTo>
                    <a:cubicBezTo>
                      <a:pt x="55081" y="14606"/>
                      <a:pt x="50898" y="18854"/>
                      <a:pt x="45686" y="18854"/>
                    </a:cubicBezTo>
                    <a:lnTo>
                      <a:pt x="9459" y="18982"/>
                    </a:lnTo>
                    <a:cubicBezTo>
                      <a:pt x="4247" y="18982"/>
                      <a:pt x="0" y="14800"/>
                      <a:pt x="0" y="9588"/>
                    </a:cubicBezTo>
                    <a:cubicBezTo>
                      <a:pt x="0" y="4376"/>
                      <a:pt x="4183" y="128"/>
                      <a:pt x="9395" y="128"/>
                    </a:cubicBezTo>
                    <a:close/>
                  </a:path>
                </a:pathLst>
              </a:custGeom>
              <a:solidFill>
                <a:srgbClr val="525D7D"/>
              </a:solidFill>
              <a:ln w="6433" cap="flat">
                <a:noFill/>
                <a:prstDash val="solid"/>
                <a:miter/>
              </a:ln>
            </p:spPr>
            <p:txBody>
              <a:bodyPr rtlCol="0" anchor="ctr"/>
              <a:lstStyle/>
              <a:p>
                <a:endParaRPr lang="en-AU"/>
              </a:p>
            </p:txBody>
          </p:sp>
          <p:sp>
            <p:nvSpPr>
              <p:cNvPr id="1893" name="Freeform: Shape 1892">
                <a:extLst>
                  <a:ext uri="{FF2B5EF4-FFF2-40B4-BE49-F238E27FC236}">
                    <a16:creationId xmlns:a16="http://schemas.microsoft.com/office/drawing/2014/main" id="{6E0F9894-C902-1B49-A64A-E10D34E6F0F4}"/>
                  </a:ext>
                </a:extLst>
              </p:cNvPr>
              <p:cNvSpPr/>
              <p:nvPr/>
            </p:nvSpPr>
            <p:spPr>
              <a:xfrm>
                <a:off x="6569794" y="5351044"/>
                <a:ext cx="55081" cy="19046"/>
              </a:xfrm>
              <a:custGeom>
                <a:avLst/>
                <a:gdLst>
                  <a:gd name="connsiteX0" fmla="*/ 9330 w 55081"/>
                  <a:gd name="connsiteY0" fmla="*/ 193 h 19046"/>
                  <a:gd name="connsiteX1" fmla="*/ 45557 w 55081"/>
                  <a:gd name="connsiteY1" fmla="*/ 0 h 19046"/>
                  <a:gd name="connsiteX2" fmla="*/ 55081 w 55081"/>
                  <a:gd name="connsiteY2" fmla="*/ 9395 h 19046"/>
                  <a:gd name="connsiteX3" fmla="*/ 45686 w 55081"/>
                  <a:gd name="connsiteY3" fmla="*/ 18918 h 19046"/>
                  <a:gd name="connsiteX4" fmla="*/ 9459 w 55081"/>
                  <a:gd name="connsiteY4" fmla="*/ 19047 h 19046"/>
                  <a:gd name="connsiteX5" fmla="*/ 0 w 55081"/>
                  <a:gd name="connsiteY5" fmla="*/ 9652 h 19046"/>
                  <a:gd name="connsiteX6" fmla="*/ 9395 w 55081"/>
                  <a:gd name="connsiteY6" fmla="*/ 193 h 1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81" h="19046">
                    <a:moveTo>
                      <a:pt x="9330" y="193"/>
                    </a:moveTo>
                    <a:lnTo>
                      <a:pt x="45557" y="0"/>
                    </a:lnTo>
                    <a:cubicBezTo>
                      <a:pt x="50770" y="0"/>
                      <a:pt x="55017" y="4182"/>
                      <a:pt x="55081" y="9395"/>
                    </a:cubicBezTo>
                    <a:cubicBezTo>
                      <a:pt x="55081" y="14607"/>
                      <a:pt x="50898" y="18854"/>
                      <a:pt x="45686" y="18918"/>
                    </a:cubicBezTo>
                    <a:lnTo>
                      <a:pt x="9459" y="19047"/>
                    </a:lnTo>
                    <a:cubicBezTo>
                      <a:pt x="4247" y="19047"/>
                      <a:pt x="0" y="14864"/>
                      <a:pt x="0" y="9652"/>
                    </a:cubicBezTo>
                    <a:cubicBezTo>
                      <a:pt x="0" y="4440"/>
                      <a:pt x="4183" y="193"/>
                      <a:pt x="9395" y="193"/>
                    </a:cubicBezTo>
                    <a:close/>
                  </a:path>
                </a:pathLst>
              </a:custGeom>
              <a:solidFill>
                <a:srgbClr val="525D7D"/>
              </a:solidFill>
              <a:ln w="6433" cap="flat">
                <a:noFill/>
                <a:prstDash val="solid"/>
                <a:miter/>
              </a:ln>
            </p:spPr>
            <p:txBody>
              <a:bodyPr rtlCol="0" anchor="ctr"/>
              <a:lstStyle/>
              <a:p>
                <a:endParaRPr lang="en-AU"/>
              </a:p>
            </p:txBody>
          </p:sp>
          <p:sp>
            <p:nvSpPr>
              <p:cNvPr id="1894" name="Freeform: Shape 1893">
                <a:extLst>
                  <a:ext uri="{FF2B5EF4-FFF2-40B4-BE49-F238E27FC236}">
                    <a16:creationId xmlns:a16="http://schemas.microsoft.com/office/drawing/2014/main" id="{B441A16B-BC13-FF11-9388-E5DD0627A9F5}"/>
                  </a:ext>
                </a:extLst>
              </p:cNvPr>
              <p:cNvSpPr/>
              <p:nvPr/>
            </p:nvSpPr>
            <p:spPr>
              <a:xfrm>
                <a:off x="6666250" y="5350593"/>
                <a:ext cx="55145" cy="19110"/>
              </a:xfrm>
              <a:custGeom>
                <a:avLst/>
                <a:gdLst>
                  <a:gd name="connsiteX0" fmla="*/ 9394 w 55145"/>
                  <a:gd name="connsiteY0" fmla="*/ 193 h 19110"/>
                  <a:gd name="connsiteX1" fmla="*/ 45622 w 55145"/>
                  <a:gd name="connsiteY1" fmla="*/ 0 h 19110"/>
                  <a:gd name="connsiteX2" fmla="*/ 55146 w 55145"/>
                  <a:gd name="connsiteY2" fmla="*/ 9395 h 19110"/>
                  <a:gd name="connsiteX3" fmla="*/ 45750 w 55145"/>
                  <a:gd name="connsiteY3" fmla="*/ 18918 h 19110"/>
                  <a:gd name="connsiteX4" fmla="*/ 9523 w 55145"/>
                  <a:gd name="connsiteY4" fmla="*/ 19111 h 19110"/>
                  <a:gd name="connsiteX5" fmla="*/ 0 w 55145"/>
                  <a:gd name="connsiteY5" fmla="*/ 9716 h 19110"/>
                  <a:gd name="connsiteX6" fmla="*/ 9394 w 55145"/>
                  <a:gd name="connsiteY6" fmla="*/ 193 h 1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45" h="19110">
                    <a:moveTo>
                      <a:pt x="9394" y="193"/>
                    </a:moveTo>
                    <a:lnTo>
                      <a:pt x="45622" y="0"/>
                    </a:lnTo>
                    <a:cubicBezTo>
                      <a:pt x="50834" y="0"/>
                      <a:pt x="55081" y="4183"/>
                      <a:pt x="55146" y="9395"/>
                    </a:cubicBezTo>
                    <a:cubicBezTo>
                      <a:pt x="55146" y="14607"/>
                      <a:pt x="50963" y="18854"/>
                      <a:pt x="45750" y="18918"/>
                    </a:cubicBezTo>
                    <a:lnTo>
                      <a:pt x="9523" y="19111"/>
                    </a:lnTo>
                    <a:cubicBezTo>
                      <a:pt x="4312" y="19111"/>
                      <a:pt x="64" y="14928"/>
                      <a:pt x="0" y="9716"/>
                    </a:cubicBezTo>
                    <a:cubicBezTo>
                      <a:pt x="0" y="4504"/>
                      <a:pt x="4183" y="257"/>
                      <a:pt x="9394" y="193"/>
                    </a:cubicBezTo>
                    <a:close/>
                  </a:path>
                </a:pathLst>
              </a:custGeom>
              <a:solidFill>
                <a:srgbClr val="525D7D"/>
              </a:solidFill>
              <a:ln w="6433" cap="flat">
                <a:noFill/>
                <a:prstDash val="solid"/>
                <a:miter/>
              </a:ln>
            </p:spPr>
            <p:txBody>
              <a:bodyPr rtlCol="0" anchor="ctr"/>
              <a:lstStyle/>
              <a:p>
                <a:endParaRPr lang="en-AU"/>
              </a:p>
            </p:txBody>
          </p:sp>
          <p:sp>
            <p:nvSpPr>
              <p:cNvPr id="1895" name="Freeform: Shape 1894">
                <a:extLst>
                  <a:ext uri="{FF2B5EF4-FFF2-40B4-BE49-F238E27FC236}">
                    <a16:creationId xmlns:a16="http://schemas.microsoft.com/office/drawing/2014/main" id="{9E3DD3F2-5227-075A-76C7-CB1340C4BC9B}"/>
                  </a:ext>
                </a:extLst>
              </p:cNvPr>
              <p:cNvSpPr/>
              <p:nvPr/>
            </p:nvSpPr>
            <p:spPr>
              <a:xfrm>
                <a:off x="6762770" y="5350078"/>
                <a:ext cx="55145" cy="19111"/>
              </a:xfrm>
              <a:custGeom>
                <a:avLst/>
                <a:gdLst>
                  <a:gd name="connsiteX0" fmla="*/ 9394 w 55145"/>
                  <a:gd name="connsiteY0" fmla="*/ 193 h 19111"/>
                  <a:gd name="connsiteX1" fmla="*/ 45622 w 55145"/>
                  <a:gd name="connsiteY1" fmla="*/ 0 h 19111"/>
                  <a:gd name="connsiteX2" fmla="*/ 55146 w 55145"/>
                  <a:gd name="connsiteY2" fmla="*/ 9395 h 19111"/>
                  <a:gd name="connsiteX3" fmla="*/ 45750 w 55145"/>
                  <a:gd name="connsiteY3" fmla="*/ 18918 h 19111"/>
                  <a:gd name="connsiteX4" fmla="*/ 9523 w 55145"/>
                  <a:gd name="connsiteY4" fmla="*/ 19111 h 19111"/>
                  <a:gd name="connsiteX5" fmla="*/ 0 w 55145"/>
                  <a:gd name="connsiteY5" fmla="*/ 9716 h 19111"/>
                  <a:gd name="connsiteX6" fmla="*/ 9394 w 55145"/>
                  <a:gd name="connsiteY6" fmla="*/ 193 h 1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45" h="19111">
                    <a:moveTo>
                      <a:pt x="9394" y="193"/>
                    </a:moveTo>
                    <a:lnTo>
                      <a:pt x="45622" y="0"/>
                    </a:lnTo>
                    <a:cubicBezTo>
                      <a:pt x="50834" y="0"/>
                      <a:pt x="55146" y="4183"/>
                      <a:pt x="55146" y="9395"/>
                    </a:cubicBezTo>
                    <a:cubicBezTo>
                      <a:pt x="55146" y="14607"/>
                      <a:pt x="50963" y="18918"/>
                      <a:pt x="45750" y="18918"/>
                    </a:cubicBezTo>
                    <a:cubicBezTo>
                      <a:pt x="45750" y="18918"/>
                      <a:pt x="9523" y="19111"/>
                      <a:pt x="9523" y="19111"/>
                    </a:cubicBezTo>
                    <a:cubicBezTo>
                      <a:pt x="4312" y="19111"/>
                      <a:pt x="64" y="14928"/>
                      <a:pt x="0" y="9716"/>
                    </a:cubicBezTo>
                    <a:cubicBezTo>
                      <a:pt x="0" y="4504"/>
                      <a:pt x="4183" y="258"/>
                      <a:pt x="9394" y="193"/>
                    </a:cubicBezTo>
                    <a:close/>
                  </a:path>
                </a:pathLst>
              </a:custGeom>
              <a:solidFill>
                <a:srgbClr val="525D7D"/>
              </a:solidFill>
              <a:ln w="6433" cap="flat">
                <a:noFill/>
                <a:prstDash val="solid"/>
                <a:miter/>
              </a:ln>
            </p:spPr>
            <p:txBody>
              <a:bodyPr rtlCol="0" anchor="ctr"/>
              <a:lstStyle/>
              <a:p>
                <a:endParaRPr lang="en-AU"/>
              </a:p>
            </p:txBody>
          </p:sp>
          <p:sp>
            <p:nvSpPr>
              <p:cNvPr id="1896" name="Freeform: Shape 1895">
                <a:extLst>
                  <a:ext uri="{FF2B5EF4-FFF2-40B4-BE49-F238E27FC236}">
                    <a16:creationId xmlns:a16="http://schemas.microsoft.com/office/drawing/2014/main" id="{E9B76865-1D73-8250-C225-BFEA2005021E}"/>
                  </a:ext>
                </a:extLst>
              </p:cNvPr>
              <p:cNvSpPr/>
              <p:nvPr/>
            </p:nvSpPr>
            <p:spPr>
              <a:xfrm>
                <a:off x="6859161" y="5349435"/>
                <a:ext cx="38286" cy="19175"/>
              </a:xfrm>
              <a:custGeom>
                <a:avLst/>
                <a:gdLst>
                  <a:gd name="connsiteX0" fmla="*/ 9395 w 38286"/>
                  <a:gd name="connsiteY0" fmla="*/ 193 h 19175"/>
                  <a:gd name="connsiteX1" fmla="*/ 28699 w 38286"/>
                  <a:gd name="connsiteY1" fmla="*/ 0 h 19175"/>
                  <a:gd name="connsiteX2" fmla="*/ 38287 w 38286"/>
                  <a:gd name="connsiteY2" fmla="*/ 9395 h 19175"/>
                  <a:gd name="connsiteX3" fmla="*/ 28892 w 38286"/>
                  <a:gd name="connsiteY3" fmla="*/ 18982 h 19175"/>
                  <a:gd name="connsiteX4" fmla="*/ 9588 w 38286"/>
                  <a:gd name="connsiteY4" fmla="*/ 19175 h 19175"/>
                  <a:gd name="connsiteX5" fmla="*/ 0 w 38286"/>
                  <a:gd name="connsiteY5" fmla="*/ 9781 h 19175"/>
                  <a:gd name="connsiteX6" fmla="*/ 9395 w 38286"/>
                  <a:gd name="connsiteY6" fmla="*/ 193 h 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6" h="19175">
                    <a:moveTo>
                      <a:pt x="9395" y="193"/>
                    </a:moveTo>
                    <a:lnTo>
                      <a:pt x="28699" y="0"/>
                    </a:lnTo>
                    <a:cubicBezTo>
                      <a:pt x="33911" y="0"/>
                      <a:pt x="38222" y="4118"/>
                      <a:pt x="38287" y="9395"/>
                    </a:cubicBezTo>
                    <a:cubicBezTo>
                      <a:pt x="38287" y="14607"/>
                      <a:pt x="34168" y="18918"/>
                      <a:pt x="28892" y="18982"/>
                    </a:cubicBezTo>
                    <a:cubicBezTo>
                      <a:pt x="28892" y="18982"/>
                      <a:pt x="9588" y="19175"/>
                      <a:pt x="9588" y="19175"/>
                    </a:cubicBezTo>
                    <a:cubicBezTo>
                      <a:pt x="4376" y="19175"/>
                      <a:pt x="64" y="15057"/>
                      <a:pt x="0" y="9781"/>
                    </a:cubicBezTo>
                    <a:cubicBezTo>
                      <a:pt x="0" y="4569"/>
                      <a:pt x="4118" y="257"/>
                      <a:pt x="9395" y="193"/>
                    </a:cubicBezTo>
                    <a:close/>
                  </a:path>
                </a:pathLst>
              </a:custGeom>
              <a:solidFill>
                <a:srgbClr val="525D7D"/>
              </a:solidFill>
              <a:ln w="6433" cap="flat">
                <a:noFill/>
                <a:prstDash val="solid"/>
                <a:miter/>
              </a:ln>
            </p:spPr>
            <p:txBody>
              <a:bodyPr rtlCol="0" anchor="ctr"/>
              <a:lstStyle/>
              <a:p>
                <a:endParaRPr lang="en-AU"/>
              </a:p>
            </p:txBody>
          </p:sp>
        </p:grpSp>
        <p:grpSp>
          <p:nvGrpSpPr>
            <p:cNvPr id="1897" name="Graphic 3">
              <a:extLst>
                <a:ext uri="{FF2B5EF4-FFF2-40B4-BE49-F238E27FC236}">
                  <a16:creationId xmlns:a16="http://schemas.microsoft.com/office/drawing/2014/main" id="{09C0BEFE-2279-54A8-CFF1-78FC69375820}"/>
                </a:ext>
              </a:extLst>
            </p:cNvPr>
            <p:cNvGrpSpPr/>
            <p:nvPr/>
          </p:nvGrpSpPr>
          <p:grpSpPr>
            <a:xfrm>
              <a:off x="8623382" y="4244374"/>
              <a:ext cx="537237" cy="1130420"/>
              <a:chOff x="7123398" y="4180735"/>
              <a:chExt cx="537237" cy="1130420"/>
            </a:xfrm>
            <a:solidFill>
              <a:srgbClr val="525D7D"/>
            </a:solidFill>
          </p:grpSpPr>
          <p:sp>
            <p:nvSpPr>
              <p:cNvPr id="1898" name="Freeform: Shape 1897">
                <a:extLst>
                  <a:ext uri="{FF2B5EF4-FFF2-40B4-BE49-F238E27FC236}">
                    <a16:creationId xmlns:a16="http://schemas.microsoft.com/office/drawing/2014/main" id="{335C8F53-7946-4995-C909-E36F7B77CD10}"/>
                  </a:ext>
                </a:extLst>
              </p:cNvPr>
              <p:cNvSpPr/>
              <p:nvPr/>
            </p:nvSpPr>
            <p:spPr>
              <a:xfrm>
                <a:off x="7123398" y="5282765"/>
                <a:ext cx="36075" cy="28389"/>
              </a:xfrm>
              <a:custGeom>
                <a:avLst/>
                <a:gdLst>
                  <a:gd name="connsiteX0" fmla="*/ 4990 w 36075"/>
                  <a:gd name="connsiteY0" fmla="*/ 10431 h 28389"/>
                  <a:gd name="connsiteX1" fmla="*/ 21913 w 36075"/>
                  <a:gd name="connsiteY1" fmla="*/ 1165 h 28389"/>
                  <a:gd name="connsiteX2" fmla="*/ 34911 w 36075"/>
                  <a:gd name="connsiteY2" fmla="*/ 4961 h 28389"/>
                  <a:gd name="connsiteX3" fmla="*/ 31115 w 36075"/>
                  <a:gd name="connsiteY3" fmla="*/ 17959 h 28389"/>
                  <a:gd name="connsiteX4" fmla="*/ 14191 w 36075"/>
                  <a:gd name="connsiteY4" fmla="*/ 27225 h 28389"/>
                  <a:gd name="connsiteX5" fmla="*/ 1193 w 36075"/>
                  <a:gd name="connsiteY5" fmla="*/ 23428 h 28389"/>
                  <a:gd name="connsiteX6" fmla="*/ 4990 w 36075"/>
                  <a:gd name="connsiteY6" fmla="*/ 10431 h 2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75" h="28389">
                    <a:moveTo>
                      <a:pt x="4990" y="10431"/>
                    </a:moveTo>
                    <a:lnTo>
                      <a:pt x="21913" y="1165"/>
                    </a:lnTo>
                    <a:cubicBezTo>
                      <a:pt x="26546" y="-1345"/>
                      <a:pt x="32338" y="328"/>
                      <a:pt x="34911" y="4961"/>
                    </a:cubicBezTo>
                    <a:cubicBezTo>
                      <a:pt x="37420" y="9594"/>
                      <a:pt x="35747" y="15385"/>
                      <a:pt x="31115" y="17959"/>
                    </a:cubicBezTo>
                    <a:cubicBezTo>
                      <a:pt x="31115" y="17959"/>
                      <a:pt x="14191" y="27225"/>
                      <a:pt x="14191" y="27225"/>
                    </a:cubicBezTo>
                    <a:cubicBezTo>
                      <a:pt x="9559" y="29735"/>
                      <a:pt x="3767" y="28062"/>
                      <a:pt x="1193" y="23428"/>
                    </a:cubicBezTo>
                    <a:cubicBezTo>
                      <a:pt x="-1381" y="18796"/>
                      <a:pt x="357" y="13004"/>
                      <a:pt x="4990" y="10431"/>
                    </a:cubicBezTo>
                    <a:close/>
                  </a:path>
                </a:pathLst>
              </a:custGeom>
              <a:solidFill>
                <a:srgbClr val="525D7D"/>
              </a:solidFill>
              <a:ln w="6433" cap="flat">
                <a:noFill/>
                <a:prstDash val="solid"/>
                <a:miter/>
              </a:ln>
            </p:spPr>
            <p:txBody>
              <a:bodyPr rtlCol="0" anchor="ctr"/>
              <a:lstStyle/>
              <a:p>
                <a:endParaRPr lang="en-AU"/>
              </a:p>
            </p:txBody>
          </p:sp>
          <p:sp>
            <p:nvSpPr>
              <p:cNvPr id="1899" name="Freeform: Shape 1898">
                <a:extLst>
                  <a:ext uri="{FF2B5EF4-FFF2-40B4-BE49-F238E27FC236}">
                    <a16:creationId xmlns:a16="http://schemas.microsoft.com/office/drawing/2014/main" id="{95E933EC-CDA2-9F90-9B2C-CE62CCDF42D8}"/>
                  </a:ext>
                </a:extLst>
              </p:cNvPr>
              <p:cNvSpPr/>
              <p:nvPr/>
            </p:nvSpPr>
            <p:spPr>
              <a:xfrm>
                <a:off x="7194188" y="5222754"/>
                <a:ext cx="49233" cy="43635"/>
              </a:xfrm>
              <a:custGeom>
                <a:avLst/>
                <a:gdLst>
                  <a:gd name="connsiteX0" fmla="*/ 3565 w 49233"/>
                  <a:gd name="connsiteY0" fmla="*/ 26686 h 43635"/>
                  <a:gd name="connsiteX1" fmla="*/ 33551 w 49233"/>
                  <a:gd name="connsiteY1" fmla="*/ 2170 h 43635"/>
                  <a:gd name="connsiteX2" fmla="*/ 47064 w 49233"/>
                  <a:gd name="connsiteY2" fmla="*/ 3521 h 43635"/>
                  <a:gd name="connsiteX3" fmla="*/ 45713 w 49233"/>
                  <a:gd name="connsiteY3" fmla="*/ 17034 h 43635"/>
                  <a:gd name="connsiteX4" fmla="*/ 15662 w 49233"/>
                  <a:gd name="connsiteY4" fmla="*/ 41486 h 43635"/>
                  <a:gd name="connsiteX5" fmla="*/ 2150 w 49233"/>
                  <a:gd name="connsiteY5" fmla="*/ 40135 h 43635"/>
                  <a:gd name="connsiteX6" fmla="*/ 3501 w 49233"/>
                  <a:gd name="connsiteY6" fmla="*/ 26622 h 4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33" h="43635">
                    <a:moveTo>
                      <a:pt x="3565" y="26686"/>
                    </a:moveTo>
                    <a:lnTo>
                      <a:pt x="33551" y="2170"/>
                    </a:lnTo>
                    <a:cubicBezTo>
                      <a:pt x="37669" y="-1176"/>
                      <a:pt x="43717" y="-597"/>
                      <a:pt x="47064" y="3521"/>
                    </a:cubicBezTo>
                    <a:cubicBezTo>
                      <a:pt x="50410" y="7640"/>
                      <a:pt x="49831" y="13688"/>
                      <a:pt x="45713" y="17034"/>
                    </a:cubicBezTo>
                    <a:cubicBezTo>
                      <a:pt x="45713" y="17034"/>
                      <a:pt x="15662" y="41486"/>
                      <a:pt x="15662" y="41486"/>
                    </a:cubicBezTo>
                    <a:cubicBezTo>
                      <a:pt x="11544" y="44832"/>
                      <a:pt x="5496" y="44189"/>
                      <a:pt x="2150" y="40135"/>
                    </a:cubicBezTo>
                    <a:cubicBezTo>
                      <a:pt x="-1196" y="36016"/>
                      <a:pt x="-553" y="29968"/>
                      <a:pt x="3501" y="26622"/>
                    </a:cubicBezTo>
                    <a:close/>
                  </a:path>
                </a:pathLst>
              </a:custGeom>
              <a:solidFill>
                <a:srgbClr val="525D7D"/>
              </a:solidFill>
              <a:ln w="6433" cap="flat">
                <a:noFill/>
                <a:prstDash val="solid"/>
                <a:miter/>
              </a:ln>
            </p:spPr>
            <p:txBody>
              <a:bodyPr rtlCol="0" anchor="ctr"/>
              <a:lstStyle/>
              <a:p>
                <a:endParaRPr lang="en-AU"/>
              </a:p>
            </p:txBody>
          </p:sp>
          <p:sp>
            <p:nvSpPr>
              <p:cNvPr id="1900" name="Freeform: Shape 1899">
                <a:extLst>
                  <a:ext uri="{FF2B5EF4-FFF2-40B4-BE49-F238E27FC236}">
                    <a16:creationId xmlns:a16="http://schemas.microsoft.com/office/drawing/2014/main" id="{EA938BBF-FC12-30AD-0FA0-688E941D33BF}"/>
                  </a:ext>
                </a:extLst>
              </p:cNvPr>
              <p:cNvSpPr/>
              <p:nvPr/>
            </p:nvSpPr>
            <p:spPr>
              <a:xfrm>
                <a:off x="7269877" y="5147044"/>
                <a:ext cx="43676" cy="49319"/>
              </a:xfrm>
              <a:custGeom>
                <a:avLst/>
                <a:gdLst>
                  <a:gd name="connsiteX0" fmla="*/ 2133 w 43676"/>
                  <a:gd name="connsiteY0" fmla="*/ 33610 h 49319"/>
                  <a:gd name="connsiteX1" fmla="*/ 26520 w 43676"/>
                  <a:gd name="connsiteY1" fmla="*/ 3624 h 49319"/>
                  <a:gd name="connsiteX2" fmla="*/ 39840 w 43676"/>
                  <a:gd name="connsiteY2" fmla="*/ 1952 h 49319"/>
                  <a:gd name="connsiteX3" fmla="*/ 41771 w 43676"/>
                  <a:gd name="connsiteY3" fmla="*/ 15464 h 49319"/>
                  <a:gd name="connsiteX4" fmla="*/ 41513 w 43676"/>
                  <a:gd name="connsiteY4" fmla="*/ 15786 h 49319"/>
                  <a:gd name="connsiteX5" fmla="*/ 17061 w 43676"/>
                  <a:gd name="connsiteY5" fmla="*/ 45771 h 49319"/>
                  <a:gd name="connsiteX6" fmla="*/ 3548 w 43676"/>
                  <a:gd name="connsiteY6" fmla="*/ 47123 h 49319"/>
                  <a:gd name="connsiteX7" fmla="*/ 2197 w 43676"/>
                  <a:gd name="connsiteY7" fmla="*/ 33610 h 4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6" h="49319">
                    <a:moveTo>
                      <a:pt x="2133" y="33610"/>
                    </a:moveTo>
                    <a:lnTo>
                      <a:pt x="26520" y="3624"/>
                    </a:lnTo>
                    <a:cubicBezTo>
                      <a:pt x="29544" y="-365"/>
                      <a:pt x="35593" y="-1266"/>
                      <a:pt x="39840" y="1952"/>
                    </a:cubicBezTo>
                    <a:cubicBezTo>
                      <a:pt x="44087" y="5169"/>
                      <a:pt x="44923" y="11217"/>
                      <a:pt x="41771" y="15464"/>
                    </a:cubicBezTo>
                    <a:lnTo>
                      <a:pt x="41513" y="15786"/>
                    </a:lnTo>
                    <a:cubicBezTo>
                      <a:pt x="41513" y="15786"/>
                      <a:pt x="17061" y="45771"/>
                      <a:pt x="17061" y="45771"/>
                    </a:cubicBezTo>
                    <a:cubicBezTo>
                      <a:pt x="13715" y="49890"/>
                      <a:pt x="7666" y="50533"/>
                      <a:pt x="3548" y="47123"/>
                    </a:cubicBezTo>
                    <a:cubicBezTo>
                      <a:pt x="-570" y="43777"/>
                      <a:pt x="-1213" y="37728"/>
                      <a:pt x="2197" y="33610"/>
                    </a:cubicBezTo>
                    <a:close/>
                  </a:path>
                </a:pathLst>
              </a:custGeom>
              <a:solidFill>
                <a:srgbClr val="525D7D"/>
              </a:solidFill>
              <a:ln w="6433" cap="flat">
                <a:noFill/>
                <a:prstDash val="solid"/>
                <a:miter/>
              </a:ln>
            </p:spPr>
            <p:txBody>
              <a:bodyPr rtlCol="0" anchor="ctr"/>
              <a:lstStyle/>
              <a:p>
                <a:endParaRPr lang="en-AU"/>
              </a:p>
            </p:txBody>
          </p:sp>
          <p:sp>
            <p:nvSpPr>
              <p:cNvPr id="1901" name="Freeform: Shape 1900">
                <a:extLst>
                  <a:ext uri="{FF2B5EF4-FFF2-40B4-BE49-F238E27FC236}">
                    <a16:creationId xmlns:a16="http://schemas.microsoft.com/office/drawing/2014/main" id="{DD089268-008C-555E-3D9E-24646EDF1F21}"/>
                  </a:ext>
                </a:extLst>
              </p:cNvPr>
              <p:cNvSpPr/>
              <p:nvPr/>
            </p:nvSpPr>
            <p:spPr>
              <a:xfrm>
                <a:off x="7329810" y="5058798"/>
                <a:ext cx="37093" cy="53630"/>
              </a:xfrm>
              <a:custGeom>
                <a:avLst/>
                <a:gdLst>
                  <a:gd name="connsiteX0" fmla="*/ 1012 w 37093"/>
                  <a:gd name="connsiteY0" fmla="*/ 39556 h 53630"/>
                  <a:gd name="connsiteX1" fmla="*/ 18901 w 37093"/>
                  <a:gd name="connsiteY1" fmla="*/ 5195 h 53630"/>
                  <a:gd name="connsiteX2" fmla="*/ 31898 w 37093"/>
                  <a:gd name="connsiteY2" fmla="*/ 1077 h 53630"/>
                  <a:gd name="connsiteX3" fmla="*/ 36017 w 37093"/>
                  <a:gd name="connsiteY3" fmla="*/ 14075 h 53630"/>
                  <a:gd name="connsiteX4" fmla="*/ 18192 w 37093"/>
                  <a:gd name="connsiteY4" fmla="*/ 48436 h 53630"/>
                  <a:gd name="connsiteX5" fmla="*/ 5195 w 37093"/>
                  <a:gd name="connsiteY5" fmla="*/ 52554 h 53630"/>
                  <a:gd name="connsiteX6" fmla="*/ 1077 w 37093"/>
                  <a:gd name="connsiteY6" fmla="*/ 39556 h 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3" h="53630">
                    <a:moveTo>
                      <a:pt x="1012" y="39556"/>
                    </a:moveTo>
                    <a:lnTo>
                      <a:pt x="18901" y="5195"/>
                    </a:lnTo>
                    <a:cubicBezTo>
                      <a:pt x="21346" y="498"/>
                      <a:pt x="27137" y="-1369"/>
                      <a:pt x="31898" y="1077"/>
                    </a:cubicBezTo>
                    <a:cubicBezTo>
                      <a:pt x="36596" y="3522"/>
                      <a:pt x="38462" y="9313"/>
                      <a:pt x="36017" y="14075"/>
                    </a:cubicBezTo>
                    <a:lnTo>
                      <a:pt x="18192" y="48436"/>
                    </a:lnTo>
                    <a:cubicBezTo>
                      <a:pt x="15748" y="53133"/>
                      <a:pt x="9957" y="54999"/>
                      <a:pt x="5195" y="52554"/>
                    </a:cubicBezTo>
                    <a:cubicBezTo>
                      <a:pt x="497" y="50109"/>
                      <a:pt x="-1368" y="44318"/>
                      <a:pt x="1077" y="39556"/>
                    </a:cubicBezTo>
                    <a:close/>
                  </a:path>
                </a:pathLst>
              </a:custGeom>
              <a:solidFill>
                <a:srgbClr val="525D7D"/>
              </a:solidFill>
              <a:ln w="6433" cap="flat">
                <a:noFill/>
                <a:prstDash val="solid"/>
                <a:miter/>
              </a:ln>
            </p:spPr>
            <p:txBody>
              <a:bodyPr rtlCol="0" anchor="ctr"/>
              <a:lstStyle/>
              <a:p>
                <a:endParaRPr lang="en-AU"/>
              </a:p>
            </p:txBody>
          </p:sp>
          <p:sp>
            <p:nvSpPr>
              <p:cNvPr id="1902" name="Freeform: Shape 1901">
                <a:extLst>
                  <a:ext uri="{FF2B5EF4-FFF2-40B4-BE49-F238E27FC236}">
                    <a16:creationId xmlns:a16="http://schemas.microsoft.com/office/drawing/2014/main" id="{F6180E7E-7959-6FC7-E14F-E6E2E1987235}"/>
                  </a:ext>
                </a:extLst>
              </p:cNvPr>
              <p:cNvSpPr/>
              <p:nvPr/>
            </p:nvSpPr>
            <p:spPr>
              <a:xfrm>
                <a:off x="7371334" y="4961462"/>
                <a:ext cx="29653" cy="56550"/>
              </a:xfrm>
              <a:custGeom>
                <a:avLst/>
                <a:gdLst>
                  <a:gd name="connsiteX0" fmla="*/ 349 w 29653"/>
                  <a:gd name="connsiteY0" fmla="*/ 44362 h 56550"/>
                  <a:gd name="connsiteX1" fmla="*/ 10773 w 29653"/>
                  <a:gd name="connsiteY1" fmla="*/ 7041 h 56550"/>
                  <a:gd name="connsiteX2" fmla="*/ 22612 w 29653"/>
                  <a:gd name="connsiteY2" fmla="*/ 349 h 56550"/>
                  <a:gd name="connsiteX3" fmla="*/ 29305 w 29653"/>
                  <a:gd name="connsiteY3" fmla="*/ 12189 h 56550"/>
                  <a:gd name="connsiteX4" fmla="*/ 18881 w 29653"/>
                  <a:gd name="connsiteY4" fmla="*/ 49510 h 56550"/>
                  <a:gd name="connsiteX5" fmla="*/ 7041 w 29653"/>
                  <a:gd name="connsiteY5" fmla="*/ 56202 h 56550"/>
                  <a:gd name="connsiteX6" fmla="*/ 349 w 29653"/>
                  <a:gd name="connsiteY6" fmla="*/ 44362 h 5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3" h="56550">
                    <a:moveTo>
                      <a:pt x="349" y="44362"/>
                    </a:moveTo>
                    <a:lnTo>
                      <a:pt x="10773" y="7041"/>
                    </a:lnTo>
                    <a:cubicBezTo>
                      <a:pt x="12188" y="1958"/>
                      <a:pt x="17530" y="-1067"/>
                      <a:pt x="22612" y="349"/>
                    </a:cubicBezTo>
                    <a:cubicBezTo>
                      <a:pt x="27696" y="1764"/>
                      <a:pt x="30720" y="7105"/>
                      <a:pt x="29305" y="12189"/>
                    </a:cubicBezTo>
                    <a:lnTo>
                      <a:pt x="18881" y="49510"/>
                    </a:lnTo>
                    <a:cubicBezTo>
                      <a:pt x="17465" y="54593"/>
                      <a:pt x="12124" y="57618"/>
                      <a:pt x="7041" y="56202"/>
                    </a:cubicBezTo>
                    <a:cubicBezTo>
                      <a:pt x="1957" y="54786"/>
                      <a:pt x="-1067" y="49445"/>
                      <a:pt x="349" y="44362"/>
                    </a:cubicBezTo>
                    <a:close/>
                  </a:path>
                </a:pathLst>
              </a:custGeom>
              <a:solidFill>
                <a:srgbClr val="525D7D"/>
              </a:solidFill>
              <a:ln w="6433" cap="flat">
                <a:noFill/>
                <a:prstDash val="solid"/>
                <a:miter/>
              </a:ln>
            </p:spPr>
            <p:txBody>
              <a:bodyPr rtlCol="0" anchor="ctr"/>
              <a:lstStyle/>
              <a:p>
                <a:endParaRPr lang="en-AU"/>
              </a:p>
            </p:txBody>
          </p:sp>
          <p:sp>
            <p:nvSpPr>
              <p:cNvPr id="1903" name="Freeform: Shape 1902">
                <a:extLst>
                  <a:ext uri="{FF2B5EF4-FFF2-40B4-BE49-F238E27FC236}">
                    <a16:creationId xmlns:a16="http://schemas.microsoft.com/office/drawing/2014/main" id="{388CF88E-124B-C9EE-0087-ABDA7A33E83B}"/>
                  </a:ext>
                </a:extLst>
              </p:cNvPr>
              <p:cNvSpPr/>
              <p:nvPr/>
            </p:nvSpPr>
            <p:spPr>
              <a:xfrm>
                <a:off x="7392641" y="4859288"/>
                <a:ext cx="21785" cy="57884"/>
              </a:xfrm>
              <a:custGeom>
                <a:avLst/>
                <a:gdLst>
                  <a:gd name="connsiteX0" fmla="*/ 18 w 21785"/>
                  <a:gd name="connsiteY0" fmla="*/ 47635 h 57884"/>
                  <a:gd name="connsiteX1" fmla="*/ 2592 w 21785"/>
                  <a:gd name="connsiteY1" fmla="*/ 8962 h 57884"/>
                  <a:gd name="connsiteX2" fmla="*/ 12823 w 21785"/>
                  <a:gd name="connsiteY2" fmla="*/ 18 h 57884"/>
                  <a:gd name="connsiteX3" fmla="*/ 21767 w 21785"/>
                  <a:gd name="connsiteY3" fmla="*/ 10249 h 57884"/>
                  <a:gd name="connsiteX4" fmla="*/ 19193 w 21785"/>
                  <a:gd name="connsiteY4" fmla="*/ 48922 h 57884"/>
                  <a:gd name="connsiteX5" fmla="*/ 8962 w 21785"/>
                  <a:gd name="connsiteY5" fmla="*/ 57866 h 57884"/>
                  <a:gd name="connsiteX6" fmla="*/ 18 w 21785"/>
                  <a:gd name="connsiteY6" fmla="*/ 47635 h 5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5" h="57884">
                    <a:moveTo>
                      <a:pt x="18" y="47635"/>
                    </a:moveTo>
                    <a:lnTo>
                      <a:pt x="2592" y="8962"/>
                    </a:lnTo>
                    <a:cubicBezTo>
                      <a:pt x="2978" y="3686"/>
                      <a:pt x="7547" y="-303"/>
                      <a:pt x="12823" y="18"/>
                    </a:cubicBezTo>
                    <a:cubicBezTo>
                      <a:pt x="18099" y="340"/>
                      <a:pt x="22089" y="4973"/>
                      <a:pt x="21767" y="10249"/>
                    </a:cubicBezTo>
                    <a:lnTo>
                      <a:pt x="19193" y="48922"/>
                    </a:lnTo>
                    <a:cubicBezTo>
                      <a:pt x="18872" y="54198"/>
                      <a:pt x="14239" y="58188"/>
                      <a:pt x="8962" y="57866"/>
                    </a:cubicBezTo>
                    <a:cubicBezTo>
                      <a:pt x="3686" y="57544"/>
                      <a:pt x="-304" y="52911"/>
                      <a:pt x="18" y="47635"/>
                    </a:cubicBezTo>
                    <a:close/>
                  </a:path>
                </a:pathLst>
              </a:custGeom>
              <a:solidFill>
                <a:srgbClr val="525D7D"/>
              </a:solidFill>
              <a:ln w="6433" cap="flat">
                <a:noFill/>
                <a:prstDash val="solid"/>
                <a:miter/>
              </a:ln>
            </p:spPr>
            <p:txBody>
              <a:bodyPr rtlCol="0" anchor="ctr"/>
              <a:lstStyle/>
              <a:p>
                <a:endParaRPr lang="en-AU"/>
              </a:p>
            </p:txBody>
          </p:sp>
          <p:sp>
            <p:nvSpPr>
              <p:cNvPr id="1904" name="Freeform: Shape 1903">
                <a:extLst>
                  <a:ext uri="{FF2B5EF4-FFF2-40B4-BE49-F238E27FC236}">
                    <a16:creationId xmlns:a16="http://schemas.microsoft.com/office/drawing/2014/main" id="{75849C79-2746-B9EF-D97E-42CC7273EC7D}"/>
                  </a:ext>
                </a:extLst>
              </p:cNvPr>
              <p:cNvSpPr/>
              <p:nvPr/>
            </p:nvSpPr>
            <p:spPr>
              <a:xfrm>
                <a:off x="7391940" y="4755954"/>
                <a:ext cx="20935" cy="57934"/>
              </a:xfrm>
              <a:custGeom>
                <a:avLst/>
                <a:gdLst>
                  <a:gd name="connsiteX0" fmla="*/ 1749 w 20935"/>
                  <a:gd name="connsiteY0" fmla="*/ 48786 h 57934"/>
                  <a:gd name="connsiteX1" fmla="*/ 11 w 20935"/>
                  <a:gd name="connsiteY1" fmla="*/ 10050 h 57934"/>
                  <a:gd name="connsiteX2" fmla="*/ 9148 w 20935"/>
                  <a:gd name="connsiteY2" fmla="*/ 11 h 57934"/>
                  <a:gd name="connsiteX3" fmla="*/ 19187 w 20935"/>
                  <a:gd name="connsiteY3" fmla="*/ 9149 h 57934"/>
                  <a:gd name="connsiteX4" fmla="*/ 20924 w 20935"/>
                  <a:gd name="connsiteY4" fmla="*/ 47885 h 57934"/>
                  <a:gd name="connsiteX5" fmla="*/ 11787 w 20935"/>
                  <a:gd name="connsiteY5" fmla="*/ 57923 h 57934"/>
                  <a:gd name="connsiteX6" fmla="*/ 1749 w 20935"/>
                  <a:gd name="connsiteY6" fmla="*/ 48786 h 5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5" h="57934">
                    <a:moveTo>
                      <a:pt x="1749" y="48786"/>
                    </a:moveTo>
                    <a:lnTo>
                      <a:pt x="11" y="10050"/>
                    </a:lnTo>
                    <a:cubicBezTo>
                      <a:pt x="-246" y="4773"/>
                      <a:pt x="3872" y="269"/>
                      <a:pt x="9148" y="11"/>
                    </a:cubicBezTo>
                    <a:cubicBezTo>
                      <a:pt x="14425" y="-246"/>
                      <a:pt x="18929" y="3872"/>
                      <a:pt x="19187" y="9149"/>
                    </a:cubicBezTo>
                    <a:lnTo>
                      <a:pt x="20924" y="47885"/>
                    </a:lnTo>
                    <a:cubicBezTo>
                      <a:pt x="21182" y="53162"/>
                      <a:pt x="17063" y="57666"/>
                      <a:pt x="11787" y="57923"/>
                    </a:cubicBezTo>
                    <a:cubicBezTo>
                      <a:pt x="6511" y="58181"/>
                      <a:pt x="2006" y="54063"/>
                      <a:pt x="1749" y="48786"/>
                    </a:cubicBezTo>
                    <a:close/>
                  </a:path>
                </a:pathLst>
              </a:custGeom>
              <a:solidFill>
                <a:srgbClr val="525D7D"/>
              </a:solidFill>
              <a:ln w="6433" cap="flat">
                <a:noFill/>
                <a:prstDash val="solid"/>
                <a:miter/>
              </a:ln>
            </p:spPr>
            <p:txBody>
              <a:bodyPr rtlCol="0" anchor="ctr"/>
              <a:lstStyle/>
              <a:p>
                <a:endParaRPr lang="en-AU"/>
              </a:p>
            </p:txBody>
          </p:sp>
          <p:sp>
            <p:nvSpPr>
              <p:cNvPr id="1905" name="Freeform: Shape 1904">
                <a:extLst>
                  <a:ext uri="{FF2B5EF4-FFF2-40B4-BE49-F238E27FC236}">
                    <a16:creationId xmlns:a16="http://schemas.microsoft.com/office/drawing/2014/main" id="{F1D30131-4DC9-45DC-4590-5B356E2E52E3}"/>
                  </a:ext>
                </a:extLst>
              </p:cNvPr>
              <p:cNvSpPr/>
              <p:nvPr/>
            </p:nvSpPr>
            <p:spPr>
              <a:xfrm>
                <a:off x="7387436" y="4652678"/>
                <a:ext cx="20867" cy="57930"/>
              </a:xfrm>
              <a:custGeom>
                <a:avLst/>
                <a:gdLst>
                  <a:gd name="connsiteX0" fmla="*/ 1684 w 20867"/>
                  <a:gd name="connsiteY0" fmla="*/ 48786 h 57930"/>
                  <a:gd name="connsiteX1" fmla="*/ 11 w 20867"/>
                  <a:gd name="connsiteY1" fmla="*/ 10050 h 57930"/>
                  <a:gd name="connsiteX2" fmla="*/ 9213 w 20867"/>
                  <a:gd name="connsiteY2" fmla="*/ 11 h 57930"/>
                  <a:gd name="connsiteX3" fmla="*/ 19252 w 20867"/>
                  <a:gd name="connsiteY3" fmla="*/ 9213 h 57930"/>
                  <a:gd name="connsiteX4" fmla="*/ 20860 w 20867"/>
                  <a:gd name="connsiteY4" fmla="*/ 47950 h 57930"/>
                  <a:gd name="connsiteX5" fmla="*/ 11659 w 20867"/>
                  <a:gd name="connsiteY5" fmla="*/ 57923 h 57930"/>
                  <a:gd name="connsiteX6" fmla="*/ 1684 w 20867"/>
                  <a:gd name="connsiteY6" fmla="*/ 48722 h 5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7" h="57930">
                    <a:moveTo>
                      <a:pt x="1684" y="48786"/>
                    </a:moveTo>
                    <a:lnTo>
                      <a:pt x="11" y="10050"/>
                    </a:lnTo>
                    <a:cubicBezTo>
                      <a:pt x="-245" y="4709"/>
                      <a:pt x="3873" y="269"/>
                      <a:pt x="9213" y="11"/>
                    </a:cubicBezTo>
                    <a:cubicBezTo>
                      <a:pt x="14554" y="-246"/>
                      <a:pt x="18994" y="3872"/>
                      <a:pt x="19252" y="9213"/>
                    </a:cubicBezTo>
                    <a:cubicBezTo>
                      <a:pt x="19252" y="9213"/>
                      <a:pt x="20860" y="47950"/>
                      <a:pt x="20860" y="47950"/>
                    </a:cubicBezTo>
                    <a:cubicBezTo>
                      <a:pt x="21053" y="53226"/>
                      <a:pt x="16999" y="57730"/>
                      <a:pt x="11659" y="57923"/>
                    </a:cubicBezTo>
                    <a:cubicBezTo>
                      <a:pt x="6382" y="58116"/>
                      <a:pt x="1878" y="54063"/>
                      <a:pt x="1684" y="48722"/>
                    </a:cubicBezTo>
                    <a:close/>
                  </a:path>
                </a:pathLst>
              </a:custGeom>
              <a:solidFill>
                <a:srgbClr val="525D7D"/>
              </a:solidFill>
              <a:ln w="6433" cap="flat">
                <a:noFill/>
                <a:prstDash val="solid"/>
                <a:miter/>
              </a:ln>
            </p:spPr>
            <p:txBody>
              <a:bodyPr rtlCol="0" anchor="ctr"/>
              <a:lstStyle/>
              <a:p>
                <a:endParaRPr lang="en-AU"/>
              </a:p>
            </p:txBody>
          </p:sp>
          <p:sp>
            <p:nvSpPr>
              <p:cNvPr id="1906" name="Freeform: Shape 1905">
                <a:extLst>
                  <a:ext uri="{FF2B5EF4-FFF2-40B4-BE49-F238E27FC236}">
                    <a16:creationId xmlns:a16="http://schemas.microsoft.com/office/drawing/2014/main" id="{A98C3426-A0CA-411E-C7FD-4BF3113A12A6}"/>
                  </a:ext>
                </a:extLst>
              </p:cNvPr>
              <p:cNvSpPr/>
              <p:nvPr/>
            </p:nvSpPr>
            <p:spPr>
              <a:xfrm>
                <a:off x="7383258" y="4549406"/>
                <a:ext cx="20861" cy="57989"/>
              </a:xfrm>
              <a:custGeom>
                <a:avLst/>
                <a:gdLst>
                  <a:gd name="connsiteX0" fmla="*/ 1551 w 20861"/>
                  <a:gd name="connsiteY0" fmla="*/ 48781 h 57989"/>
                  <a:gd name="connsiteX1" fmla="*/ 7 w 20861"/>
                  <a:gd name="connsiteY1" fmla="*/ 10045 h 57989"/>
                  <a:gd name="connsiteX2" fmla="*/ 9208 w 20861"/>
                  <a:gd name="connsiteY2" fmla="*/ 7 h 57989"/>
                  <a:gd name="connsiteX3" fmla="*/ 19246 w 20861"/>
                  <a:gd name="connsiteY3" fmla="*/ 9208 h 57989"/>
                  <a:gd name="connsiteX4" fmla="*/ 20855 w 20861"/>
                  <a:gd name="connsiteY4" fmla="*/ 47945 h 57989"/>
                  <a:gd name="connsiteX5" fmla="*/ 11653 w 20861"/>
                  <a:gd name="connsiteY5" fmla="*/ 57983 h 57989"/>
                  <a:gd name="connsiteX6" fmla="*/ 1615 w 20861"/>
                  <a:gd name="connsiteY6" fmla="*/ 48717 h 5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 h="57989">
                    <a:moveTo>
                      <a:pt x="1551" y="48781"/>
                    </a:moveTo>
                    <a:lnTo>
                      <a:pt x="7" y="10045"/>
                    </a:lnTo>
                    <a:cubicBezTo>
                      <a:pt x="-187" y="4704"/>
                      <a:pt x="3932" y="264"/>
                      <a:pt x="9208" y="7"/>
                    </a:cubicBezTo>
                    <a:cubicBezTo>
                      <a:pt x="14549" y="-187"/>
                      <a:pt x="18988" y="3932"/>
                      <a:pt x="19246" y="9208"/>
                    </a:cubicBezTo>
                    <a:lnTo>
                      <a:pt x="20855" y="47945"/>
                    </a:lnTo>
                    <a:cubicBezTo>
                      <a:pt x="21047" y="53286"/>
                      <a:pt x="16930" y="57725"/>
                      <a:pt x="11653" y="57983"/>
                    </a:cubicBezTo>
                    <a:cubicBezTo>
                      <a:pt x="6312" y="58176"/>
                      <a:pt x="1872" y="54058"/>
                      <a:pt x="1615" y="48717"/>
                    </a:cubicBezTo>
                    <a:close/>
                  </a:path>
                </a:pathLst>
              </a:custGeom>
              <a:solidFill>
                <a:srgbClr val="525D7D"/>
              </a:solidFill>
              <a:ln w="6433" cap="flat">
                <a:noFill/>
                <a:prstDash val="solid"/>
                <a:miter/>
              </a:ln>
            </p:spPr>
            <p:txBody>
              <a:bodyPr rtlCol="0" anchor="ctr"/>
              <a:lstStyle/>
              <a:p>
                <a:endParaRPr lang="en-AU"/>
              </a:p>
            </p:txBody>
          </p:sp>
          <p:sp>
            <p:nvSpPr>
              <p:cNvPr id="1907" name="Freeform: Shape 1906">
                <a:extLst>
                  <a:ext uri="{FF2B5EF4-FFF2-40B4-BE49-F238E27FC236}">
                    <a16:creationId xmlns:a16="http://schemas.microsoft.com/office/drawing/2014/main" id="{771BA441-66B4-B4BF-DC4F-FEF151702288}"/>
                  </a:ext>
                </a:extLst>
              </p:cNvPr>
              <p:cNvSpPr/>
              <p:nvPr/>
            </p:nvSpPr>
            <p:spPr>
              <a:xfrm>
                <a:off x="7381322" y="4446013"/>
                <a:ext cx="22656" cy="58175"/>
              </a:xfrm>
              <a:custGeom>
                <a:avLst/>
                <a:gdLst>
                  <a:gd name="connsiteX0" fmla="*/ 12 w 22656"/>
                  <a:gd name="connsiteY0" fmla="*/ 47998 h 58175"/>
                  <a:gd name="connsiteX1" fmla="*/ 1106 w 22656"/>
                  <a:gd name="connsiteY1" fmla="*/ 28629 h 58175"/>
                  <a:gd name="connsiteX2" fmla="*/ 3487 w 22656"/>
                  <a:gd name="connsiteY2" fmla="*/ 8489 h 58175"/>
                  <a:gd name="connsiteX3" fmla="*/ 14168 w 22656"/>
                  <a:gd name="connsiteY3" fmla="*/ 59 h 58175"/>
                  <a:gd name="connsiteX4" fmla="*/ 22598 w 22656"/>
                  <a:gd name="connsiteY4" fmla="*/ 10741 h 58175"/>
                  <a:gd name="connsiteX5" fmla="*/ 22533 w 22656"/>
                  <a:gd name="connsiteY5" fmla="*/ 11320 h 58175"/>
                  <a:gd name="connsiteX6" fmla="*/ 20346 w 22656"/>
                  <a:gd name="connsiteY6" fmla="*/ 29723 h 58175"/>
                  <a:gd name="connsiteX7" fmla="*/ 19251 w 22656"/>
                  <a:gd name="connsiteY7" fmla="*/ 49091 h 58175"/>
                  <a:gd name="connsiteX8" fmla="*/ 9085 w 22656"/>
                  <a:gd name="connsiteY8" fmla="*/ 58164 h 58175"/>
                  <a:gd name="connsiteX9" fmla="*/ 12 w 22656"/>
                  <a:gd name="connsiteY9" fmla="*/ 47998 h 5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6" h="58175">
                    <a:moveTo>
                      <a:pt x="12" y="47998"/>
                    </a:moveTo>
                    <a:cubicBezTo>
                      <a:pt x="12" y="47998"/>
                      <a:pt x="526" y="38346"/>
                      <a:pt x="1106" y="28629"/>
                    </a:cubicBezTo>
                    <a:cubicBezTo>
                      <a:pt x="2264" y="18591"/>
                      <a:pt x="3487" y="8489"/>
                      <a:pt x="3487" y="8489"/>
                    </a:cubicBezTo>
                    <a:cubicBezTo>
                      <a:pt x="4130" y="3212"/>
                      <a:pt x="8892" y="-520"/>
                      <a:pt x="14168" y="59"/>
                    </a:cubicBezTo>
                    <a:cubicBezTo>
                      <a:pt x="19445" y="703"/>
                      <a:pt x="23176" y="5464"/>
                      <a:pt x="22598" y="10741"/>
                    </a:cubicBezTo>
                    <a:cubicBezTo>
                      <a:pt x="22598" y="10741"/>
                      <a:pt x="22533" y="11320"/>
                      <a:pt x="22533" y="11320"/>
                    </a:cubicBezTo>
                    <a:cubicBezTo>
                      <a:pt x="22533" y="11320"/>
                      <a:pt x="21439" y="20521"/>
                      <a:pt x="20346" y="29723"/>
                    </a:cubicBezTo>
                    <a:cubicBezTo>
                      <a:pt x="19830" y="39375"/>
                      <a:pt x="19251" y="49091"/>
                      <a:pt x="19251" y="49091"/>
                    </a:cubicBezTo>
                    <a:cubicBezTo>
                      <a:pt x="18930" y="54368"/>
                      <a:pt x="14425" y="58422"/>
                      <a:pt x="9085" y="58164"/>
                    </a:cubicBezTo>
                    <a:cubicBezTo>
                      <a:pt x="3744" y="57907"/>
                      <a:pt x="-246" y="53338"/>
                      <a:pt x="12" y="47998"/>
                    </a:cubicBezTo>
                    <a:close/>
                  </a:path>
                </a:pathLst>
              </a:custGeom>
              <a:solidFill>
                <a:srgbClr val="525D7D"/>
              </a:solidFill>
              <a:ln w="6433" cap="flat">
                <a:noFill/>
                <a:prstDash val="solid"/>
                <a:miter/>
              </a:ln>
            </p:spPr>
            <p:txBody>
              <a:bodyPr rtlCol="0" anchor="ctr"/>
              <a:lstStyle/>
              <a:p>
                <a:endParaRPr lang="en-AU"/>
              </a:p>
            </p:txBody>
          </p:sp>
          <p:sp>
            <p:nvSpPr>
              <p:cNvPr id="1908" name="Freeform: Shape 1907">
                <a:extLst>
                  <a:ext uri="{FF2B5EF4-FFF2-40B4-BE49-F238E27FC236}">
                    <a16:creationId xmlns:a16="http://schemas.microsoft.com/office/drawing/2014/main" id="{78635BE9-5782-AAEB-65B3-F68B92890ADB}"/>
                  </a:ext>
                </a:extLst>
              </p:cNvPr>
              <p:cNvSpPr/>
              <p:nvPr/>
            </p:nvSpPr>
            <p:spPr>
              <a:xfrm>
                <a:off x="7400576" y="4348213"/>
                <a:ext cx="34926" cy="54809"/>
              </a:xfrm>
              <a:custGeom>
                <a:avLst/>
                <a:gdLst>
                  <a:gd name="connsiteX0" fmla="*/ 770 w 34926"/>
                  <a:gd name="connsiteY0" fmla="*/ 41685 h 54809"/>
                  <a:gd name="connsiteX1" fmla="*/ 8041 w 34926"/>
                  <a:gd name="connsiteY1" fmla="*/ 23732 h 54809"/>
                  <a:gd name="connsiteX2" fmla="*/ 16728 w 34926"/>
                  <a:gd name="connsiteY2" fmla="*/ 5458 h 54809"/>
                  <a:gd name="connsiteX3" fmla="*/ 29468 w 34926"/>
                  <a:gd name="connsiteY3" fmla="*/ 953 h 54809"/>
                  <a:gd name="connsiteX4" fmla="*/ 33973 w 34926"/>
                  <a:gd name="connsiteY4" fmla="*/ 13694 h 54809"/>
                  <a:gd name="connsiteX5" fmla="*/ 33716 w 34926"/>
                  <a:gd name="connsiteY5" fmla="*/ 14209 h 54809"/>
                  <a:gd name="connsiteX6" fmla="*/ 25737 w 34926"/>
                  <a:gd name="connsiteY6" fmla="*/ 30875 h 54809"/>
                  <a:gd name="connsiteX7" fmla="*/ 18465 w 34926"/>
                  <a:gd name="connsiteY7" fmla="*/ 48827 h 54809"/>
                  <a:gd name="connsiteX8" fmla="*/ 5983 w 34926"/>
                  <a:gd name="connsiteY8" fmla="*/ 54104 h 54809"/>
                  <a:gd name="connsiteX9" fmla="*/ 706 w 34926"/>
                  <a:gd name="connsiteY9" fmla="*/ 41621 h 5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26" h="54809">
                    <a:moveTo>
                      <a:pt x="770" y="41685"/>
                    </a:moveTo>
                    <a:cubicBezTo>
                      <a:pt x="770" y="41685"/>
                      <a:pt x="4374" y="32676"/>
                      <a:pt x="8041" y="23732"/>
                    </a:cubicBezTo>
                    <a:cubicBezTo>
                      <a:pt x="12417" y="14595"/>
                      <a:pt x="16728" y="5458"/>
                      <a:pt x="16728" y="5458"/>
                    </a:cubicBezTo>
                    <a:cubicBezTo>
                      <a:pt x="18981" y="696"/>
                      <a:pt x="24707" y="-1363"/>
                      <a:pt x="29468" y="953"/>
                    </a:cubicBezTo>
                    <a:cubicBezTo>
                      <a:pt x="34231" y="3206"/>
                      <a:pt x="36290" y="8932"/>
                      <a:pt x="33973" y="13694"/>
                    </a:cubicBezTo>
                    <a:cubicBezTo>
                      <a:pt x="33973" y="13694"/>
                      <a:pt x="33716" y="14209"/>
                      <a:pt x="33716" y="14209"/>
                    </a:cubicBezTo>
                    <a:cubicBezTo>
                      <a:pt x="33716" y="14209"/>
                      <a:pt x="29726" y="22574"/>
                      <a:pt x="25737" y="30875"/>
                    </a:cubicBezTo>
                    <a:cubicBezTo>
                      <a:pt x="22134" y="39883"/>
                      <a:pt x="18465" y="48827"/>
                      <a:pt x="18465" y="48827"/>
                    </a:cubicBezTo>
                    <a:cubicBezTo>
                      <a:pt x="16471" y="53718"/>
                      <a:pt x="10873" y="56099"/>
                      <a:pt x="5983" y="54104"/>
                    </a:cubicBezTo>
                    <a:cubicBezTo>
                      <a:pt x="1092" y="52109"/>
                      <a:pt x="-1289" y="46511"/>
                      <a:pt x="706" y="41621"/>
                    </a:cubicBezTo>
                    <a:close/>
                  </a:path>
                </a:pathLst>
              </a:custGeom>
              <a:solidFill>
                <a:srgbClr val="525D7D"/>
              </a:solidFill>
              <a:ln w="6433" cap="flat">
                <a:noFill/>
                <a:prstDash val="solid"/>
                <a:miter/>
              </a:ln>
            </p:spPr>
            <p:txBody>
              <a:bodyPr rtlCol="0" anchor="ctr"/>
              <a:lstStyle/>
              <a:p>
                <a:endParaRPr lang="en-AU"/>
              </a:p>
            </p:txBody>
          </p:sp>
          <p:sp>
            <p:nvSpPr>
              <p:cNvPr id="1909" name="Freeform: Shape 1908">
                <a:extLst>
                  <a:ext uri="{FF2B5EF4-FFF2-40B4-BE49-F238E27FC236}">
                    <a16:creationId xmlns:a16="http://schemas.microsoft.com/office/drawing/2014/main" id="{D3228B80-2F44-56F9-1691-B6A2C28D08C6}"/>
                  </a:ext>
                </a:extLst>
              </p:cNvPr>
              <p:cNvSpPr/>
              <p:nvPr/>
            </p:nvSpPr>
            <p:spPr>
              <a:xfrm>
                <a:off x="7451517" y="4265481"/>
                <a:ext cx="45481" cy="48120"/>
              </a:xfrm>
              <a:custGeom>
                <a:avLst/>
                <a:gdLst>
                  <a:gd name="connsiteX0" fmla="*/ 2207 w 45481"/>
                  <a:gd name="connsiteY0" fmla="*/ 32207 h 48120"/>
                  <a:gd name="connsiteX1" fmla="*/ 14819 w 45481"/>
                  <a:gd name="connsiteY1" fmla="*/ 17472 h 48120"/>
                  <a:gd name="connsiteX2" fmla="*/ 28911 w 45481"/>
                  <a:gd name="connsiteY2" fmla="*/ 2930 h 48120"/>
                  <a:gd name="connsiteX3" fmla="*/ 42552 w 45481"/>
                  <a:gd name="connsiteY3" fmla="*/ 2672 h 48120"/>
                  <a:gd name="connsiteX4" fmla="*/ 42810 w 45481"/>
                  <a:gd name="connsiteY4" fmla="*/ 16314 h 48120"/>
                  <a:gd name="connsiteX5" fmla="*/ 42424 w 45481"/>
                  <a:gd name="connsiteY5" fmla="*/ 16764 h 48120"/>
                  <a:gd name="connsiteX6" fmla="*/ 29554 w 45481"/>
                  <a:gd name="connsiteY6" fmla="*/ 30020 h 48120"/>
                  <a:gd name="connsiteX7" fmla="*/ 16943 w 45481"/>
                  <a:gd name="connsiteY7" fmla="*/ 44755 h 48120"/>
                  <a:gd name="connsiteX8" fmla="*/ 3365 w 45481"/>
                  <a:gd name="connsiteY8" fmla="*/ 45785 h 48120"/>
                  <a:gd name="connsiteX9" fmla="*/ 2336 w 45481"/>
                  <a:gd name="connsiteY9" fmla="*/ 32207 h 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81" h="48120">
                    <a:moveTo>
                      <a:pt x="2207" y="32207"/>
                    </a:moveTo>
                    <a:cubicBezTo>
                      <a:pt x="2207" y="32207"/>
                      <a:pt x="8513" y="24872"/>
                      <a:pt x="14819" y="17472"/>
                    </a:cubicBezTo>
                    <a:cubicBezTo>
                      <a:pt x="21833" y="10201"/>
                      <a:pt x="28911" y="2930"/>
                      <a:pt x="28911" y="2930"/>
                    </a:cubicBezTo>
                    <a:cubicBezTo>
                      <a:pt x="32578" y="-867"/>
                      <a:pt x="38692" y="-996"/>
                      <a:pt x="42552" y="2672"/>
                    </a:cubicBezTo>
                    <a:cubicBezTo>
                      <a:pt x="46349" y="6340"/>
                      <a:pt x="46477" y="12453"/>
                      <a:pt x="42810" y="16314"/>
                    </a:cubicBezTo>
                    <a:cubicBezTo>
                      <a:pt x="42810" y="16314"/>
                      <a:pt x="42424" y="16764"/>
                      <a:pt x="42424" y="16764"/>
                    </a:cubicBezTo>
                    <a:cubicBezTo>
                      <a:pt x="42424" y="16764"/>
                      <a:pt x="35989" y="23392"/>
                      <a:pt x="29554" y="30020"/>
                    </a:cubicBezTo>
                    <a:cubicBezTo>
                      <a:pt x="23248" y="37355"/>
                      <a:pt x="16943" y="44755"/>
                      <a:pt x="16943" y="44755"/>
                    </a:cubicBezTo>
                    <a:cubicBezTo>
                      <a:pt x="13468" y="48809"/>
                      <a:pt x="7419" y="49259"/>
                      <a:pt x="3365" y="45785"/>
                    </a:cubicBezTo>
                    <a:cubicBezTo>
                      <a:pt x="-688" y="42310"/>
                      <a:pt x="-1139" y="36261"/>
                      <a:pt x="2336" y="32207"/>
                    </a:cubicBezTo>
                    <a:close/>
                  </a:path>
                </a:pathLst>
              </a:custGeom>
              <a:solidFill>
                <a:srgbClr val="525D7D"/>
              </a:solidFill>
              <a:ln w="6433" cap="flat">
                <a:noFill/>
                <a:prstDash val="solid"/>
                <a:miter/>
              </a:ln>
            </p:spPr>
            <p:txBody>
              <a:bodyPr rtlCol="0" anchor="ctr"/>
              <a:lstStyle/>
              <a:p>
                <a:endParaRPr lang="en-AU"/>
              </a:p>
            </p:txBody>
          </p:sp>
          <p:sp>
            <p:nvSpPr>
              <p:cNvPr id="1910" name="Freeform: Shape 1909">
                <a:extLst>
                  <a:ext uri="{FF2B5EF4-FFF2-40B4-BE49-F238E27FC236}">
                    <a16:creationId xmlns:a16="http://schemas.microsoft.com/office/drawing/2014/main" id="{B6F83C74-7C46-A693-E720-AE39A9CC27EF}"/>
                  </a:ext>
                </a:extLst>
              </p:cNvPr>
              <p:cNvSpPr/>
              <p:nvPr/>
            </p:nvSpPr>
            <p:spPr>
              <a:xfrm>
                <a:off x="7528047" y="4206643"/>
                <a:ext cx="53272" cy="38214"/>
              </a:xfrm>
              <a:custGeom>
                <a:avLst/>
                <a:gdLst>
                  <a:gd name="connsiteX0" fmla="*/ 4631 w 53272"/>
                  <a:gd name="connsiteY0" fmla="*/ 20393 h 38214"/>
                  <a:gd name="connsiteX1" fmla="*/ 21232 w 53272"/>
                  <a:gd name="connsiteY1" fmla="*/ 10419 h 38214"/>
                  <a:gd name="connsiteX2" fmla="*/ 39185 w 53272"/>
                  <a:gd name="connsiteY2" fmla="*/ 1089 h 38214"/>
                  <a:gd name="connsiteX3" fmla="*/ 52183 w 53272"/>
                  <a:gd name="connsiteY3" fmla="*/ 5207 h 38214"/>
                  <a:gd name="connsiteX4" fmla="*/ 48065 w 53272"/>
                  <a:gd name="connsiteY4" fmla="*/ 18205 h 38214"/>
                  <a:gd name="connsiteX5" fmla="*/ 47551 w 53272"/>
                  <a:gd name="connsiteY5" fmla="*/ 18462 h 38214"/>
                  <a:gd name="connsiteX6" fmla="*/ 31142 w 53272"/>
                  <a:gd name="connsiteY6" fmla="*/ 26956 h 38214"/>
                  <a:gd name="connsiteX7" fmla="*/ 14541 w 53272"/>
                  <a:gd name="connsiteY7" fmla="*/ 36866 h 38214"/>
                  <a:gd name="connsiteX8" fmla="*/ 1349 w 53272"/>
                  <a:gd name="connsiteY8" fmla="*/ 33519 h 38214"/>
                  <a:gd name="connsiteX9" fmla="*/ 4696 w 53272"/>
                  <a:gd name="connsiteY9" fmla="*/ 20328 h 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72" h="38214">
                    <a:moveTo>
                      <a:pt x="4631" y="20393"/>
                    </a:moveTo>
                    <a:cubicBezTo>
                      <a:pt x="4631" y="20393"/>
                      <a:pt x="12932" y="15438"/>
                      <a:pt x="21232" y="10419"/>
                    </a:cubicBezTo>
                    <a:cubicBezTo>
                      <a:pt x="30241" y="5722"/>
                      <a:pt x="39185" y="1089"/>
                      <a:pt x="39185" y="1089"/>
                    </a:cubicBezTo>
                    <a:cubicBezTo>
                      <a:pt x="43882" y="-1356"/>
                      <a:pt x="49738" y="445"/>
                      <a:pt x="52183" y="5207"/>
                    </a:cubicBezTo>
                    <a:cubicBezTo>
                      <a:pt x="54629" y="9904"/>
                      <a:pt x="52827" y="15760"/>
                      <a:pt x="48065" y="18205"/>
                    </a:cubicBezTo>
                    <a:cubicBezTo>
                      <a:pt x="48065" y="18205"/>
                      <a:pt x="47551" y="18462"/>
                      <a:pt x="47551" y="18462"/>
                    </a:cubicBezTo>
                    <a:cubicBezTo>
                      <a:pt x="47551" y="18462"/>
                      <a:pt x="39314" y="22709"/>
                      <a:pt x="31142" y="26956"/>
                    </a:cubicBezTo>
                    <a:cubicBezTo>
                      <a:pt x="22841" y="31911"/>
                      <a:pt x="14541" y="36866"/>
                      <a:pt x="14541" y="36866"/>
                    </a:cubicBezTo>
                    <a:cubicBezTo>
                      <a:pt x="9972" y="39568"/>
                      <a:pt x="4052" y="38088"/>
                      <a:pt x="1349" y="33519"/>
                    </a:cubicBezTo>
                    <a:cubicBezTo>
                      <a:pt x="-1353" y="28951"/>
                      <a:pt x="126" y="23031"/>
                      <a:pt x="4696" y="20328"/>
                    </a:cubicBezTo>
                    <a:close/>
                  </a:path>
                </a:pathLst>
              </a:custGeom>
              <a:solidFill>
                <a:srgbClr val="525D7D"/>
              </a:solidFill>
              <a:ln w="6433" cap="flat">
                <a:noFill/>
                <a:prstDash val="solid"/>
                <a:miter/>
              </a:ln>
            </p:spPr>
            <p:txBody>
              <a:bodyPr rtlCol="0" anchor="ctr"/>
              <a:lstStyle/>
              <a:p>
                <a:endParaRPr lang="en-AU"/>
              </a:p>
            </p:txBody>
          </p:sp>
          <p:sp>
            <p:nvSpPr>
              <p:cNvPr id="1911" name="Freeform: Shape 1910">
                <a:extLst>
                  <a:ext uri="{FF2B5EF4-FFF2-40B4-BE49-F238E27FC236}">
                    <a16:creationId xmlns:a16="http://schemas.microsoft.com/office/drawing/2014/main" id="{F25C614F-9D3F-773F-CCC9-16B5699AEAF5}"/>
                  </a:ext>
                </a:extLst>
              </p:cNvPr>
              <p:cNvSpPr/>
              <p:nvPr/>
            </p:nvSpPr>
            <p:spPr>
              <a:xfrm>
                <a:off x="7622534" y="4180735"/>
                <a:ext cx="38101" cy="23366"/>
              </a:xfrm>
              <a:custGeom>
                <a:avLst/>
                <a:gdLst>
                  <a:gd name="connsiteX0" fmla="*/ 7565 w 38101"/>
                  <a:gd name="connsiteY0" fmla="*/ 4348 h 23366"/>
                  <a:gd name="connsiteX1" fmla="*/ 26418 w 38101"/>
                  <a:gd name="connsiteY1" fmla="*/ 230 h 23366"/>
                  <a:gd name="connsiteX2" fmla="*/ 37872 w 38101"/>
                  <a:gd name="connsiteY2" fmla="*/ 7565 h 23366"/>
                  <a:gd name="connsiteX3" fmla="*/ 30537 w 38101"/>
                  <a:gd name="connsiteY3" fmla="*/ 19019 h 23366"/>
                  <a:gd name="connsiteX4" fmla="*/ 11683 w 38101"/>
                  <a:gd name="connsiteY4" fmla="*/ 23137 h 23366"/>
                  <a:gd name="connsiteX5" fmla="*/ 230 w 38101"/>
                  <a:gd name="connsiteY5" fmla="*/ 15801 h 23366"/>
                  <a:gd name="connsiteX6" fmla="*/ 7565 w 38101"/>
                  <a:gd name="connsiteY6" fmla="*/ 4348 h 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1" h="23366">
                    <a:moveTo>
                      <a:pt x="7565" y="4348"/>
                    </a:moveTo>
                    <a:lnTo>
                      <a:pt x="26418" y="230"/>
                    </a:lnTo>
                    <a:cubicBezTo>
                      <a:pt x="31631" y="-929"/>
                      <a:pt x="36778" y="2417"/>
                      <a:pt x="37872" y="7565"/>
                    </a:cubicBezTo>
                    <a:cubicBezTo>
                      <a:pt x="39031" y="12777"/>
                      <a:pt x="35685" y="17925"/>
                      <a:pt x="30537" y="19019"/>
                    </a:cubicBezTo>
                    <a:lnTo>
                      <a:pt x="11683" y="23137"/>
                    </a:lnTo>
                    <a:cubicBezTo>
                      <a:pt x="6471" y="24295"/>
                      <a:pt x="1324" y="20949"/>
                      <a:pt x="230" y="15801"/>
                    </a:cubicBezTo>
                    <a:cubicBezTo>
                      <a:pt x="-929" y="10589"/>
                      <a:pt x="2417" y="5442"/>
                      <a:pt x="7565" y="4348"/>
                    </a:cubicBezTo>
                    <a:close/>
                  </a:path>
                </a:pathLst>
              </a:custGeom>
              <a:solidFill>
                <a:srgbClr val="525D7D"/>
              </a:solidFill>
              <a:ln w="6433" cap="flat">
                <a:noFill/>
                <a:prstDash val="solid"/>
                <a:miter/>
              </a:ln>
            </p:spPr>
            <p:txBody>
              <a:bodyPr rtlCol="0" anchor="ctr"/>
              <a:lstStyle/>
              <a:p>
                <a:endParaRPr lang="en-AU"/>
              </a:p>
            </p:txBody>
          </p:sp>
        </p:grpSp>
      </p:grpSp>
      <p:sp>
        <p:nvSpPr>
          <p:cNvPr id="1919" name="TextBox 1918">
            <a:extLst>
              <a:ext uri="{FF2B5EF4-FFF2-40B4-BE49-F238E27FC236}">
                <a16:creationId xmlns:a16="http://schemas.microsoft.com/office/drawing/2014/main" id="{641753AC-C3F2-A4D0-3CA7-C75E168D6D3F}"/>
              </a:ext>
            </a:extLst>
          </p:cNvPr>
          <p:cNvSpPr txBox="1"/>
          <p:nvPr/>
        </p:nvSpPr>
        <p:spPr>
          <a:xfrm>
            <a:off x="642372" y="1538578"/>
            <a:ext cx="4900621" cy="2408929"/>
          </a:xfrm>
          <a:prstGeom prst="rect">
            <a:avLst/>
          </a:prstGeom>
          <a:noFill/>
        </p:spPr>
        <p:txBody>
          <a:bodyPr wrap="square" rtlCol="0">
            <a:spAutoFit/>
          </a:bodyPr>
          <a:lstStyle/>
          <a:p>
            <a:r>
              <a:rPr lang="en-AU" sz="3600" b="1" i="1" dirty="0">
                <a:solidFill>
                  <a:schemeClr val="tx1">
                    <a:lumMod val="85000"/>
                    <a:lumOff val="15000"/>
                  </a:schemeClr>
                </a:solidFill>
              </a:rPr>
              <a:t>"To be or not to be" </a:t>
            </a:r>
          </a:p>
          <a:p>
            <a:pPr>
              <a:lnSpc>
                <a:spcPts val="4700"/>
              </a:lnSpc>
            </a:pPr>
            <a:r>
              <a:rPr lang="en-AU" sz="3600" dirty="0">
                <a:solidFill>
                  <a:schemeClr val="tx1">
                    <a:lumMod val="85000"/>
                    <a:lumOff val="15000"/>
                  </a:schemeClr>
                </a:solidFill>
              </a:rPr>
              <a:t>the existential </a:t>
            </a:r>
            <a:br>
              <a:rPr lang="en-AU" sz="3600" b="1" dirty="0">
                <a:solidFill>
                  <a:schemeClr val="tx1">
                    <a:lumMod val="85000"/>
                    <a:lumOff val="15000"/>
                  </a:schemeClr>
                </a:solidFill>
              </a:rPr>
            </a:br>
            <a:r>
              <a:rPr lang="en-AU" sz="3600" b="1" dirty="0">
                <a:solidFill>
                  <a:schemeClr val="tx1">
                    <a:lumMod val="85000"/>
                    <a:lumOff val="15000"/>
                  </a:schemeClr>
                </a:solidFill>
              </a:rPr>
              <a:t>for-profit versus </a:t>
            </a:r>
            <a:br>
              <a:rPr lang="en-AU" sz="3600" b="1" dirty="0">
                <a:solidFill>
                  <a:schemeClr val="tx1">
                    <a:lumMod val="85000"/>
                    <a:lumOff val="15000"/>
                  </a:schemeClr>
                </a:solidFill>
              </a:rPr>
            </a:br>
            <a:r>
              <a:rPr lang="en-AU" sz="3600" b="1" dirty="0">
                <a:solidFill>
                  <a:schemeClr val="tx1">
                    <a:lumMod val="85000"/>
                    <a:lumOff val="15000"/>
                  </a:schemeClr>
                </a:solidFill>
              </a:rPr>
              <a:t>not-for-profit </a:t>
            </a:r>
            <a:r>
              <a:rPr lang="en-AU" sz="3600" dirty="0">
                <a:solidFill>
                  <a:schemeClr val="tx1">
                    <a:lumMod val="85000"/>
                    <a:lumOff val="15000"/>
                  </a:schemeClr>
                </a:solidFill>
              </a:rPr>
              <a:t>decision</a:t>
            </a:r>
            <a:r>
              <a:rPr lang="en-AU" sz="3600" b="1" dirty="0">
                <a:solidFill>
                  <a:schemeClr val="tx1">
                    <a:lumMod val="85000"/>
                    <a:lumOff val="15000"/>
                  </a:schemeClr>
                </a:solidFill>
              </a:rPr>
              <a:t> </a:t>
            </a:r>
            <a:endParaRPr lang="en-AU" sz="3600" dirty="0">
              <a:solidFill>
                <a:schemeClr val="tx1">
                  <a:lumMod val="85000"/>
                  <a:lumOff val="15000"/>
                </a:schemeClr>
              </a:solidFill>
            </a:endParaRPr>
          </a:p>
        </p:txBody>
      </p:sp>
    </p:spTree>
    <p:extLst>
      <p:ext uri="{BB962C8B-B14F-4D97-AF65-F5344CB8AC3E}">
        <p14:creationId xmlns:p14="http://schemas.microsoft.com/office/powerpoint/2010/main" val="19866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wd">
                                    <p:tmPct val="10000"/>
                                  </p:iterate>
                                  <p:childTnLst>
                                    <p:set>
                                      <p:cBhvr>
                                        <p:cTn id="6" dur="1" fill="hold">
                                          <p:stCondLst>
                                            <p:cond delay="0"/>
                                          </p:stCondLst>
                                        </p:cTn>
                                        <p:tgtEl>
                                          <p:spTgt spid="1919"/>
                                        </p:tgtEl>
                                        <p:attrNameLst>
                                          <p:attrName>style.visibility</p:attrName>
                                        </p:attrNameLst>
                                      </p:cBhvr>
                                      <p:to>
                                        <p:strVal val="visible"/>
                                      </p:to>
                                    </p:set>
                                    <p:animEffect transition="in" filter="fade">
                                      <p:cBhvr>
                                        <p:cTn id="7" dur="1000"/>
                                        <p:tgtEl>
                                          <p:spTgt spid="1919"/>
                                        </p:tgtEl>
                                      </p:cBhvr>
                                    </p:animEffect>
                                  </p:childTnLst>
                                </p:cTn>
                              </p:par>
                              <p:par>
                                <p:cTn id="8" presetID="10" presetClass="entr" presetSubtype="0" fill="hold" nodeType="withEffect">
                                  <p:stCondLst>
                                    <p:cond delay="1000"/>
                                  </p:stCondLst>
                                  <p:childTnLst>
                                    <p:set>
                                      <p:cBhvr>
                                        <p:cTn id="9" dur="1" fill="hold">
                                          <p:stCondLst>
                                            <p:cond delay="0"/>
                                          </p:stCondLst>
                                        </p:cTn>
                                        <p:tgtEl>
                                          <p:spTgt spid="1918"/>
                                        </p:tgtEl>
                                        <p:attrNameLst>
                                          <p:attrName>style.visibility</p:attrName>
                                        </p:attrNameLst>
                                      </p:cBhvr>
                                      <p:to>
                                        <p:strVal val="visible"/>
                                      </p:to>
                                    </p:set>
                                    <p:animEffect transition="in" filter="fade">
                                      <p:cBhvr>
                                        <p:cTn id="10" dur="1500"/>
                                        <p:tgtEl>
                                          <p:spTgt spid="1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604B8A-2E04-96BE-1FE0-34E9209AA31E}"/>
              </a:ext>
            </a:extLst>
          </p:cNvPr>
          <p:cNvSpPr/>
          <p:nvPr/>
        </p:nvSpPr>
        <p:spPr>
          <a:xfrm>
            <a:off x="3581399" y="908050"/>
            <a:ext cx="8610601" cy="522128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872E1D21-E23D-0AFC-D467-3BD77568F6D0}"/>
              </a:ext>
            </a:extLst>
          </p:cNvPr>
          <p:cNvPicPr>
            <a:picLocks noChangeAspect="1"/>
          </p:cNvPicPr>
          <p:nvPr/>
        </p:nvPicPr>
        <p:blipFill rotWithShape="1">
          <a:blip r:embed="rId3"/>
          <a:srcRect t="2237"/>
          <a:stretch/>
        </p:blipFill>
        <p:spPr>
          <a:xfrm>
            <a:off x="371474" y="908050"/>
            <a:ext cx="3209925" cy="5221287"/>
          </a:xfrm>
          <a:prstGeom prst="rect">
            <a:avLst/>
          </a:prstGeom>
        </p:spPr>
      </p:pic>
      <p:sp>
        <p:nvSpPr>
          <p:cNvPr id="7" name="Content Placeholder 6">
            <a:extLst>
              <a:ext uri="{FF2B5EF4-FFF2-40B4-BE49-F238E27FC236}">
                <a16:creationId xmlns:a16="http://schemas.microsoft.com/office/drawing/2014/main" id="{0E5ADAF5-CE0B-2724-8178-BC681A525E1F}"/>
              </a:ext>
            </a:extLst>
          </p:cNvPr>
          <p:cNvSpPr>
            <a:spLocks noGrp="1"/>
          </p:cNvSpPr>
          <p:nvPr>
            <p:ph sz="quarter" idx="13"/>
          </p:nvPr>
        </p:nvSpPr>
        <p:spPr>
          <a:xfrm>
            <a:off x="587034" y="1233256"/>
            <a:ext cx="2740366" cy="1987550"/>
          </a:xfrm>
        </p:spPr>
        <p:txBody>
          <a:bodyPr>
            <a:noAutofit/>
          </a:bodyPr>
          <a:lstStyle/>
          <a:p>
            <a:pPr marL="0" indent="0">
              <a:lnSpc>
                <a:spcPts val="2600"/>
              </a:lnSpc>
              <a:buNone/>
            </a:pPr>
            <a:r>
              <a:rPr lang="en-AU" sz="2000" dirty="0"/>
              <a:t>The internal governance relationship between the members (owners), management and the Board is key!</a:t>
            </a:r>
          </a:p>
        </p:txBody>
      </p:sp>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p:txBody>
          <a:bodyPr anchor="t">
            <a:normAutofit/>
          </a:bodyPr>
          <a:lstStyle/>
          <a:p>
            <a:r>
              <a:rPr lang="en-AU" dirty="0"/>
              <a:t>The</a:t>
            </a:r>
            <a:r>
              <a:rPr lang="en-AU" b="1" dirty="0">
                <a:solidFill>
                  <a:srgbClr val="C00000"/>
                </a:solidFill>
              </a:rPr>
              <a:t> </a:t>
            </a:r>
            <a:r>
              <a:rPr lang="en-AU" dirty="0"/>
              <a:t>Board</a:t>
            </a:r>
          </a:p>
        </p:txBody>
      </p:sp>
      <p:grpSp>
        <p:nvGrpSpPr>
          <p:cNvPr id="25" name="Group 24">
            <a:extLst>
              <a:ext uri="{FF2B5EF4-FFF2-40B4-BE49-F238E27FC236}">
                <a16:creationId xmlns:a16="http://schemas.microsoft.com/office/drawing/2014/main" id="{ADEFBF2F-4AAC-E588-8A85-AD807778E454}"/>
              </a:ext>
            </a:extLst>
          </p:cNvPr>
          <p:cNvGrpSpPr/>
          <p:nvPr/>
        </p:nvGrpSpPr>
        <p:grpSpPr>
          <a:xfrm>
            <a:off x="4945386" y="1233256"/>
            <a:ext cx="5523827" cy="4430944"/>
            <a:chOff x="5667589" y="1714215"/>
            <a:chExt cx="3600003" cy="3561324"/>
          </a:xfrm>
        </p:grpSpPr>
        <p:sp>
          <p:nvSpPr>
            <p:cNvPr id="18" name="Rectangle 17">
              <a:extLst>
                <a:ext uri="{FF2B5EF4-FFF2-40B4-BE49-F238E27FC236}">
                  <a16:creationId xmlns:a16="http://schemas.microsoft.com/office/drawing/2014/main" id="{09C19420-31FE-A9AF-E94A-909868A13957}"/>
                </a:ext>
              </a:extLst>
            </p:cNvPr>
            <p:cNvSpPr/>
            <p:nvPr/>
          </p:nvSpPr>
          <p:spPr>
            <a:xfrm>
              <a:off x="5667590" y="1714215"/>
              <a:ext cx="3600002" cy="11160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147" tIns="44147" rIns="44147" bIns="44147" numCol="1" spcCol="1270" anchor="ctr" anchorCtr="0">
              <a:noAutofit/>
            </a:bodyPr>
            <a:lstStyle/>
            <a:p>
              <a:pPr lvl="0" algn="ctr" defTabSz="889000">
                <a:spcBef>
                  <a:spcPct val="0"/>
                </a:spcBef>
                <a:spcAft>
                  <a:spcPts val="200"/>
                </a:spcAft>
              </a:pPr>
              <a:r>
                <a:rPr lang="en-AU" b="1" kern="1200" dirty="0">
                  <a:solidFill>
                    <a:schemeClr val="bg1"/>
                  </a:solidFill>
                  <a:latin typeface="Arial" panose="020B0604020202020204" pitchFamily="34" charset="0"/>
                  <a:cs typeface="Arial" panose="020B0604020202020204" pitchFamily="34" charset="0"/>
                </a:rPr>
                <a:t>Shareholders/members</a:t>
              </a:r>
            </a:p>
            <a:p>
              <a:pPr lvl="0" algn="ctr" defTabSz="889000">
                <a:spcBef>
                  <a:spcPct val="0"/>
                </a:spcBef>
                <a:spcAft>
                  <a:spcPts val="200"/>
                </a:spcAft>
              </a:pPr>
              <a:r>
                <a:rPr lang="en-AU" sz="1600" kern="1200" spc="-30" dirty="0">
                  <a:solidFill>
                    <a:schemeClr val="bg1"/>
                  </a:solidFill>
                  <a:latin typeface="Arial" panose="020B0604020202020204" pitchFamily="34" charset="0"/>
                  <a:cs typeface="Arial" panose="020B0604020202020204" pitchFamily="34" charset="0"/>
                </a:rPr>
                <a:t>(the ‘owners’ of the organisation</a:t>
              </a:r>
              <a:br>
                <a:rPr lang="en-AU" sz="1600" kern="1200" spc="-30" dirty="0">
                  <a:solidFill>
                    <a:schemeClr val="bg1"/>
                  </a:solidFill>
                  <a:latin typeface="Arial" panose="020B0604020202020204" pitchFamily="34" charset="0"/>
                  <a:cs typeface="Arial" panose="020B0604020202020204" pitchFamily="34" charset="0"/>
                </a:rPr>
              </a:br>
              <a:r>
                <a:rPr lang="en-AU" sz="1600" kern="1200" spc="-30" dirty="0">
                  <a:solidFill>
                    <a:schemeClr val="bg1"/>
                  </a:solidFill>
                  <a:latin typeface="Arial" panose="020B0604020202020204" pitchFamily="34" charset="0"/>
                  <a:cs typeface="Arial" panose="020B0604020202020204" pitchFamily="34" charset="0"/>
                </a:rPr>
                <a:t> – NFPs only have members)</a:t>
              </a:r>
            </a:p>
          </p:txBody>
        </p:sp>
        <p:sp>
          <p:nvSpPr>
            <p:cNvPr id="19" name="Rectangle 18">
              <a:extLst>
                <a:ext uri="{FF2B5EF4-FFF2-40B4-BE49-F238E27FC236}">
                  <a16:creationId xmlns:a16="http://schemas.microsoft.com/office/drawing/2014/main" id="{E2C7B64D-066C-DE5C-9B0B-B05B34F3EC18}"/>
                </a:ext>
              </a:extLst>
            </p:cNvPr>
            <p:cNvSpPr/>
            <p:nvPr/>
          </p:nvSpPr>
          <p:spPr>
            <a:xfrm>
              <a:off x="5667589" y="2936877"/>
              <a:ext cx="3600002" cy="1116000"/>
            </a:xfrm>
            <a:prstGeom prst="rect">
              <a:avLst/>
            </a:prstGeom>
            <a:solidFill>
              <a:schemeClr val="bg2">
                <a:lumMod val="50000"/>
              </a:schemeClr>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607" tIns="41607" rIns="41607" bIns="41607" numCol="1" spcCol="1270" anchor="ctr" anchorCtr="0">
              <a:noAutofit/>
            </a:bodyPr>
            <a:lstStyle/>
            <a:p>
              <a:pPr lvl="0" algn="ctr" defTabSz="800100">
                <a:spcBef>
                  <a:spcPct val="0"/>
                </a:spcBef>
                <a:spcAft>
                  <a:spcPts val="200"/>
                </a:spcAft>
              </a:pPr>
              <a:r>
                <a:rPr lang="en-AU" b="1" kern="1200" dirty="0">
                  <a:solidFill>
                    <a:schemeClr val="bg1"/>
                  </a:solidFill>
                  <a:latin typeface="Arial" panose="020B0604020202020204" pitchFamily="34" charset="0"/>
                  <a:cs typeface="Arial" panose="020B0604020202020204" pitchFamily="34" charset="0"/>
                </a:rPr>
                <a:t>Directors/board</a:t>
              </a:r>
              <a:r>
                <a:rPr lang="en-AU" kern="1200" dirty="0">
                  <a:solidFill>
                    <a:schemeClr val="bg1"/>
                  </a:solidFill>
                  <a:latin typeface="Arial" panose="020B0604020202020204" pitchFamily="34" charset="0"/>
                  <a:cs typeface="Arial" panose="020B0604020202020204" pitchFamily="34" charset="0"/>
                </a:rPr>
                <a:t> </a:t>
              </a:r>
            </a:p>
            <a:p>
              <a:pPr lvl="0" algn="ctr" defTabSz="800100">
                <a:spcBef>
                  <a:spcPct val="0"/>
                </a:spcBef>
                <a:spcAft>
                  <a:spcPts val="200"/>
                </a:spcAft>
              </a:pPr>
              <a:r>
                <a:rPr lang="en-AU" sz="1600" kern="1200" spc="-30" dirty="0">
                  <a:solidFill>
                    <a:schemeClr val="bg1"/>
                  </a:solidFill>
                  <a:latin typeface="Arial" panose="020B0604020202020204" pitchFamily="34" charset="0"/>
                  <a:cs typeface="Arial" panose="020B0604020202020204" pitchFamily="34" charset="0"/>
                </a:rPr>
                <a:t>(those who govern the organisation </a:t>
              </a:r>
              <a:br>
                <a:rPr lang="en-AU" sz="1600" kern="1200" spc="-30" dirty="0">
                  <a:solidFill>
                    <a:schemeClr val="bg1"/>
                  </a:solidFill>
                  <a:latin typeface="Arial" panose="020B0604020202020204" pitchFamily="34" charset="0"/>
                  <a:cs typeface="Arial" panose="020B0604020202020204" pitchFamily="34" charset="0"/>
                </a:rPr>
              </a:br>
              <a:r>
                <a:rPr lang="en-AU" sz="1600" kern="1200" spc="-30" dirty="0">
                  <a:solidFill>
                    <a:schemeClr val="bg1"/>
                  </a:solidFill>
                  <a:latin typeface="Arial" panose="020B0604020202020204" pitchFamily="34" charset="0"/>
                  <a:cs typeface="Arial" panose="020B0604020202020204" pitchFamily="34" charset="0"/>
                </a:rPr>
                <a:t>on behalf of owners)</a:t>
              </a:r>
            </a:p>
          </p:txBody>
        </p:sp>
        <p:sp>
          <p:nvSpPr>
            <p:cNvPr id="20" name="Down Arrow 24">
              <a:extLst>
                <a:ext uri="{FF2B5EF4-FFF2-40B4-BE49-F238E27FC236}">
                  <a16:creationId xmlns:a16="http://schemas.microsoft.com/office/drawing/2014/main" id="{03C15CCD-FE0A-6026-D3F0-3CBE1F516134}"/>
                </a:ext>
              </a:extLst>
            </p:cNvPr>
            <p:cNvSpPr/>
            <p:nvPr/>
          </p:nvSpPr>
          <p:spPr>
            <a:xfrm flipV="1">
              <a:off x="5728854" y="2545357"/>
              <a:ext cx="396000" cy="396000"/>
            </a:xfrm>
            <a:prstGeom prst="downArrow">
              <a:avLst/>
            </a:prstGeom>
            <a:solidFill>
              <a:schemeClr val="bg2">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Down Arrow 25">
              <a:extLst>
                <a:ext uri="{FF2B5EF4-FFF2-40B4-BE49-F238E27FC236}">
                  <a16:creationId xmlns:a16="http://schemas.microsoft.com/office/drawing/2014/main" id="{F665D952-741D-E16A-B8DA-344FC9A172BB}"/>
                </a:ext>
              </a:extLst>
            </p:cNvPr>
            <p:cNvSpPr/>
            <p:nvPr/>
          </p:nvSpPr>
          <p:spPr>
            <a:xfrm flipV="1">
              <a:off x="5745344" y="3770664"/>
              <a:ext cx="396000" cy="396000"/>
            </a:xfrm>
            <a:prstGeom prst="downArrow">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Rectangle 21">
              <a:extLst>
                <a:ext uri="{FF2B5EF4-FFF2-40B4-BE49-F238E27FC236}">
                  <a16:creationId xmlns:a16="http://schemas.microsoft.com/office/drawing/2014/main" id="{0416BC65-DB16-EABD-B6C3-21AF32585C5A}"/>
                </a:ext>
              </a:extLst>
            </p:cNvPr>
            <p:cNvSpPr/>
            <p:nvPr/>
          </p:nvSpPr>
          <p:spPr>
            <a:xfrm>
              <a:off x="5667589" y="4159539"/>
              <a:ext cx="3600001" cy="1116000"/>
            </a:xfrm>
            <a:prstGeom prst="rect">
              <a:avLst/>
            </a:prstGeom>
            <a:solidFill>
              <a:schemeClr val="bg1">
                <a:lumMod val="65000"/>
              </a:schemeClr>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607" tIns="41607" rIns="41607" bIns="41607" numCol="1" spcCol="1270" anchor="ctr" anchorCtr="0">
              <a:noAutofit/>
            </a:bodyPr>
            <a:lstStyle/>
            <a:p>
              <a:pPr lvl="0" algn="ctr" defTabSz="800100">
                <a:spcBef>
                  <a:spcPct val="0"/>
                </a:spcBef>
                <a:spcAft>
                  <a:spcPts val="200"/>
                </a:spcAft>
              </a:pPr>
              <a:r>
                <a:rPr lang="en-AU" b="1" kern="1200" dirty="0">
                  <a:solidFill>
                    <a:schemeClr val="bg1"/>
                  </a:solidFill>
                  <a:latin typeface="Arial" panose="020B0604020202020204" pitchFamily="34" charset="0"/>
                  <a:cs typeface="Arial" panose="020B0604020202020204" pitchFamily="34" charset="0"/>
                </a:rPr>
                <a:t>CEO and management </a:t>
              </a:r>
            </a:p>
            <a:p>
              <a:pPr lvl="0" algn="ctr" defTabSz="800100">
                <a:spcBef>
                  <a:spcPct val="0"/>
                </a:spcBef>
                <a:spcAft>
                  <a:spcPts val="200"/>
                </a:spcAft>
              </a:pPr>
              <a:r>
                <a:rPr lang="en-AU" sz="1600" kern="1200" spc="-30" dirty="0">
                  <a:solidFill>
                    <a:schemeClr val="bg1"/>
                  </a:solidFill>
                  <a:latin typeface="Arial" panose="020B0604020202020204" pitchFamily="34" charset="0"/>
                  <a:cs typeface="Arial" panose="020B0604020202020204" pitchFamily="34" charset="0"/>
                </a:rPr>
                <a:t>(those who operate the organisation </a:t>
              </a:r>
              <a:br>
                <a:rPr lang="en-AU" sz="1600" kern="1200" spc="-30" dirty="0">
                  <a:solidFill>
                    <a:schemeClr val="bg1"/>
                  </a:solidFill>
                  <a:latin typeface="Arial" panose="020B0604020202020204" pitchFamily="34" charset="0"/>
                  <a:cs typeface="Arial" panose="020B0604020202020204" pitchFamily="34" charset="0"/>
                </a:rPr>
              </a:br>
              <a:r>
                <a:rPr lang="en-AU" sz="1600" kern="1200" spc="-30" dirty="0">
                  <a:solidFill>
                    <a:schemeClr val="bg1"/>
                  </a:solidFill>
                  <a:latin typeface="Arial" panose="020B0604020202020204" pitchFamily="34" charset="0"/>
                  <a:cs typeface="Arial" panose="020B0604020202020204" pitchFamily="34" charset="0"/>
                </a:rPr>
                <a:t>at the direction of the board) </a:t>
              </a:r>
            </a:p>
          </p:txBody>
        </p:sp>
        <p:sp>
          <p:nvSpPr>
            <p:cNvPr id="23" name="Down Arrow 23">
              <a:extLst>
                <a:ext uri="{FF2B5EF4-FFF2-40B4-BE49-F238E27FC236}">
                  <a16:creationId xmlns:a16="http://schemas.microsoft.com/office/drawing/2014/main" id="{8875FAF6-A9BC-B305-F24A-C014ED561843}"/>
                </a:ext>
              </a:extLst>
            </p:cNvPr>
            <p:cNvSpPr/>
            <p:nvPr/>
          </p:nvSpPr>
          <p:spPr>
            <a:xfrm>
              <a:off x="8744651" y="2830215"/>
              <a:ext cx="396000" cy="396000"/>
            </a:xfrm>
            <a:prstGeom prst="downArrow">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Down Arrow 22">
              <a:extLst>
                <a:ext uri="{FF2B5EF4-FFF2-40B4-BE49-F238E27FC236}">
                  <a16:creationId xmlns:a16="http://schemas.microsoft.com/office/drawing/2014/main" id="{6ADF58D0-B5B9-F5BC-5E34-EE94B86B66DA}"/>
                </a:ext>
              </a:extLst>
            </p:cNvPr>
            <p:cNvSpPr/>
            <p:nvPr/>
          </p:nvSpPr>
          <p:spPr>
            <a:xfrm>
              <a:off x="8744655" y="4016289"/>
              <a:ext cx="396000" cy="396000"/>
            </a:xfrm>
            <a:prstGeom prst="downArrow">
              <a:avLst/>
            </a:prstGeom>
            <a:solidFill>
              <a:schemeClr val="bg2">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395306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1C1A2E-CB02-B0A3-759D-45DE85E7EC65}"/>
              </a:ext>
            </a:extLst>
          </p:cNvPr>
          <p:cNvSpPr>
            <a:spLocks noGrp="1"/>
          </p:cNvSpPr>
          <p:nvPr>
            <p:ph type="sldNum" sz="quarter" idx="12"/>
          </p:nvPr>
        </p:nvSpPr>
        <p:spPr/>
        <p:txBody>
          <a:bodyPr/>
          <a:lstStyle/>
          <a:p>
            <a:fld id="{113056CA-C770-4F8E-A686-4F413A71835F}" type="slidenum">
              <a:rPr lang="en-AU" smtClean="0"/>
              <a:pPr/>
              <a:t>41</a:t>
            </a:fld>
            <a:endParaRPr lang="en-AU"/>
          </a:p>
        </p:txBody>
      </p:sp>
      <p:sp>
        <p:nvSpPr>
          <p:cNvPr id="5" name="Rectangle 4">
            <a:extLst>
              <a:ext uri="{FF2B5EF4-FFF2-40B4-BE49-F238E27FC236}">
                <a16:creationId xmlns:a16="http://schemas.microsoft.com/office/drawing/2014/main" id="{7038FE98-0BBC-C052-898B-5B91F69C9AE9}"/>
              </a:ext>
            </a:extLst>
          </p:cNvPr>
          <p:cNvSpPr/>
          <p:nvPr/>
        </p:nvSpPr>
        <p:spPr>
          <a:xfrm>
            <a:off x="702527" y="446049"/>
            <a:ext cx="10972800" cy="880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Case study 2: How do you establish good communication between boards and management – what happens when it breaks down?</a:t>
            </a:r>
            <a:endParaRPr lang="en-AU" b="1" dirty="0"/>
          </a:p>
        </p:txBody>
      </p:sp>
      <p:sp>
        <p:nvSpPr>
          <p:cNvPr id="2" name="Rectangle 1">
            <a:extLst>
              <a:ext uri="{FF2B5EF4-FFF2-40B4-BE49-F238E27FC236}">
                <a16:creationId xmlns:a16="http://schemas.microsoft.com/office/drawing/2014/main" id="{15FC4740-DDBC-D013-800B-8ED0189CB8FF}"/>
              </a:ext>
            </a:extLst>
          </p:cNvPr>
          <p:cNvSpPr/>
          <p:nvPr/>
        </p:nvSpPr>
        <p:spPr>
          <a:xfrm>
            <a:off x="702527" y="1438507"/>
            <a:ext cx="10972800" cy="27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dirty="0"/>
              <a:t>Scenario: </a:t>
            </a:r>
          </a:p>
          <a:p>
            <a:pPr marL="285750" indent="-285750">
              <a:buFont typeface="Arial" panose="020B0604020202020204" pitchFamily="34" charset="0"/>
              <a:buChar char="•"/>
            </a:pPr>
            <a:r>
              <a:rPr lang="en-US" dirty="0"/>
              <a:t>You are a social enterprise that repurposes, reuses and recycles waste collected from offices and have been running for five years.  Last year your original CEO and founder transitioned the social enterprise to a NFP structure and joined the board, with a plan to step away from managing the social enterprise.  A new CEO was appointed six months ago.  There are five other board members on the board.</a:t>
            </a:r>
          </a:p>
          <a:p>
            <a:pPr marL="285750" indent="-285750">
              <a:buFont typeface="Arial" panose="020B0604020202020204" pitchFamily="34" charset="0"/>
              <a:buChar char="•"/>
            </a:pPr>
            <a:r>
              <a:rPr lang="en-AU" dirty="0"/>
              <a:t>The board carefully selected the new CEO, and everyone started off with a good relationship.  However, over the last few months the founder has been showing up to the office regularly and asking staff what they are doing.  The founder calls the CEO regularly, and wants to know details about the day to day management of the social enterprise.  The new CEO is feeling micro-managed and staff are deferring to the founder rather than them.</a:t>
            </a:r>
          </a:p>
        </p:txBody>
      </p:sp>
      <p:sp>
        <p:nvSpPr>
          <p:cNvPr id="3" name="Rectangle: Rounded Corners 2">
            <a:extLst>
              <a:ext uri="{FF2B5EF4-FFF2-40B4-BE49-F238E27FC236}">
                <a16:creationId xmlns:a16="http://schemas.microsoft.com/office/drawing/2014/main" id="{621091BC-5DF9-55A6-F919-9CD4A2D3A315}"/>
              </a:ext>
            </a:extLst>
          </p:cNvPr>
          <p:cNvSpPr/>
          <p:nvPr/>
        </p:nvSpPr>
        <p:spPr>
          <a:xfrm>
            <a:off x="702527" y="4226313"/>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can cause the relationship between the board and management to break down?</a:t>
            </a:r>
            <a:endParaRPr lang="en-AU" dirty="0"/>
          </a:p>
        </p:txBody>
      </p:sp>
      <p:sp>
        <p:nvSpPr>
          <p:cNvPr id="6" name="Rectangle: Rounded Corners 5">
            <a:extLst>
              <a:ext uri="{FF2B5EF4-FFF2-40B4-BE49-F238E27FC236}">
                <a16:creationId xmlns:a16="http://schemas.microsoft.com/office/drawing/2014/main" id="{22DC4FF8-4EA8-DD23-8B31-E1BE8E584826}"/>
              </a:ext>
            </a:extLst>
          </p:cNvPr>
          <p:cNvSpPr/>
          <p:nvPr/>
        </p:nvSpPr>
        <p:spPr>
          <a:xfrm>
            <a:off x="4345259" y="4226313"/>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should your social enterprise handle this?</a:t>
            </a:r>
            <a:endParaRPr lang="en-AU" dirty="0"/>
          </a:p>
        </p:txBody>
      </p:sp>
      <p:sp>
        <p:nvSpPr>
          <p:cNvPr id="7" name="Rectangle: Rounded Corners 6">
            <a:extLst>
              <a:ext uri="{FF2B5EF4-FFF2-40B4-BE49-F238E27FC236}">
                <a16:creationId xmlns:a16="http://schemas.microsoft.com/office/drawing/2014/main" id="{AD9D461F-9958-CBD9-6B31-54486A40600E}"/>
              </a:ext>
            </a:extLst>
          </p:cNvPr>
          <p:cNvSpPr/>
          <p:nvPr/>
        </p:nvSpPr>
        <p:spPr>
          <a:xfrm>
            <a:off x="8177561" y="4226313"/>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governance processes could help with these problems in the future?</a:t>
            </a:r>
            <a:endParaRPr lang="en-AU" dirty="0"/>
          </a:p>
        </p:txBody>
      </p:sp>
    </p:spTree>
    <p:extLst>
      <p:ext uri="{BB962C8B-B14F-4D97-AF65-F5344CB8AC3E}">
        <p14:creationId xmlns:p14="http://schemas.microsoft.com/office/powerpoint/2010/main" val="3331269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577A-9A8F-7366-9527-D371C467F1CC}"/>
              </a:ext>
            </a:extLst>
          </p:cNvPr>
          <p:cNvSpPr>
            <a:spLocks noGrp="1"/>
          </p:cNvSpPr>
          <p:nvPr>
            <p:ph type="title"/>
          </p:nvPr>
        </p:nvSpPr>
        <p:spPr/>
        <p:txBody>
          <a:bodyPr>
            <a:normAutofit/>
          </a:bodyPr>
          <a:lstStyle/>
          <a:p>
            <a:r>
              <a:rPr lang="en-US" sz="3200" b="0" dirty="0"/>
              <a:t>How can boards and management work together?</a:t>
            </a:r>
            <a:endParaRPr lang="en-AU" sz="3200" b="0" dirty="0"/>
          </a:p>
        </p:txBody>
      </p:sp>
      <p:sp>
        <p:nvSpPr>
          <p:cNvPr id="4" name="Slide Number Placeholder 3">
            <a:extLst>
              <a:ext uri="{FF2B5EF4-FFF2-40B4-BE49-F238E27FC236}">
                <a16:creationId xmlns:a16="http://schemas.microsoft.com/office/drawing/2014/main" id="{76CCBD7B-E163-344F-2177-A7FAFB03B049}"/>
              </a:ext>
            </a:extLst>
          </p:cNvPr>
          <p:cNvSpPr>
            <a:spLocks noGrp="1"/>
          </p:cNvSpPr>
          <p:nvPr>
            <p:ph type="sldNum" sz="quarter" idx="12"/>
          </p:nvPr>
        </p:nvSpPr>
        <p:spPr>
          <a:xfrm>
            <a:off x="838200" y="5859685"/>
            <a:ext cx="2743200" cy="365125"/>
          </a:xfrm>
        </p:spPr>
        <p:txBody>
          <a:bodyPr/>
          <a:lstStyle/>
          <a:p>
            <a:fld id="{113056CA-C770-4F8E-A686-4F413A71835F}" type="slidenum">
              <a:rPr lang="en-AU" smtClean="0"/>
              <a:pPr/>
              <a:t>42</a:t>
            </a:fld>
            <a:endParaRPr lang="en-AU"/>
          </a:p>
        </p:txBody>
      </p:sp>
      <p:sp>
        <p:nvSpPr>
          <p:cNvPr id="7" name="Rectangle 6">
            <a:extLst>
              <a:ext uri="{FF2B5EF4-FFF2-40B4-BE49-F238E27FC236}">
                <a16:creationId xmlns:a16="http://schemas.microsoft.com/office/drawing/2014/main" id="{0079DE0D-C69B-049F-7B9F-AC91586A5BB5}"/>
              </a:ext>
            </a:extLst>
          </p:cNvPr>
          <p:cNvSpPr/>
          <p:nvPr/>
        </p:nvSpPr>
        <p:spPr>
          <a:xfrm>
            <a:off x="1143000" y="1206332"/>
            <a:ext cx="9673389" cy="7339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 productive relationship between the board and management is critical for good governance and </a:t>
            </a:r>
            <a:r>
              <a:rPr lang="en-US" dirty="0" err="1"/>
              <a:t>organisational</a:t>
            </a:r>
            <a:r>
              <a:rPr lang="en-US" dirty="0"/>
              <a:t> effectiveness. </a:t>
            </a:r>
          </a:p>
        </p:txBody>
      </p:sp>
      <p:grpSp>
        <p:nvGrpSpPr>
          <p:cNvPr id="16" name="Group 15">
            <a:extLst>
              <a:ext uri="{FF2B5EF4-FFF2-40B4-BE49-F238E27FC236}">
                <a16:creationId xmlns:a16="http://schemas.microsoft.com/office/drawing/2014/main" id="{374FBB1E-2C52-56CB-EEE8-2A8DCB6BB7FC}"/>
              </a:ext>
            </a:extLst>
          </p:cNvPr>
          <p:cNvGrpSpPr/>
          <p:nvPr/>
        </p:nvGrpSpPr>
        <p:grpSpPr>
          <a:xfrm>
            <a:off x="8237716" y="3382267"/>
            <a:ext cx="3387385" cy="1569660"/>
            <a:chOff x="6397084" y="2475872"/>
            <a:chExt cx="3387385" cy="1569660"/>
          </a:xfrm>
        </p:grpSpPr>
        <p:sp>
          <p:nvSpPr>
            <p:cNvPr id="15" name="Rectangle: Rounded Corners 14">
              <a:extLst>
                <a:ext uri="{FF2B5EF4-FFF2-40B4-BE49-F238E27FC236}">
                  <a16:creationId xmlns:a16="http://schemas.microsoft.com/office/drawing/2014/main" id="{77BFBE59-4FD2-BA7F-12C7-AEA12C04F58B}"/>
                </a:ext>
              </a:extLst>
            </p:cNvPr>
            <p:cNvSpPr/>
            <p:nvPr/>
          </p:nvSpPr>
          <p:spPr>
            <a:xfrm>
              <a:off x="6397084" y="2475872"/>
              <a:ext cx="3387385" cy="1199646"/>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Graphic 9" descr="Management with solid fill">
              <a:extLst>
                <a:ext uri="{FF2B5EF4-FFF2-40B4-BE49-F238E27FC236}">
                  <a16:creationId xmlns:a16="http://schemas.microsoft.com/office/drawing/2014/main" id="{E17ED70C-53F9-817E-57A5-D7C6093A25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1318" y="2583576"/>
              <a:ext cx="914400" cy="914400"/>
            </a:xfrm>
            <a:prstGeom prst="rect">
              <a:avLst/>
            </a:prstGeom>
          </p:spPr>
        </p:pic>
        <p:sp>
          <p:nvSpPr>
            <p:cNvPr id="12" name="TextBox 11">
              <a:extLst>
                <a:ext uri="{FF2B5EF4-FFF2-40B4-BE49-F238E27FC236}">
                  <a16:creationId xmlns:a16="http://schemas.microsoft.com/office/drawing/2014/main" id="{1F6D5362-156F-D3D9-F115-79D1C7BF6EAE}"/>
                </a:ext>
              </a:extLst>
            </p:cNvPr>
            <p:cNvSpPr txBox="1"/>
            <p:nvPr/>
          </p:nvSpPr>
          <p:spPr>
            <a:xfrm>
              <a:off x="7762829" y="2475872"/>
              <a:ext cx="2021640" cy="1569660"/>
            </a:xfrm>
            <a:prstGeom prst="rect">
              <a:avLst/>
            </a:prstGeom>
            <a:noFill/>
          </p:spPr>
          <p:txBody>
            <a:bodyPr wrap="square" rtlCol="0">
              <a:spAutoFit/>
            </a:bodyPr>
            <a:lstStyle/>
            <a:p>
              <a:r>
                <a:rPr lang="en-US" sz="2000" b="1" dirty="0"/>
                <a:t>Management</a:t>
              </a:r>
            </a:p>
            <a:p>
              <a:r>
                <a:rPr lang="en-US" sz="1400" dirty="0"/>
                <a:t>Implements the strategy and makes day-to-day decisions about operating the NFP</a:t>
              </a:r>
              <a:endParaRPr lang="en-AU" sz="1400" dirty="0"/>
            </a:p>
            <a:p>
              <a:endParaRPr lang="en-AU" sz="2000" b="1" dirty="0"/>
            </a:p>
          </p:txBody>
        </p:sp>
      </p:grpSp>
      <p:grpSp>
        <p:nvGrpSpPr>
          <p:cNvPr id="17" name="Group 16">
            <a:extLst>
              <a:ext uri="{FF2B5EF4-FFF2-40B4-BE49-F238E27FC236}">
                <a16:creationId xmlns:a16="http://schemas.microsoft.com/office/drawing/2014/main" id="{2F4A8439-CAC9-64F8-3DB0-7294D02D1034}"/>
              </a:ext>
            </a:extLst>
          </p:cNvPr>
          <p:cNvGrpSpPr/>
          <p:nvPr/>
        </p:nvGrpSpPr>
        <p:grpSpPr>
          <a:xfrm>
            <a:off x="892099" y="3417186"/>
            <a:ext cx="3387385" cy="1199646"/>
            <a:chOff x="1561171" y="2475872"/>
            <a:chExt cx="3387385" cy="1199646"/>
          </a:xfrm>
        </p:grpSpPr>
        <p:sp>
          <p:nvSpPr>
            <p:cNvPr id="14" name="Rectangle: Rounded Corners 13">
              <a:extLst>
                <a:ext uri="{FF2B5EF4-FFF2-40B4-BE49-F238E27FC236}">
                  <a16:creationId xmlns:a16="http://schemas.microsoft.com/office/drawing/2014/main" id="{4FF9E836-E498-7B65-F4E6-419A720F85A7}"/>
                </a:ext>
              </a:extLst>
            </p:cNvPr>
            <p:cNvSpPr/>
            <p:nvPr/>
          </p:nvSpPr>
          <p:spPr>
            <a:xfrm>
              <a:off x="1561171" y="2475872"/>
              <a:ext cx="3387385" cy="1199646"/>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9A1A4AD4-7219-AFB2-CEC9-B368C650F430}"/>
                </a:ext>
              </a:extLst>
            </p:cNvPr>
            <p:cNvSpPr txBox="1"/>
            <p:nvPr/>
          </p:nvSpPr>
          <p:spPr>
            <a:xfrm>
              <a:off x="2795851" y="2483879"/>
              <a:ext cx="2111475" cy="1138773"/>
            </a:xfrm>
            <a:prstGeom prst="rect">
              <a:avLst/>
            </a:prstGeom>
            <a:noFill/>
          </p:spPr>
          <p:txBody>
            <a:bodyPr wrap="square" rtlCol="0">
              <a:spAutoFit/>
            </a:bodyPr>
            <a:lstStyle/>
            <a:p>
              <a:r>
                <a:rPr lang="en-US" sz="2000" b="1" dirty="0"/>
                <a:t>Board of directors </a:t>
              </a:r>
            </a:p>
            <a:p>
              <a:r>
                <a:rPr lang="en-US" sz="1400" dirty="0"/>
                <a:t>Sets the overall strategy and direction of the NFP</a:t>
              </a:r>
              <a:endParaRPr lang="en-AU" sz="1400" dirty="0"/>
            </a:p>
            <a:p>
              <a:endParaRPr lang="en-AU" sz="2000" b="1" dirty="0"/>
            </a:p>
          </p:txBody>
        </p:sp>
        <p:pic>
          <p:nvPicPr>
            <p:cNvPr id="13" name="Graphic 12" descr="Board Of Directors with solid fill">
              <a:extLst>
                <a:ext uri="{FF2B5EF4-FFF2-40B4-BE49-F238E27FC236}">
                  <a16:creationId xmlns:a16="http://schemas.microsoft.com/office/drawing/2014/main" id="{3B92EF88-DE2D-CF16-7596-D03153647D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7877" y="2583576"/>
              <a:ext cx="914400" cy="914400"/>
            </a:xfrm>
            <a:prstGeom prst="rect">
              <a:avLst/>
            </a:prstGeom>
          </p:spPr>
        </p:pic>
      </p:grpSp>
      <p:sp>
        <p:nvSpPr>
          <p:cNvPr id="19" name="TextBox 18">
            <a:extLst>
              <a:ext uri="{FF2B5EF4-FFF2-40B4-BE49-F238E27FC236}">
                <a16:creationId xmlns:a16="http://schemas.microsoft.com/office/drawing/2014/main" id="{4B3B4B4D-3497-E75B-A80C-E0DD5F1CB6B3}"/>
              </a:ext>
            </a:extLst>
          </p:cNvPr>
          <p:cNvSpPr txBox="1"/>
          <p:nvPr/>
        </p:nvSpPr>
        <p:spPr>
          <a:xfrm>
            <a:off x="4279484" y="5287835"/>
            <a:ext cx="7850458" cy="861774"/>
          </a:xfrm>
          <a:prstGeom prst="rect">
            <a:avLst/>
          </a:prstGeom>
          <a:noFill/>
        </p:spPr>
        <p:txBody>
          <a:bodyPr wrap="square">
            <a:spAutoFit/>
          </a:bodyPr>
          <a:lstStyle/>
          <a:p>
            <a:pPr marL="285750" lvl="1" indent="-285750">
              <a:buFont typeface="Arial" panose="020B0604020202020204" pitchFamily="34" charset="0"/>
              <a:buChar char="•"/>
            </a:pPr>
            <a:r>
              <a:rPr lang="en-US" sz="1600" dirty="0"/>
              <a:t>Report relevant material information to the board</a:t>
            </a:r>
          </a:p>
          <a:p>
            <a:pPr marL="285750" lvl="1" indent="-285750">
              <a:buFont typeface="Arial" panose="020B0604020202020204" pitchFamily="34" charset="0"/>
              <a:buChar char="•"/>
            </a:pPr>
            <a:r>
              <a:rPr lang="en-US" sz="1600" dirty="0"/>
              <a:t>Help the board </a:t>
            </a:r>
            <a:r>
              <a:rPr lang="en-US" sz="1600" dirty="0" err="1"/>
              <a:t>analyse</a:t>
            </a:r>
            <a:r>
              <a:rPr lang="en-US" sz="1600" dirty="0"/>
              <a:t> and consider issues</a:t>
            </a:r>
          </a:p>
          <a:p>
            <a:pPr marL="285750" lvl="1" indent="-285750">
              <a:buFont typeface="Arial" panose="020B0604020202020204" pitchFamily="34" charset="0"/>
              <a:buChar char="•"/>
            </a:pPr>
            <a:r>
              <a:rPr lang="en-US" sz="1600" dirty="0"/>
              <a:t>Respond to issues raised by the board</a:t>
            </a:r>
          </a:p>
        </p:txBody>
      </p:sp>
      <p:sp>
        <p:nvSpPr>
          <p:cNvPr id="23" name="TextBox 22">
            <a:extLst>
              <a:ext uri="{FF2B5EF4-FFF2-40B4-BE49-F238E27FC236}">
                <a16:creationId xmlns:a16="http://schemas.microsoft.com/office/drawing/2014/main" id="{6F6EAD7A-A8DE-E60B-FDAB-D5AC3D4678CB}"/>
              </a:ext>
            </a:extLst>
          </p:cNvPr>
          <p:cNvSpPr txBox="1"/>
          <p:nvPr/>
        </p:nvSpPr>
        <p:spPr>
          <a:xfrm>
            <a:off x="2585791" y="2068366"/>
            <a:ext cx="8854068" cy="830997"/>
          </a:xfrm>
          <a:prstGeom prst="rect">
            <a:avLst/>
          </a:prstGeom>
          <a:noFill/>
        </p:spPr>
        <p:txBody>
          <a:bodyPr wrap="square">
            <a:spAutoFit/>
          </a:bodyPr>
          <a:lstStyle/>
          <a:p>
            <a:pPr marL="285750" lvl="1" indent="-285750">
              <a:buFont typeface="Arial" panose="020B0604020202020204" pitchFamily="34" charset="0"/>
              <a:buChar char="•"/>
            </a:pPr>
            <a:r>
              <a:rPr lang="en-US" sz="1600" dirty="0"/>
              <a:t>Be prepared for board meetings – read board papers and ask thoughtful questions</a:t>
            </a:r>
          </a:p>
          <a:p>
            <a:pPr marL="285750" lvl="1" indent="-285750">
              <a:buFont typeface="Arial" panose="020B0604020202020204" pitchFamily="34" charset="0"/>
              <a:buChar char="•"/>
            </a:pPr>
            <a:r>
              <a:rPr lang="en-US" sz="1600" dirty="0"/>
              <a:t>Make informed decisions based on relevant and informed material provided by management</a:t>
            </a:r>
          </a:p>
          <a:p>
            <a:pPr marL="285750" lvl="1" indent="-285750">
              <a:buFont typeface="Arial" panose="020B0604020202020204" pitchFamily="34" charset="0"/>
              <a:buChar char="•"/>
            </a:pPr>
            <a:r>
              <a:rPr lang="en-US" sz="1600" dirty="0"/>
              <a:t>Share learnings and experience from outside board role</a:t>
            </a:r>
          </a:p>
        </p:txBody>
      </p:sp>
      <p:sp>
        <p:nvSpPr>
          <p:cNvPr id="26" name="Arrow: Right 25">
            <a:extLst>
              <a:ext uri="{FF2B5EF4-FFF2-40B4-BE49-F238E27FC236}">
                <a16:creationId xmlns:a16="http://schemas.microsoft.com/office/drawing/2014/main" id="{5280C924-A187-5C99-87DB-5091A5D92A96}"/>
              </a:ext>
            </a:extLst>
          </p:cNvPr>
          <p:cNvSpPr/>
          <p:nvPr/>
        </p:nvSpPr>
        <p:spPr>
          <a:xfrm>
            <a:off x="4913617" y="2934082"/>
            <a:ext cx="2631688" cy="377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Arrow: Right 26">
            <a:extLst>
              <a:ext uri="{FF2B5EF4-FFF2-40B4-BE49-F238E27FC236}">
                <a16:creationId xmlns:a16="http://schemas.microsoft.com/office/drawing/2014/main" id="{CFDF3A57-6396-F4F4-2FFA-6C4C0742A1FE}"/>
              </a:ext>
            </a:extLst>
          </p:cNvPr>
          <p:cNvSpPr/>
          <p:nvPr/>
        </p:nvSpPr>
        <p:spPr>
          <a:xfrm rot="10800000">
            <a:off x="4913617" y="4749994"/>
            <a:ext cx="2631688" cy="377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Oval 27">
            <a:extLst>
              <a:ext uri="{FF2B5EF4-FFF2-40B4-BE49-F238E27FC236}">
                <a16:creationId xmlns:a16="http://schemas.microsoft.com/office/drawing/2014/main" id="{7C5DB9C2-B641-4705-FE87-5ED9D5D2C881}"/>
              </a:ext>
            </a:extLst>
          </p:cNvPr>
          <p:cNvSpPr/>
          <p:nvPr/>
        </p:nvSpPr>
        <p:spPr>
          <a:xfrm>
            <a:off x="5163015" y="3417186"/>
            <a:ext cx="2382290" cy="127009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Building a relationship built on trust, respect and </a:t>
            </a:r>
            <a:r>
              <a:rPr lang="en-US" sz="1600" i="1" dirty="0" err="1">
                <a:solidFill>
                  <a:schemeClr val="tx1"/>
                </a:solidFill>
              </a:rPr>
              <a:t>candour</a:t>
            </a:r>
            <a:r>
              <a:rPr lang="en-US" sz="1600" i="1" dirty="0">
                <a:solidFill>
                  <a:schemeClr val="tx1"/>
                </a:solidFill>
              </a:rPr>
              <a:t> is essential</a:t>
            </a:r>
            <a:endParaRPr lang="en-AU" sz="1600" i="1" dirty="0">
              <a:solidFill>
                <a:schemeClr val="tx1"/>
              </a:solidFill>
            </a:endParaRPr>
          </a:p>
        </p:txBody>
      </p:sp>
      <p:pic>
        <p:nvPicPr>
          <p:cNvPr id="30" name="Graphic 29" descr="Exclamation mark with solid fill">
            <a:extLst>
              <a:ext uri="{FF2B5EF4-FFF2-40B4-BE49-F238E27FC236}">
                <a16:creationId xmlns:a16="http://schemas.microsoft.com/office/drawing/2014/main" id="{B534D4A4-E2D7-66B7-7A68-862F233319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8805" y="5134655"/>
            <a:ext cx="914400" cy="914400"/>
          </a:xfrm>
          <a:prstGeom prst="rect">
            <a:avLst/>
          </a:prstGeom>
        </p:spPr>
      </p:pic>
      <p:sp>
        <p:nvSpPr>
          <p:cNvPr id="31" name="TextBox 30">
            <a:extLst>
              <a:ext uri="{FF2B5EF4-FFF2-40B4-BE49-F238E27FC236}">
                <a16:creationId xmlns:a16="http://schemas.microsoft.com/office/drawing/2014/main" id="{D1BF8B01-A962-6175-F379-E5A5C2107750}"/>
              </a:ext>
            </a:extLst>
          </p:cNvPr>
          <p:cNvSpPr txBox="1"/>
          <p:nvPr/>
        </p:nvSpPr>
        <p:spPr>
          <a:xfrm>
            <a:off x="1710531" y="5227400"/>
            <a:ext cx="2111474" cy="738664"/>
          </a:xfrm>
          <a:prstGeom prst="rect">
            <a:avLst/>
          </a:prstGeom>
          <a:noFill/>
        </p:spPr>
        <p:txBody>
          <a:bodyPr wrap="square">
            <a:spAutoFit/>
          </a:bodyPr>
          <a:lstStyle/>
          <a:p>
            <a:pPr marL="0" lvl="1"/>
            <a:r>
              <a:rPr lang="en-US" sz="1400" b="1" dirty="0"/>
              <a:t>Agreed reporting systems help the flow of essential information</a:t>
            </a:r>
          </a:p>
        </p:txBody>
      </p:sp>
    </p:spTree>
    <p:extLst>
      <p:ext uri="{BB962C8B-B14F-4D97-AF65-F5344CB8AC3E}">
        <p14:creationId xmlns:p14="http://schemas.microsoft.com/office/powerpoint/2010/main" val="1326068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a:xfrm>
            <a:off x="358800" y="360000"/>
            <a:ext cx="11473200" cy="830263"/>
          </a:xfrm>
        </p:spPr>
        <p:txBody>
          <a:bodyPr anchor="t">
            <a:normAutofit/>
          </a:bodyPr>
          <a:lstStyle/>
          <a:p>
            <a:r>
              <a:rPr lang="en-AU" dirty="0"/>
              <a:t>The Board continued</a:t>
            </a:r>
          </a:p>
        </p:txBody>
      </p:sp>
      <p:grpSp>
        <p:nvGrpSpPr>
          <p:cNvPr id="17" name="Group 16">
            <a:extLst>
              <a:ext uri="{FF2B5EF4-FFF2-40B4-BE49-F238E27FC236}">
                <a16:creationId xmlns:a16="http://schemas.microsoft.com/office/drawing/2014/main" id="{1E63C59B-79D4-A0E8-BC8D-E221FE8AD787}"/>
              </a:ext>
            </a:extLst>
          </p:cNvPr>
          <p:cNvGrpSpPr/>
          <p:nvPr/>
        </p:nvGrpSpPr>
        <p:grpSpPr>
          <a:xfrm>
            <a:off x="3977058" y="1233256"/>
            <a:ext cx="7841209" cy="4583344"/>
            <a:chOff x="6625008" y="1844329"/>
            <a:chExt cx="7121568" cy="3561325"/>
          </a:xfrm>
        </p:grpSpPr>
        <p:sp>
          <p:nvSpPr>
            <p:cNvPr id="2" name="Rectangle 1">
              <a:extLst>
                <a:ext uri="{FF2B5EF4-FFF2-40B4-BE49-F238E27FC236}">
                  <a16:creationId xmlns:a16="http://schemas.microsoft.com/office/drawing/2014/main" id="{7D187BF4-1063-AB94-5364-516D6DD5826C}"/>
                </a:ext>
              </a:extLst>
            </p:cNvPr>
            <p:cNvSpPr/>
            <p:nvPr/>
          </p:nvSpPr>
          <p:spPr>
            <a:xfrm>
              <a:off x="6625008" y="1844330"/>
              <a:ext cx="1634802" cy="648000"/>
            </a:xfrm>
            <a:prstGeom prst="rect">
              <a:avLst/>
            </a:prstGeom>
            <a:solidFill>
              <a:schemeClr val="accent2">
                <a:lumMod val="40000"/>
                <a:lumOff val="6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spc="-30" dirty="0">
                  <a:solidFill>
                    <a:schemeClr val="tx1"/>
                  </a:solidFill>
                  <a:latin typeface="Arial" panose="020B0604020202020204" pitchFamily="34" charset="0"/>
                  <a:cs typeface="Arial" panose="020B0604020202020204" pitchFamily="34" charset="0"/>
                </a:rPr>
                <a:t>Accountability</a:t>
              </a:r>
            </a:p>
          </p:txBody>
        </p:sp>
        <p:sp>
          <p:nvSpPr>
            <p:cNvPr id="3" name="Rectangle 2">
              <a:extLst>
                <a:ext uri="{FF2B5EF4-FFF2-40B4-BE49-F238E27FC236}">
                  <a16:creationId xmlns:a16="http://schemas.microsoft.com/office/drawing/2014/main" id="{8741EBD8-C316-246A-E6C0-3CB20A9D5FD4}"/>
                </a:ext>
              </a:extLst>
            </p:cNvPr>
            <p:cNvSpPr/>
            <p:nvPr/>
          </p:nvSpPr>
          <p:spPr>
            <a:xfrm>
              <a:off x="6625008" y="2572661"/>
              <a:ext cx="1634802" cy="648000"/>
            </a:xfrm>
            <a:prstGeom prst="rect">
              <a:avLst/>
            </a:prstGeom>
            <a:solidFill>
              <a:schemeClr val="accent2">
                <a:lumMod val="40000"/>
                <a:lumOff val="6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spc="-30" dirty="0">
                  <a:solidFill>
                    <a:schemeClr val="tx1"/>
                  </a:solidFill>
                  <a:latin typeface="Arial" panose="020B0604020202020204" pitchFamily="34" charset="0"/>
                  <a:cs typeface="Arial" panose="020B0604020202020204" pitchFamily="34" charset="0"/>
                </a:rPr>
                <a:t>Strategy</a:t>
              </a:r>
            </a:p>
          </p:txBody>
        </p:sp>
        <p:sp>
          <p:nvSpPr>
            <p:cNvPr id="6" name="Rectangle 5">
              <a:extLst>
                <a:ext uri="{FF2B5EF4-FFF2-40B4-BE49-F238E27FC236}">
                  <a16:creationId xmlns:a16="http://schemas.microsoft.com/office/drawing/2014/main" id="{4BF228E8-2A14-FEB6-5E79-A7AB4B3D16E7}"/>
                </a:ext>
              </a:extLst>
            </p:cNvPr>
            <p:cNvSpPr/>
            <p:nvPr/>
          </p:nvSpPr>
          <p:spPr>
            <a:xfrm>
              <a:off x="6625008" y="3300992"/>
              <a:ext cx="1634802" cy="648000"/>
            </a:xfrm>
            <a:prstGeom prst="rect">
              <a:avLst/>
            </a:prstGeom>
            <a:solidFill>
              <a:schemeClr val="accent2">
                <a:lumMod val="40000"/>
                <a:lumOff val="6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spc="-30" dirty="0">
                  <a:solidFill>
                    <a:schemeClr val="tx1"/>
                  </a:solidFill>
                  <a:latin typeface="Arial" panose="020B0604020202020204" pitchFamily="34" charset="0"/>
                  <a:cs typeface="Arial" panose="020B0604020202020204" pitchFamily="34" charset="0"/>
                </a:rPr>
                <a:t>Resourcing</a:t>
              </a:r>
            </a:p>
          </p:txBody>
        </p:sp>
        <p:sp>
          <p:nvSpPr>
            <p:cNvPr id="7" name="Rectangle 6">
              <a:extLst>
                <a:ext uri="{FF2B5EF4-FFF2-40B4-BE49-F238E27FC236}">
                  <a16:creationId xmlns:a16="http://schemas.microsoft.com/office/drawing/2014/main" id="{9D957BE1-88BF-B7C7-358D-DC23CE728841}"/>
                </a:ext>
              </a:extLst>
            </p:cNvPr>
            <p:cNvSpPr/>
            <p:nvPr/>
          </p:nvSpPr>
          <p:spPr>
            <a:xfrm>
              <a:off x="6625008" y="4029323"/>
              <a:ext cx="1634802" cy="648000"/>
            </a:xfrm>
            <a:prstGeom prst="rect">
              <a:avLst/>
            </a:prstGeom>
            <a:solidFill>
              <a:schemeClr val="accent2">
                <a:lumMod val="40000"/>
                <a:lumOff val="6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spc="-30" dirty="0">
                  <a:solidFill>
                    <a:schemeClr val="tx1"/>
                  </a:solidFill>
                  <a:latin typeface="Arial" panose="020B0604020202020204" pitchFamily="34" charset="0"/>
                  <a:cs typeface="Arial" panose="020B0604020202020204" pitchFamily="34" charset="0"/>
                </a:rPr>
                <a:t>Advocacy</a:t>
              </a:r>
            </a:p>
          </p:txBody>
        </p:sp>
        <p:sp>
          <p:nvSpPr>
            <p:cNvPr id="8" name="Rectangle 7">
              <a:extLst>
                <a:ext uri="{FF2B5EF4-FFF2-40B4-BE49-F238E27FC236}">
                  <a16:creationId xmlns:a16="http://schemas.microsoft.com/office/drawing/2014/main" id="{4C99294D-642F-54C4-38E7-D318B1C4D16A}"/>
                </a:ext>
              </a:extLst>
            </p:cNvPr>
            <p:cNvSpPr/>
            <p:nvPr/>
          </p:nvSpPr>
          <p:spPr>
            <a:xfrm>
              <a:off x="6625008" y="4757654"/>
              <a:ext cx="1634802" cy="648000"/>
            </a:xfrm>
            <a:prstGeom prst="rect">
              <a:avLst/>
            </a:prstGeom>
            <a:solidFill>
              <a:schemeClr val="accent2">
                <a:lumMod val="40000"/>
                <a:lumOff val="6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spc="-30" dirty="0">
                  <a:solidFill>
                    <a:schemeClr val="tx1"/>
                  </a:solidFill>
                  <a:latin typeface="Arial" panose="020B0604020202020204" pitchFamily="34" charset="0"/>
                  <a:cs typeface="Arial" panose="020B0604020202020204" pitchFamily="34" charset="0"/>
                </a:rPr>
                <a:t>Mentoring </a:t>
              </a:r>
            </a:p>
          </p:txBody>
        </p:sp>
        <p:sp>
          <p:nvSpPr>
            <p:cNvPr id="9" name="Rectangle 8">
              <a:extLst>
                <a:ext uri="{FF2B5EF4-FFF2-40B4-BE49-F238E27FC236}">
                  <a16:creationId xmlns:a16="http://schemas.microsoft.com/office/drawing/2014/main" id="{33D793E3-4ACF-6E60-1C8B-EA1F5B1C52DE}"/>
                </a:ext>
              </a:extLst>
            </p:cNvPr>
            <p:cNvSpPr/>
            <p:nvPr/>
          </p:nvSpPr>
          <p:spPr>
            <a:xfrm>
              <a:off x="8384426" y="1844329"/>
              <a:ext cx="5362150" cy="6480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AU" sz="1600" spc="-30" dirty="0">
                  <a:solidFill>
                    <a:schemeClr val="tx1"/>
                  </a:solidFill>
                  <a:latin typeface="Arial" panose="020B0604020202020204" pitchFamily="34" charset="0"/>
                  <a:cs typeface="Arial" panose="020B0604020202020204" pitchFamily="34" charset="0"/>
                </a:rPr>
                <a:t>Ensure your charity meets its obligations, manages </a:t>
              </a:r>
              <a:br>
                <a:rPr lang="en-AU" sz="1600" spc="-30" dirty="0">
                  <a:solidFill>
                    <a:schemeClr val="tx1"/>
                  </a:solidFill>
                  <a:latin typeface="Arial" panose="020B0604020202020204" pitchFamily="34" charset="0"/>
                  <a:cs typeface="Arial" panose="020B0604020202020204" pitchFamily="34" charset="0"/>
                </a:rPr>
              </a:br>
              <a:r>
                <a:rPr lang="en-AU" sz="1600" spc="-30" dirty="0">
                  <a:solidFill>
                    <a:schemeClr val="tx1"/>
                  </a:solidFill>
                  <a:latin typeface="Arial" panose="020B0604020202020204" pitchFamily="34" charset="0"/>
                  <a:cs typeface="Arial" panose="020B0604020202020204" pitchFamily="34" charset="0"/>
                </a:rPr>
                <a:t>its finances and operates transparently</a:t>
              </a:r>
            </a:p>
          </p:txBody>
        </p:sp>
        <p:sp>
          <p:nvSpPr>
            <p:cNvPr id="10" name="Rectangle 9">
              <a:extLst>
                <a:ext uri="{FF2B5EF4-FFF2-40B4-BE49-F238E27FC236}">
                  <a16:creationId xmlns:a16="http://schemas.microsoft.com/office/drawing/2014/main" id="{AB7C7B93-394D-356A-8E64-93DFC3943F56}"/>
                </a:ext>
              </a:extLst>
            </p:cNvPr>
            <p:cNvSpPr/>
            <p:nvPr/>
          </p:nvSpPr>
          <p:spPr>
            <a:xfrm>
              <a:off x="8384426" y="2572660"/>
              <a:ext cx="5362150" cy="6480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AU" sz="1600" spc="-30" dirty="0">
                  <a:solidFill>
                    <a:schemeClr val="tx1"/>
                  </a:solidFill>
                  <a:latin typeface="Arial" panose="020B0604020202020204" pitchFamily="34" charset="0"/>
                  <a:cs typeface="Arial" panose="020B0604020202020204" pitchFamily="34" charset="0"/>
                </a:rPr>
                <a:t>Setting the charity’s long-term goals and ensuring it </a:t>
              </a:r>
              <a:br>
                <a:rPr lang="en-AU" sz="1600" spc="-30" dirty="0">
                  <a:solidFill>
                    <a:schemeClr val="tx1"/>
                  </a:solidFill>
                  <a:latin typeface="Arial" panose="020B0604020202020204" pitchFamily="34" charset="0"/>
                  <a:cs typeface="Arial" panose="020B0604020202020204" pitchFamily="34" charset="0"/>
                </a:rPr>
              </a:br>
              <a:r>
                <a:rPr lang="en-AU" sz="1600" spc="-30" dirty="0">
                  <a:solidFill>
                    <a:schemeClr val="tx1"/>
                  </a:solidFill>
                  <a:latin typeface="Arial" panose="020B0604020202020204" pitchFamily="34" charset="0"/>
                  <a:cs typeface="Arial" panose="020B0604020202020204" pitchFamily="34" charset="0"/>
                </a:rPr>
                <a:t>pursues its charitable purposes</a:t>
              </a:r>
            </a:p>
          </p:txBody>
        </p:sp>
        <p:sp>
          <p:nvSpPr>
            <p:cNvPr id="11" name="Rectangle 10">
              <a:extLst>
                <a:ext uri="{FF2B5EF4-FFF2-40B4-BE49-F238E27FC236}">
                  <a16:creationId xmlns:a16="http://schemas.microsoft.com/office/drawing/2014/main" id="{23825925-C40A-5418-DAF6-4C7AFC9DFB6A}"/>
                </a:ext>
              </a:extLst>
            </p:cNvPr>
            <p:cNvSpPr/>
            <p:nvPr/>
          </p:nvSpPr>
          <p:spPr>
            <a:xfrm>
              <a:off x="8384426" y="3300991"/>
              <a:ext cx="5362150" cy="6480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AU" sz="1600" spc="-30" dirty="0">
                  <a:solidFill>
                    <a:schemeClr val="tx1"/>
                  </a:solidFill>
                  <a:latin typeface="Arial" panose="020B0604020202020204" pitchFamily="34" charset="0"/>
                  <a:cs typeface="Arial" panose="020B0604020202020204" pitchFamily="34" charset="0"/>
                </a:rPr>
                <a:t>Securing funding and other resources to support the </a:t>
              </a:r>
              <a:br>
                <a:rPr lang="en-AU" sz="1600" spc="-30" dirty="0">
                  <a:solidFill>
                    <a:schemeClr val="tx1"/>
                  </a:solidFill>
                  <a:latin typeface="Arial" panose="020B0604020202020204" pitchFamily="34" charset="0"/>
                  <a:cs typeface="Arial" panose="020B0604020202020204" pitchFamily="34" charset="0"/>
                </a:rPr>
              </a:br>
              <a:r>
                <a:rPr lang="en-AU" sz="1600" spc="-30" dirty="0">
                  <a:solidFill>
                    <a:schemeClr val="tx1"/>
                  </a:solidFill>
                  <a:latin typeface="Arial" panose="020B0604020202020204" pitchFamily="34" charset="0"/>
                  <a:cs typeface="Arial" panose="020B0604020202020204" pitchFamily="34" charset="0"/>
                </a:rPr>
                <a:t>work of the charity</a:t>
              </a:r>
            </a:p>
          </p:txBody>
        </p:sp>
        <p:sp>
          <p:nvSpPr>
            <p:cNvPr id="12" name="Rectangle 11">
              <a:extLst>
                <a:ext uri="{FF2B5EF4-FFF2-40B4-BE49-F238E27FC236}">
                  <a16:creationId xmlns:a16="http://schemas.microsoft.com/office/drawing/2014/main" id="{D96216B1-E5B2-B56F-6A98-20B0BE90C9FE}"/>
                </a:ext>
              </a:extLst>
            </p:cNvPr>
            <p:cNvSpPr/>
            <p:nvPr/>
          </p:nvSpPr>
          <p:spPr>
            <a:xfrm>
              <a:off x="8384426" y="4029322"/>
              <a:ext cx="5362150" cy="6480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AU" sz="1600" spc="-30" dirty="0">
                  <a:solidFill>
                    <a:schemeClr val="tx1"/>
                  </a:solidFill>
                  <a:latin typeface="Arial" panose="020B0604020202020204" pitchFamily="34" charset="0"/>
                  <a:cs typeface="Arial" panose="020B0604020202020204" pitchFamily="34" charset="0"/>
                </a:rPr>
                <a:t>Representing the charity to the community and </a:t>
              </a:r>
              <a:br>
                <a:rPr lang="en-AU" sz="1600" spc="-30" dirty="0">
                  <a:solidFill>
                    <a:schemeClr val="tx1"/>
                  </a:solidFill>
                  <a:latin typeface="Arial" panose="020B0604020202020204" pitchFamily="34" charset="0"/>
                  <a:cs typeface="Arial" panose="020B0604020202020204" pitchFamily="34" charset="0"/>
                </a:rPr>
              </a:br>
              <a:r>
                <a:rPr lang="en-AU" sz="1600" spc="-30" dirty="0">
                  <a:solidFill>
                    <a:schemeClr val="tx1"/>
                  </a:solidFill>
                  <a:latin typeface="Arial" panose="020B0604020202020204" pitchFamily="34" charset="0"/>
                  <a:cs typeface="Arial" panose="020B0604020202020204" pitchFamily="34" charset="0"/>
                </a:rPr>
                <a:t>stakeholders (with a CEO and staff, if any)</a:t>
              </a:r>
            </a:p>
          </p:txBody>
        </p:sp>
        <p:sp>
          <p:nvSpPr>
            <p:cNvPr id="13" name="Rectangle 12">
              <a:extLst>
                <a:ext uri="{FF2B5EF4-FFF2-40B4-BE49-F238E27FC236}">
                  <a16:creationId xmlns:a16="http://schemas.microsoft.com/office/drawing/2014/main" id="{A355390F-82EF-E87E-00F4-7D471548ED35}"/>
                </a:ext>
              </a:extLst>
            </p:cNvPr>
            <p:cNvSpPr/>
            <p:nvPr/>
          </p:nvSpPr>
          <p:spPr>
            <a:xfrm>
              <a:off x="8384425" y="4757654"/>
              <a:ext cx="5362150" cy="648000"/>
            </a:xfrm>
            <a:prstGeom prst="rect">
              <a:avLst/>
            </a:prstGeom>
            <a:solidFill>
              <a:schemeClr val="bg1"/>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AU" sz="1600" spc="-30" dirty="0">
                  <a:solidFill>
                    <a:schemeClr val="tx1"/>
                  </a:solidFill>
                  <a:latin typeface="Arial" panose="020B0604020202020204" pitchFamily="34" charset="0"/>
                  <a:cs typeface="Arial" panose="020B0604020202020204" pitchFamily="34" charset="0"/>
                </a:rPr>
                <a:t>Making sure the charity is run as required under </a:t>
              </a:r>
              <a:br>
                <a:rPr lang="en-AU" sz="1600" spc="-30" dirty="0">
                  <a:solidFill>
                    <a:schemeClr val="tx1"/>
                  </a:solidFill>
                  <a:latin typeface="Arial" panose="020B0604020202020204" pitchFamily="34" charset="0"/>
                  <a:cs typeface="Arial" panose="020B0604020202020204" pitchFamily="34" charset="0"/>
                </a:rPr>
              </a:br>
              <a:r>
                <a:rPr lang="en-AU" sz="1600" spc="-30" dirty="0">
                  <a:solidFill>
                    <a:schemeClr val="tx1"/>
                  </a:solidFill>
                  <a:latin typeface="Arial" panose="020B0604020202020204" pitchFamily="34" charset="0"/>
                  <a:cs typeface="Arial" panose="020B0604020202020204" pitchFamily="34" charset="0"/>
                </a:rPr>
                <a:t>its governing documents and the law</a:t>
              </a:r>
            </a:p>
          </p:txBody>
        </p:sp>
      </p:grpSp>
      <p:pic>
        <p:nvPicPr>
          <p:cNvPr id="4" name="Picture 3">
            <a:extLst>
              <a:ext uri="{FF2B5EF4-FFF2-40B4-BE49-F238E27FC236}">
                <a16:creationId xmlns:a16="http://schemas.microsoft.com/office/drawing/2014/main" id="{E4A3455D-F34F-8907-963A-0CB213C7E5AF}"/>
              </a:ext>
            </a:extLst>
          </p:cNvPr>
          <p:cNvPicPr>
            <a:picLocks noChangeAspect="1"/>
          </p:cNvPicPr>
          <p:nvPr/>
        </p:nvPicPr>
        <p:blipFill rotWithShape="1">
          <a:blip r:embed="rId3"/>
          <a:srcRect t="2237"/>
          <a:stretch/>
        </p:blipFill>
        <p:spPr>
          <a:xfrm>
            <a:off x="371474" y="908050"/>
            <a:ext cx="3209925" cy="5221287"/>
          </a:xfrm>
          <a:prstGeom prst="rect">
            <a:avLst/>
          </a:prstGeom>
        </p:spPr>
      </p:pic>
      <p:sp>
        <p:nvSpPr>
          <p:cNvPr id="16" name="Content Placeholder 6">
            <a:extLst>
              <a:ext uri="{FF2B5EF4-FFF2-40B4-BE49-F238E27FC236}">
                <a16:creationId xmlns:a16="http://schemas.microsoft.com/office/drawing/2014/main" id="{F5A0D7A0-BD3F-051D-E058-85996D4A5481}"/>
              </a:ext>
            </a:extLst>
          </p:cNvPr>
          <p:cNvSpPr txBox="1">
            <a:spLocks/>
          </p:cNvSpPr>
          <p:nvPr/>
        </p:nvSpPr>
        <p:spPr>
          <a:xfrm>
            <a:off x="587034" y="1233256"/>
            <a:ext cx="2740366" cy="1987550"/>
          </a:xfrm>
          <a:prstGeom prst="rect">
            <a:avLst/>
          </a:prstGeom>
        </p:spPr>
        <p:txBody>
          <a:bodyPr lIns="0" tIns="0" rIns="0">
            <a:noAutofit/>
          </a:bodyPr>
          <a:lstStyle>
            <a:lvl1pPr marL="360000" indent="-36000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0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0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00000"/>
              </a:lnSpc>
              <a:spcBef>
                <a:spcPts val="500"/>
              </a:spcBef>
              <a:buClr>
                <a:schemeClr val="tx1"/>
              </a:buClr>
              <a:buSzPct val="100000"/>
              <a:buFontTx/>
              <a:buBlip>
                <a:blip r:embed="rId4"/>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0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System Font Regular"/>
              <a:buNone/>
            </a:pPr>
            <a:r>
              <a:rPr lang="en-AU" sz="2000" dirty="0">
                <a:solidFill>
                  <a:schemeClr val="bg1">
                    <a:lumMod val="95000"/>
                  </a:schemeClr>
                </a:solidFill>
              </a:rPr>
              <a:t>Every </a:t>
            </a:r>
            <a:r>
              <a:rPr lang="en-AU" sz="2000" dirty="0" err="1">
                <a:solidFill>
                  <a:schemeClr val="bg1">
                    <a:lumMod val="95000"/>
                  </a:schemeClr>
                </a:solidFill>
              </a:rPr>
              <a:t>NFP</a:t>
            </a:r>
            <a:r>
              <a:rPr lang="en-AU" sz="2000" dirty="0">
                <a:solidFill>
                  <a:schemeClr val="bg1">
                    <a:lumMod val="95000"/>
                  </a:schemeClr>
                </a:solidFill>
              </a:rPr>
              <a:t> or charity </a:t>
            </a:r>
            <a:br>
              <a:rPr lang="en-AU" sz="2000" dirty="0">
                <a:solidFill>
                  <a:schemeClr val="bg1">
                    <a:lumMod val="95000"/>
                  </a:schemeClr>
                </a:solidFill>
              </a:rPr>
            </a:br>
            <a:r>
              <a:rPr lang="en-AU" sz="2000" dirty="0">
                <a:solidFill>
                  <a:schemeClr val="bg1">
                    <a:lumMod val="95000"/>
                  </a:schemeClr>
                </a:solidFill>
              </a:rPr>
              <a:t>is different and so are their boards, but responsibilities are common to all</a:t>
            </a:r>
          </a:p>
        </p:txBody>
      </p:sp>
    </p:spTree>
    <p:extLst>
      <p:ext uri="{BB962C8B-B14F-4D97-AF65-F5344CB8AC3E}">
        <p14:creationId xmlns:p14="http://schemas.microsoft.com/office/powerpoint/2010/main" val="404964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p:txBody>
          <a:bodyPr anchor="t">
            <a:normAutofit/>
          </a:bodyPr>
          <a:lstStyle/>
          <a:p>
            <a:r>
              <a:rPr lang="en-AU" dirty="0"/>
              <a:t>The role of the Board</a:t>
            </a:r>
          </a:p>
        </p:txBody>
      </p:sp>
      <p:sp>
        <p:nvSpPr>
          <p:cNvPr id="4" name="Footer Placeholder 3">
            <a:extLst>
              <a:ext uri="{FF2B5EF4-FFF2-40B4-BE49-F238E27FC236}">
                <a16:creationId xmlns:a16="http://schemas.microsoft.com/office/drawing/2014/main" id="{33DA5AAF-ED43-E64C-83C7-E5A25C271207}"/>
              </a:ext>
            </a:extLst>
          </p:cNvPr>
          <p:cNvSpPr>
            <a:spLocks noGrp="1"/>
          </p:cNvSpPr>
          <p:nvPr>
            <p:ph type="ftr" sz="quarter" idx="3"/>
          </p:nvPr>
        </p:nvSpPr>
        <p:spPr/>
        <p:txBody>
          <a:bodyPr anchor="b">
            <a:normAutofit/>
          </a:bodyPr>
          <a:lstStyle/>
          <a:p>
            <a:pPr>
              <a:spcAft>
                <a:spcPts val="600"/>
              </a:spcAft>
            </a:pPr>
            <a:r>
              <a:rPr lang="en-AU" dirty="0"/>
              <a:t>Board Observership Program</a:t>
            </a:r>
            <a:endParaRPr lang="en-US" dirty="0"/>
          </a:p>
        </p:txBody>
      </p:sp>
      <p:sp>
        <p:nvSpPr>
          <p:cNvPr id="2" name="TextBox 1">
            <a:extLst>
              <a:ext uri="{FF2B5EF4-FFF2-40B4-BE49-F238E27FC236}">
                <a16:creationId xmlns:a16="http://schemas.microsoft.com/office/drawing/2014/main" id="{0F37D072-A48A-D8F0-C63C-A378254601EB}"/>
              </a:ext>
            </a:extLst>
          </p:cNvPr>
          <p:cNvSpPr txBox="1"/>
          <p:nvPr/>
        </p:nvSpPr>
        <p:spPr>
          <a:xfrm>
            <a:off x="360000" y="6024790"/>
            <a:ext cx="5184111" cy="215444"/>
          </a:xfrm>
          <a:prstGeom prst="rect">
            <a:avLst/>
          </a:prstGeom>
          <a:noFill/>
        </p:spPr>
        <p:txBody>
          <a:bodyPr wrap="none" lIns="0" rIns="0" rtlCol="0">
            <a:spAutoFit/>
          </a:bodyPr>
          <a:lstStyle/>
          <a:p>
            <a:r>
              <a:rPr lang="en-AU" sz="800" i="1" dirty="0">
                <a:latin typeface="Arial" panose="020B0604020202020204" pitchFamily="34" charset="0"/>
                <a:cs typeface="Arial" panose="020B0604020202020204" pitchFamily="34" charset="0"/>
              </a:rPr>
              <a:t>Source: </a:t>
            </a:r>
            <a:r>
              <a:rPr lang="en-AU" sz="800" dirty="0">
                <a:latin typeface="Arial" panose="020B0604020202020204" pitchFamily="34" charset="0"/>
                <a:cs typeface="Arial" panose="020B0604020202020204" pitchFamily="34" charset="0"/>
              </a:rPr>
              <a:t>Tricker, R, 1994. International Corporate Governance: Text Readings and Cases, PrenticeHall, New York</a:t>
            </a:r>
          </a:p>
        </p:txBody>
      </p:sp>
      <p:pic>
        <p:nvPicPr>
          <p:cNvPr id="3" name="Picture 2" descr="Image result for shareholder icon">
            <a:extLst>
              <a:ext uri="{FF2B5EF4-FFF2-40B4-BE49-F238E27FC236}">
                <a16:creationId xmlns:a16="http://schemas.microsoft.com/office/drawing/2014/main" id="{3BFF34F7-25E7-C424-4E93-3AB054359199}"/>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225" y="2916494"/>
            <a:ext cx="2326750" cy="239153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14C1F69-2606-D3AA-7805-E228F8475925}"/>
              </a:ext>
            </a:extLst>
          </p:cNvPr>
          <p:cNvGrpSpPr/>
          <p:nvPr/>
        </p:nvGrpSpPr>
        <p:grpSpPr>
          <a:xfrm>
            <a:off x="3975100" y="1975033"/>
            <a:ext cx="7845700" cy="3633964"/>
            <a:chOff x="4272362" y="1850850"/>
            <a:chExt cx="7548438" cy="2977200"/>
          </a:xfrm>
        </p:grpSpPr>
        <p:grpSp>
          <p:nvGrpSpPr>
            <p:cNvPr id="24" name="Group 23">
              <a:extLst>
                <a:ext uri="{FF2B5EF4-FFF2-40B4-BE49-F238E27FC236}">
                  <a16:creationId xmlns:a16="http://schemas.microsoft.com/office/drawing/2014/main" id="{E26F01D6-78BE-872B-8714-E6132CD7B176}"/>
                </a:ext>
              </a:extLst>
            </p:cNvPr>
            <p:cNvGrpSpPr/>
            <p:nvPr/>
          </p:nvGrpSpPr>
          <p:grpSpPr>
            <a:xfrm>
              <a:off x="6011281" y="2077876"/>
              <a:ext cx="5809519" cy="356612"/>
              <a:chOff x="6011281" y="2077876"/>
              <a:chExt cx="5809519" cy="356612"/>
            </a:xfrm>
          </p:grpSpPr>
          <p:sp>
            <p:nvSpPr>
              <p:cNvPr id="36" name="Rectangle 35">
                <a:extLst>
                  <a:ext uri="{FF2B5EF4-FFF2-40B4-BE49-F238E27FC236}">
                    <a16:creationId xmlns:a16="http://schemas.microsoft.com/office/drawing/2014/main" id="{CB0942A7-AAA4-C6C6-12DC-45145288EB6B}"/>
                  </a:ext>
                </a:extLst>
              </p:cNvPr>
              <p:cNvSpPr/>
              <p:nvPr/>
            </p:nvSpPr>
            <p:spPr>
              <a:xfrm>
                <a:off x="8940800" y="2077876"/>
                <a:ext cx="2880000" cy="356612"/>
              </a:xfrm>
              <a:prstGeom prst="rect">
                <a:avLst/>
              </a:prstGeom>
              <a:solidFill>
                <a:schemeClr val="tx1">
                  <a:lumMod val="75000"/>
                  <a:lumOff val="25000"/>
                </a:schemeClr>
              </a:solidFill>
              <a:ln w="25400" cap="flat" cmpd="sng" algn="ctr">
                <a:noFill/>
                <a:prstDash val="solid"/>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FFFFFF"/>
                    </a:solidFill>
                    <a:effectLst/>
                    <a:uLnTx/>
                    <a:uFillTx/>
                    <a:latin typeface="Arial"/>
                    <a:ea typeface="+mn-ea"/>
                    <a:cs typeface="+mn-cs"/>
                  </a:rPr>
                  <a:t>Performance roles</a:t>
                </a:r>
              </a:p>
            </p:txBody>
          </p:sp>
          <p:sp>
            <p:nvSpPr>
              <p:cNvPr id="37" name="Rectangle 36">
                <a:extLst>
                  <a:ext uri="{FF2B5EF4-FFF2-40B4-BE49-F238E27FC236}">
                    <a16:creationId xmlns:a16="http://schemas.microsoft.com/office/drawing/2014/main" id="{B0C31698-DE83-DFED-EA5C-AF170044C6B1}"/>
                  </a:ext>
                </a:extLst>
              </p:cNvPr>
              <p:cNvSpPr/>
              <p:nvPr/>
            </p:nvSpPr>
            <p:spPr>
              <a:xfrm>
                <a:off x="6011281" y="2077876"/>
                <a:ext cx="2880000" cy="356612"/>
              </a:xfrm>
              <a:prstGeom prst="rect">
                <a:avLst/>
              </a:prstGeom>
              <a:solidFill>
                <a:schemeClr val="tx1">
                  <a:lumMod val="75000"/>
                  <a:lumOff val="25000"/>
                </a:schemeClr>
              </a:solidFill>
              <a:ln w="25400" cap="flat" cmpd="sng" algn="ctr">
                <a:noFill/>
                <a:prstDash val="solid"/>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FFFFFF"/>
                    </a:solidFill>
                    <a:effectLst/>
                    <a:uLnTx/>
                    <a:uFillTx/>
                    <a:latin typeface="Arial"/>
                    <a:ea typeface="+mn-ea"/>
                    <a:cs typeface="+mn-cs"/>
                  </a:rPr>
                  <a:t>Compliance roles</a:t>
                </a:r>
              </a:p>
            </p:txBody>
          </p:sp>
        </p:grpSp>
        <p:sp>
          <p:nvSpPr>
            <p:cNvPr id="25" name="Rectangle 24">
              <a:extLst>
                <a:ext uri="{FF2B5EF4-FFF2-40B4-BE49-F238E27FC236}">
                  <a16:creationId xmlns:a16="http://schemas.microsoft.com/office/drawing/2014/main" id="{3399C5F8-53BB-873B-7879-95437A084643}"/>
                </a:ext>
              </a:extLst>
            </p:cNvPr>
            <p:cNvSpPr/>
            <p:nvPr/>
          </p:nvSpPr>
          <p:spPr>
            <a:xfrm>
              <a:off x="8940800" y="4264851"/>
              <a:ext cx="2880000" cy="483569"/>
            </a:xfrm>
            <a:prstGeom prst="rect">
              <a:avLst/>
            </a:prstGeom>
            <a:solidFill>
              <a:schemeClr val="accent3"/>
            </a:solidFill>
            <a:ln w="25400" cap="flat" cmpd="sng" algn="ctr">
              <a:noFill/>
              <a:prstDash val="solid"/>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FFFFFF"/>
                  </a:solidFill>
                  <a:effectLst/>
                  <a:uLnTx/>
                  <a:uFillTx/>
                  <a:latin typeface="Arial"/>
                  <a:ea typeface="+mn-ea"/>
                  <a:cs typeface="+mn-cs"/>
                </a:rPr>
                <a:t>Future oriented</a:t>
              </a:r>
            </a:p>
          </p:txBody>
        </p:sp>
        <p:sp>
          <p:nvSpPr>
            <p:cNvPr id="26" name="Rectangle 25">
              <a:extLst>
                <a:ext uri="{FF2B5EF4-FFF2-40B4-BE49-F238E27FC236}">
                  <a16:creationId xmlns:a16="http://schemas.microsoft.com/office/drawing/2014/main" id="{9265E1BC-AAA1-A202-E5E6-7B31909B36B7}"/>
                </a:ext>
              </a:extLst>
            </p:cNvPr>
            <p:cNvSpPr/>
            <p:nvPr/>
          </p:nvSpPr>
          <p:spPr>
            <a:xfrm>
              <a:off x="6011281" y="4264855"/>
              <a:ext cx="2880000" cy="483569"/>
            </a:xfrm>
            <a:prstGeom prst="rect">
              <a:avLst/>
            </a:prstGeom>
            <a:solidFill>
              <a:schemeClr val="accent3"/>
            </a:solidFill>
            <a:ln w="25400" cap="flat" cmpd="sng" algn="ctr">
              <a:noFill/>
              <a:prstDash val="solid"/>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FFFFFF"/>
                  </a:solidFill>
                  <a:effectLst/>
                  <a:uLnTx/>
                  <a:uFillTx/>
                  <a:latin typeface="Arial"/>
                  <a:ea typeface="+mn-ea"/>
                  <a:cs typeface="+mn-cs"/>
                </a:rPr>
                <a:t>Past and present oriented</a:t>
              </a:r>
            </a:p>
          </p:txBody>
        </p:sp>
        <p:sp>
          <p:nvSpPr>
            <p:cNvPr id="27" name="Rectangle 26">
              <a:extLst>
                <a:ext uri="{FF2B5EF4-FFF2-40B4-BE49-F238E27FC236}">
                  <a16:creationId xmlns:a16="http://schemas.microsoft.com/office/drawing/2014/main" id="{232016C4-967B-4461-F838-2DD04BA3DC94}"/>
                </a:ext>
              </a:extLst>
            </p:cNvPr>
            <p:cNvSpPr/>
            <p:nvPr/>
          </p:nvSpPr>
          <p:spPr>
            <a:xfrm>
              <a:off x="6011281" y="2457975"/>
              <a:ext cx="2880000" cy="864000"/>
            </a:xfrm>
            <a:prstGeom prst="rect">
              <a:avLst/>
            </a:prstGeom>
            <a:solidFill>
              <a:schemeClr val="accent3">
                <a:lumMod val="20000"/>
                <a:lumOff val="80000"/>
              </a:schemeClr>
            </a:solidFill>
            <a:ln w="25400" cap="flat" cmpd="sng" algn="ctr">
              <a:noFill/>
              <a:prstDash val="solid"/>
            </a:ln>
            <a:effectLst/>
          </p:spPr>
          <p:txBody>
            <a:bodyPr lIns="36000" tIns="108000" r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4F5056"/>
                  </a:solidFill>
                  <a:effectLst/>
                  <a:uLnTx/>
                  <a:uFillTx/>
                  <a:latin typeface="Arial"/>
                  <a:ea typeface="+mn-ea"/>
                  <a:cs typeface="+mn-cs"/>
                </a:rPr>
                <a:t>Provide </a:t>
              </a:r>
              <a:br>
                <a:rPr kumimoji="0" lang="en-AU" sz="1700" b="1" i="0" u="none" strike="noStrike" kern="0" cap="none" spc="0" normalizeH="0" baseline="0" noProof="0" dirty="0">
                  <a:ln>
                    <a:noFill/>
                  </a:ln>
                  <a:solidFill>
                    <a:srgbClr val="4F5056"/>
                  </a:solidFill>
                  <a:effectLst/>
                  <a:uLnTx/>
                  <a:uFillTx/>
                  <a:latin typeface="Arial"/>
                  <a:ea typeface="+mn-ea"/>
                  <a:cs typeface="+mn-cs"/>
                </a:rPr>
              </a:br>
              <a:r>
                <a:rPr kumimoji="0" lang="en-AU" sz="1700" b="1" i="0" u="none" strike="noStrike" kern="0" cap="none" spc="0" normalizeH="0" baseline="0" noProof="0" dirty="0">
                  <a:ln>
                    <a:noFill/>
                  </a:ln>
                  <a:solidFill>
                    <a:srgbClr val="4F5056"/>
                  </a:solidFill>
                  <a:effectLst/>
                  <a:uLnTx/>
                  <a:uFillTx/>
                  <a:latin typeface="Arial"/>
                  <a:ea typeface="+mn-ea"/>
                  <a:cs typeface="+mn-cs"/>
                </a:rPr>
                <a:t>accountability</a:t>
              </a:r>
            </a:p>
          </p:txBody>
        </p:sp>
        <p:sp>
          <p:nvSpPr>
            <p:cNvPr id="28" name="Rectangle 27">
              <a:extLst>
                <a:ext uri="{FF2B5EF4-FFF2-40B4-BE49-F238E27FC236}">
                  <a16:creationId xmlns:a16="http://schemas.microsoft.com/office/drawing/2014/main" id="{BCECDD6F-39DC-02E1-0138-5508F15E217D}"/>
                </a:ext>
              </a:extLst>
            </p:cNvPr>
            <p:cNvSpPr/>
            <p:nvPr/>
          </p:nvSpPr>
          <p:spPr>
            <a:xfrm>
              <a:off x="8940800" y="2457975"/>
              <a:ext cx="2880000" cy="864000"/>
            </a:xfrm>
            <a:prstGeom prst="rect">
              <a:avLst/>
            </a:prstGeom>
            <a:solidFill>
              <a:schemeClr val="accent3">
                <a:lumMod val="20000"/>
                <a:lumOff val="80000"/>
              </a:schemeClr>
            </a:solidFill>
            <a:ln w="25400" cap="flat" cmpd="sng" algn="ctr">
              <a:noFill/>
              <a:prstDash val="solid"/>
            </a:ln>
            <a:effectLst/>
          </p:spPr>
          <p:txBody>
            <a:bodyPr lIns="36000" tIns="108000" r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4F5056"/>
                  </a:solidFill>
                  <a:effectLst/>
                  <a:uLnTx/>
                  <a:uFillTx/>
                  <a:latin typeface="Arial"/>
                  <a:ea typeface="+mn-ea"/>
                  <a:cs typeface="+mn-cs"/>
                </a:rPr>
                <a:t>Strategy </a:t>
              </a:r>
              <a:br>
                <a:rPr kumimoji="0" lang="en-AU" sz="1700" b="1" i="0" u="none" strike="noStrike" kern="0" cap="none" spc="0" normalizeH="0" baseline="0" noProof="0" dirty="0">
                  <a:ln>
                    <a:noFill/>
                  </a:ln>
                  <a:solidFill>
                    <a:srgbClr val="4F5056"/>
                  </a:solidFill>
                  <a:effectLst/>
                  <a:uLnTx/>
                  <a:uFillTx/>
                  <a:latin typeface="Arial"/>
                  <a:ea typeface="+mn-ea"/>
                  <a:cs typeface="+mn-cs"/>
                </a:rPr>
              </a:br>
              <a:r>
                <a:rPr kumimoji="0" lang="en-AU" sz="1700" b="1" i="0" u="none" strike="noStrike" kern="0" cap="none" spc="0" normalizeH="0" baseline="0" noProof="0" dirty="0">
                  <a:ln>
                    <a:noFill/>
                  </a:ln>
                  <a:solidFill>
                    <a:srgbClr val="4F5056"/>
                  </a:solidFill>
                  <a:effectLst/>
                  <a:uLnTx/>
                  <a:uFillTx/>
                  <a:latin typeface="Arial"/>
                  <a:ea typeface="+mn-ea"/>
                  <a:cs typeface="+mn-cs"/>
                </a:rPr>
                <a:t>formulation</a:t>
              </a:r>
            </a:p>
          </p:txBody>
        </p:sp>
        <p:sp>
          <p:nvSpPr>
            <p:cNvPr id="29" name="Rectangle 28">
              <a:extLst>
                <a:ext uri="{FF2B5EF4-FFF2-40B4-BE49-F238E27FC236}">
                  <a16:creationId xmlns:a16="http://schemas.microsoft.com/office/drawing/2014/main" id="{88AF06E6-789D-C906-DE96-0A0AC8C6CF87}"/>
                </a:ext>
              </a:extLst>
            </p:cNvPr>
            <p:cNvSpPr/>
            <p:nvPr/>
          </p:nvSpPr>
          <p:spPr>
            <a:xfrm>
              <a:off x="6011281" y="3353988"/>
              <a:ext cx="2880000" cy="864000"/>
            </a:xfrm>
            <a:prstGeom prst="rect">
              <a:avLst/>
            </a:prstGeom>
            <a:solidFill>
              <a:schemeClr val="accent3">
                <a:lumMod val="20000"/>
                <a:lumOff val="80000"/>
              </a:schemeClr>
            </a:solidFill>
            <a:ln w="25400" cap="flat" cmpd="sng" algn="ctr">
              <a:noFill/>
              <a:prstDash val="solid"/>
            </a:ln>
            <a:effectLst/>
          </p:spPr>
          <p:txBody>
            <a:bodyPr lIns="36000" rIns="36000" bIns="10800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4F5056"/>
                  </a:solidFill>
                  <a:effectLst/>
                  <a:uLnTx/>
                  <a:uFillTx/>
                  <a:latin typeface="Arial"/>
                  <a:ea typeface="+mn-ea"/>
                  <a:cs typeface="+mn-cs"/>
                </a:rPr>
                <a:t>Monitoring and </a:t>
              </a:r>
              <a:br>
                <a:rPr kumimoji="0" lang="en-AU" sz="1700" b="1" i="0" u="none" strike="noStrike" kern="0" cap="none" spc="0" normalizeH="0" baseline="0" noProof="0" dirty="0">
                  <a:ln>
                    <a:noFill/>
                  </a:ln>
                  <a:solidFill>
                    <a:srgbClr val="4F5056"/>
                  </a:solidFill>
                  <a:effectLst/>
                  <a:uLnTx/>
                  <a:uFillTx/>
                  <a:latin typeface="Arial"/>
                  <a:ea typeface="+mn-ea"/>
                  <a:cs typeface="+mn-cs"/>
                </a:rPr>
              </a:br>
              <a:r>
                <a:rPr kumimoji="0" lang="en-AU" sz="1700" b="1" i="0" u="none" strike="noStrike" kern="0" cap="none" spc="0" normalizeH="0" baseline="0" noProof="0" dirty="0">
                  <a:ln>
                    <a:noFill/>
                  </a:ln>
                  <a:solidFill>
                    <a:srgbClr val="4F5056"/>
                  </a:solidFill>
                  <a:effectLst/>
                  <a:uLnTx/>
                  <a:uFillTx/>
                  <a:latin typeface="Arial"/>
                  <a:ea typeface="+mn-ea"/>
                  <a:cs typeface="+mn-cs"/>
                </a:rPr>
                <a:t>supervising</a:t>
              </a:r>
            </a:p>
          </p:txBody>
        </p:sp>
        <p:sp>
          <p:nvSpPr>
            <p:cNvPr id="30" name="Rectangle 29">
              <a:extLst>
                <a:ext uri="{FF2B5EF4-FFF2-40B4-BE49-F238E27FC236}">
                  <a16:creationId xmlns:a16="http://schemas.microsoft.com/office/drawing/2014/main" id="{DA0F67A1-FD0F-148F-53C1-0FCBFDCEA362}"/>
                </a:ext>
              </a:extLst>
            </p:cNvPr>
            <p:cNvSpPr/>
            <p:nvPr/>
          </p:nvSpPr>
          <p:spPr>
            <a:xfrm>
              <a:off x="8940800" y="3353988"/>
              <a:ext cx="2880000" cy="864000"/>
            </a:xfrm>
            <a:prstGeom prst="rect">
              <a:avLst/>
            </a:prstGeom>
            <a:solidFill>
              <a:schemeClr val="accent3">
                <a:lumMod val="20000"/>
                <a:lumOff val="80000"/>
              </a:schemeClr>
            </a:solidFill>
            <a:ln w="25400" cap="flat" cmpd="sng" algn="ctr">
              <a:noFill/>
              <a:prstDash val="solid"/>
            </a:ln>
            <a:effectLst/>
          </p:spPr>
          <p:txBody>
            <a:bodyPr lIns="36000" rIns="36000" bIns="10800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4F5056"/>
                  </a:solidFill>
                  <a:effectLst/>
                  <a:uLnTx/>
                  <a:uFillTx/>
                  <a:latin typeface="Arial"/>
                  <a:ea typeface="+mn-ea"/>
                  <a:cs typeface="+mn-cs"/>
                </a:rPr>
                <a:t>Policy </a:t>
              </a:r>
              <a:br>
                <a:rPr kumimoji="0" lang="en-AU" sz="1700" b="1" i="0" u="none" strike="noStrike" kern="0" cap="none" spc="0" normalizeH="0" baseline="0" noProof="0" dirty="0">
                  <a:ln>
                    <a:noFill/>
                  </a:ln>
                  <a:solidFill>
                    <a:srgbClr val="4F5056"/>
                  </a:solidFill>
                  <a:effectLst/>
                  <a:uLnTx/>
                  <a:uFillTx/>
                  <a:latin typeface="Arial"/>
                  <a:ea typeface="+mn-ea"/>
                  <a:cs typeface="+mn-cs"/>
                </a:rPr>
              </a:br>
              <a:r>
                <a:rPr kumimoji="0" lang="en-AU" sz="1700" b="1" i="0" u="none" strike="noStrike" kern="0" cap="none" spc="0" normalizeH="0" baseline="0" noProof="0" dirty="0">
                  <a:ln>
                    <a:noFill/>
                  </a:ln>
                  <a:solidFill>
                    <a:srgbClr val="4F5056"/>
                  </a:solidFill>
                  <a:effectLst/>
                  <a:uLnTx/>
                  <a:uFillTx/>
                  <a:latin typeface="Arial"/>
                  <a:ea typeface="+mn-ea"/>
                  <a:cs typeface="+mn-cs"/>
                </a:rPr>
                <a:t>making</a:t>
              </a:r>
            </a:p>
          </p:txBody>
        </p:sp>
        <p:sp>
          <p:nvSpPr>
            <p:cNvPr id="31" name="Rectangle 30">
              <a:extLst>
                <a:ext uri="{FF2B5EF4-FFF2-40B4-BE49-F238E27FC236}">
                  <a16:creationId xmlns:a16="http://schemas.microsoft.com/office/drawing/2014/main" id="{F1EFEEF2-F320-2D14-39CB-B5D4B440E59F}"/>
                </a:ext>
              </a:extLst>
            </p:cNvPr>
            <p:cNvSpPr/>
            <p:nvPr/>
          </p:nvSpPr>
          <p:spPr>
            <a:xfrm>
              <a:off x="4272362" y="2457975"/>
              <a:ext cx="1636350" cy="864000"/>
            </a:xfrm>
            <a:prstGeom prst="rect">
              <a:avLst/>
            </a:prstGeom>
            <a:solidFill>
              <a:schemeClr val="accent3">
                <a:lumMod val="60000"/>
                <a:lumOff val="40000"/>
              </a:schemeClr>
            </a:solidFill>
            <a:ln w="25400" cap="flat" cmpd="sng" algn="ctr">
              <a:noFill/>
              <a:prstDash val="solid"/>
            </a:ln>
            <a:effectLst/>
          </p:spPr>
          <p:txBody>
            <a:bodyPr lIns="36000" rIns="108000"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4F5056"/>
                  </a:solidFill>
                  <a:effectLst/>
                  <a:uLnTx/>
                  <a:uFillTx/>
                  <a:latin typeface="Arial"/>
                  <a:ea typeface="+mn-ea"/>
                  <a:cs typeface="+mn-cs"/>
                </a:rPr>
                <a:t>EXTERNAL ROLE</a:t>
              </a:r>
            </a:p>
          </p:txBody>
        </p:sp>
        <p:sp>
          <p:nvSpPr>
            <p:cNvPr id="32" name="Rectangle 31">
              <a:extLst>
                <a:ext uri="{FF2B5EF4-FFF2-40B4-BE49-F238E27FC236}">
                  <a16:creationId xmlns:a16="http://schemas.microsoft.com/office/drawing/2014/main" id="{BB601CCB-72C8-8AE3-BEF4-6EF9EA21D806}"/>
                </a:ext>
              </a:extLst>
            </p:cNvPr>
            <p:cNvSpPr/>
            <p:nvPr/>
          </p:nvSpPr>
          <p:spPr>
            <a:xfrm>
              <a:off x="4272362" y="3353988"/>
              <a:ext cx="1636350" cy="864000"/>
            </a:xfrm>
            <a:prstGeom prst="rect">
              <a:avLst/>
            </a:prstGeom>
            <a:solidFill>
              <a:schemeClr val="accent3">
                <a:lumMod val="60000"/>
                <a:lumOff val="40000"/>
              </a:schemeClr>
            </a:solidFill>
            <a:ln w="25400" cap="flat" cmpd="sng" algn="ctr">
              <a:noFill/>
              <a:prstDash val="solid"/>
            </a:ln>
            <a:effectLst/>
          </p:spPr>
          <p:txBody>
            <a:bodyPr lIns="36000" rIns="108000"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AU" sz="1700" b="1" i="0" u="none" strike="noStrike" kern="0" cap="none" spc="0" normalizeH="0" baseline="0" noProof="0" dirty="0">
                  <a:ln>
                    <a:noFill/>
                  </a:ln>
                  <a:solidFill>
                    <a:srgbClr val="4F5056"/>
                  </a:solidFill>
                  <a:effectLst/>
                  <a:uLnTx/>
                  <a:uFillTx/>
                  <a:latin typeface="Arial"/>
                  <a:ea typeface="+mn-ea"/>
                  <a:cs typeface="+mn-cs"/>
                </a:rPr>
                <a:t>INTERNAL ROLE</a:t>
              </a:r>
            </a:p>
          </p:txBody>
        </p:sp>
        <p:cxnSp>
          <p:nvCxnSpPr>
            <p:cNvPr id="33" name="Straight Connector 32">
              <a:extLst>
                <a:ext uri="{FF2B5EF4-FFF2-40B4-BE49-F238E27FC236}">
                  <a16:creationId xmlns:a16="http://schemas.microsoft.com/office/drawing/2014/main" id="{86E9C279-E221-8E7B-003A-401458EE9B7E}"/>
                </a:ext>
              </a:extLst>
            </p:cNvPr>
            <p:cNvCxnSpPr/>
            <p:nvPr/>
          </p:nvCxnSpPr>
          <p:spPr>
            <a:xfrm>
              <a:off x="8924449" y="1850850"/>
              <a:ext cx="0" cy="2977200"/>
            </a:xfrm>
            <a:prstGeom prst="line">
              <a:avLst/>
            </a:prstGeom>
            <a:noFill/>
            <a:ln w="34925" cap="flat" cmpd="sng" algn="ctr">
              <a:solidFill>
                <a:schemeClr val="bg1"/>
              </a:solidFill>
              <a:prstDash val="solid"/>
            </a:ln>
            <a:effectLst/>
          </p:spPr>
        </p:cxnSp>
        <p:cxnSp>
          <p:nvCxnSpPr>
            <p:cNvPr id="34" name="Straight Connector 33">
              <a:extLst>
                <a:ext uri="{FF2B5EF4-FFF2-40B4-BE49-F238E27FC236}">
                  <a16:creationId xmlns:a16="http://schemas.microsoft.com/office/drawing/2014/main" id="{1988B90E-1449-E96F-CB26-399780F70C74}"/>
                </a:ext>
              </a:extLst>
            </p:cNvPr>
            <p:cNvCxnSpPr/>
            <p:nvPr/>
          </p:nvCxnSpPr>
          <p:spPr>
            <a:xfrm rot="5400000">
              <a:off x="8058800" y="-422550"/>
              <a:ext cx="0" cy="7524000"/>
            </a:xfrm>
            <a:prstGeom prst="line">
              <a:avLst/>
            </a:prstGeom>
            <a:noFill/>
            <a:ln w="34925" cap="flat" cmpd="sng" algn="ctr">
              <a:solidFill>
                <a:schemeClr val="bg1"/>
              </a:solidFill>
              <a:prstDash val="solid"/>
            </a:ln>
            <a:effectLst/>
          </p:spPr>
        </p:cxnSp>
        <p:sp>
          <p:nvSpPr>
            <p:cNvPr id="35" name="Rectangle 34">
              <a:extLst>
                <a:ext uri="{FF2B5EF4-FFF2-40B4-BE49-F238E27FC236}">
                  <a16:creationId xmlns:a16="http://schemas.microsoft.com/office/drawing/2014/main" id="{B1218AE0-894C-386D-34C0-567D56A946E8}"/>
                </a:ext>
              </a:extLst>
            </p:cNvPr>
            <p:cNvSpPr/>
            <p:nvPr/>
          </p:nvSpPr>
          <p:spPr>
            <a:xfrm>
              <a:off x="6624259" y="3141450"/>
              <a:ext cx="4608000" cy="396000"/>
            </a:xfrm>
            <a:prstGeom prst="rect">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srgbClr val="FFFFFF"/>
                  </a:solidFill>
                  <a:effectLst/>
                  <a:uLnTx/>
                  <a:uFillTx/>
                  <a:latin typeface="Arial"/>
                  <a:ea typeface="+mn-ea"/>
                  <a:cs typeface="+mn-cs"/>
                </a:rPr>
                <a:t>APPROVE AND WORK WITH CEO</a:t>
              </a:r>
            </a:p>
          </p:txBody>
        </p:sp>
      </p:grpSp>
      <p:sp>
        <p:nvSpPr>
          <p:cNvPr id="7" name="Content Placeholder 6">
            <a:extLst>
              <a:ext uri="{FF2B5EF4-FFF2-40B4-BE49-F238E27FC236}">
                <a16:creationId xmlns:a16="http://schemas.microsoft.com/office/drawing/2014/main" id="{DF149C11-61E3-1B4E-8EEF-0D8D29F77CBD}"/>
              </a:ext>
            </a:extLst>
          </p:cNvPr>
          <p:cNvSpPr txBox="1">
            <a:spLocks/>
          </p:cNvSpPr>
          <p:nvPr/>
        </p:nvSpPr>
        <p:spPr>
          <a:xfrm>
            <a:off x="385488" y="924720"/>
            <a:ext cx="3692863" cy="1987550"/>
          </a:xfrm>
          <a:prstGeom prst="rect">
            <a:avLst/>
          </a:prstGeom>
        </p:spPr>
        <p:txBody>
          <a:bodyPr lIns="0" tIns="0" rIns="0">
            <a:noAutofit/>
          </a:bodyPr>
          <a:lstStyle>
            <a:lvl1pPr marL="360000" indent="-36000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0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0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00000"/>
              </a:lnSpc>
              <a:spcBef>
                <a:spcPts val="500"/>
              </a:spcBef>
              <a:buClr>
                <a:schemeClr val="tx1"/>
              </a:buClr>
              <a:buSzPct val="100000"/>
              <a:buFontTx/>
              <a:buBlip>
                <a:blip r:embed="rId4"/>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0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System Font Regular"/>
              <a:buNone/>
            </a:pPr>
            <a:r>
              <a:rPr lang="en-AU" sz="2000" dirty="0">
                <a:solidFill>
                  <a:schemeClr val="tx1"/>
                </a:solidFill>
              </a:rPr>
              <a:t>Tricker’s framework for analysing board activities is a good representation of the key Board functions of Governance, </a:t>
            </a:r>
            <a:br>
              <a:rPr lang="en-AU" sz="2000" dirty="0">
                <a:solidFill>
                  <a:schemeClr val="tx1"/>
                </a:solidFill>
              </a:rPr>
            </a:br>
            <a:r>
              <a:rPr lang="en-AU" sz="2000" dirty="0">
                <a:solidFill>
                  <a:schemeClr val="tx1"/>
                </a:solidFill>
              </a:rPr>
              <a:t>Risk, Finance and Strategy</a:t>
            </a:r>
          </a:p>
        </p:txBody>
      </p:sp>
    </p:spTree>
    <p:extLst>
      <p:ext uri="{BB962C8B-B14F-4D97-AF65-F5344CB8AC3E}">
        <p14:creationId xmlns:p14="http://schemas.microsoft.com/office/powerpoint/2010/main" val="19620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425985-3F7E-E126-8E01-DB434F0C4DEC}"/>
              </a:ext>
            </a:extLst>
          </p:cNvPr>
          <p:cNvSpPr/>
          <p:nvPr/>
        </p:nvSpPr>
        <p:spPr>
          <a:xfrm>
            <a:off x="0" y="908050"/>
            <a:ext cx="12192000" cy="5221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a:xfrm>
            <a:off x="360000" y="358775"/>
            <a:ext cx="9733569" cy="830263"/>
          </a:xfrm>
        </p:spPr>
        <p:txBody>
          <a:bodyPr anchor="t">
            <a:normAutofit/>
          </a:bodyPr>
          <a:lstStyle/>
          <a:p>
            <a:r>
              <a:rPr lang="en-AU" dirty="0"/>
              <a:t>Governance for Good</a:t>
            </a:r>
          </a:p>
        </p:txBody>
      </p:sp>
      <p:sp>
        <p:nvSpPr>
          <p:cNvPr id="3" name="Rectangle 2">
            <a:extLst>
              <a:ext uri="{FF2B5EF4-FFF2-40B4-BE49-F238E27FC236}">
                <a16:creationId xmlns:a16="http://schemas.microsoft.com/office/drawing/2014/main" id="{DC7461C9-661F-54FF-3B66-118450CFF80D}"/>
              </a:ext>
            </a:extLst>
          </p:cNvPr>
          <p:cNvSpPr/>
          <p:nvPr/>
        </p:nvSpPr>
        <p:spPr>
          <a:xfrm>
            <a:off x="1970788" y="1653527"/>
            <a:ext cx="2736000" cy="190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600" dirty="0">
                <a:solidFill>
                  <a:schemeClr val="bg1"/>
                </a:solidFill>
              </a:rPr>
              <a:t>To act with </a:t>
            </a:r>
            <a:br>
              <a:rPr lang="en-AU" sz="1600" dirty="0">
                <a:solidFill>
                  <a:schemeClr val="bg1"/>
                </a:solidFill>
              </a:rPr>
            </a:br>
            <a:r>
              <a:rPr lang="en-AU" sz="1600" dirty="0">
                <a:solidFill>
                  <a:schemeClr val="bg1"/>
                </a:solidFill>
              </a:rPr>
              <a:t>reasonable care </a:t>
            </a:r>
            <a:br>
              <a:rPr lang="en-AU" sz="1600" dirty="0">
                <a:solidFill>
                  <a:schemeClr val="bg1"/>
                </a:solidFill>
              </a:rPr>
            </a:br>
            <a:r>
              <a:rPr lang="en-AU" sz="1600" dirty="0">
                <a:solidFill>
                  <a:schemeClr val="bg1"/>
                </a:solidFill>
              </a:rPr>
              <a:t>and diligence</a:t>
            </a:r>
          </a:p>
        </p:txBody>
      </p:sp>
      <p:sp>
        <p:nvSpPr>
          <p:cNvPr id="6" name="Rectangle 5">
            <a:extLst>
              <a:ext uri="{FF2B5EF4-FFF2-40B4-BE49-F238E27FC236}">
                <a16:creationId xmlns:a16="http://schemas.microsoft.com/office/drawing/2014/main" id="{6424BBBB-3B81-0AA9-D9D7-65DBADC0DABF}"/>
              </a:ext>
            </a:extLst>
          </p:cNvPr>
          <p:cNvSpPr/>
          <p:nvPr/>
        </p:nvSpPr>
        <p:spPr>
          <a:xfrm>
            <a:off x="4838211" y="1653527"/>
            <a:ext cx="2736000" cy="190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600" dirty="0">
                <a:solidFill>
                  <a:schemeClr val="bg1"/>
                </a:solidFill>
              </a:rPr>
              <a:t>To act in the </a:t>
            </a:r>
            <a:br>
              <a:rPr lang="en-AU" sz="1600" dirty="0">
                <a:solidFill>
                  <a:schemeClr val="bg1"/>
                </a:solidFill>
              </a:rPr>
            </a:br>
            <a:r>
              <a:rPr lang="en-AU" sz="1600" dirty="0">
                <a:solidFill>
                  <a:schemeClr val="bg1"/>
                </a:solidFill>
              </a:rPr>
              <a:t>best interest of </a:t>
            </a:r>
            <a:br>
              <a:rPr lang="en-AU" sz="1600" dirty="0">
                <a:solidFill>
                  <a:schemeClr val="bg1"/>
                </a:solidFill>
              </a:rPr>
            </a:br>
            <a:r>
              <a:rPr lang="en-AU" sz="1600" dirty="0">
                <a:solidFill>
                  <a:schemeClr val="bg1"/>
                </a:solidFill>
              </a:rPr>
              <a:t>your charity and for </a:t>
            </a:r>
            <a:br>
              <a:rPr lang="en-AU" sz="1600" dirty="0">
                <a:solidFill>
                  <a:schemeClr val="bg1"/>
                </a:solidFill>
              </a:rPr>
            </a:br>
            <a:r>
              <a:rPr lang="en-AU" sz="1600" dirty="0">
                <a:solidFill>
                  <a:schemeClr val="bg1"/>
                </a:solidFill>
              </a:rPr>
              <a:t>a proper purpose</a:t>
            </a:r>
          </a:p>
        </p:txBody>
      </p:sp>
      <p:sp>
        <p:nvSpPr>
          <p:cNvPr id="7" name="Rectangle 6">
            <a:extLst>
              <a:ext uri="{FF2B5EF4-FFF2-40B4-BE49-F238E27FC236}">
                <a16:creationId xmlns:a16="http://schemas.microsoft.com/office/drawing/2014/main" id="{6B82FF2B-78FC-4F9E-1339-DB90A694B90C}"/>
              </a:ext>
            </a:extLst>
          </p:cNvPr>
          <p:cNvSpPr/>
          <p:nvPr/>
        </p:nvSpPr>
        <p:spPr>
          <a:xfrm>
            <a:off x="7705633" y="1653527"/>
            <a:ext cx="2736000" cy="190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600" dirty="0">
                <a:solidFill>
                  <a:schemeClr val="bg1"/>
                </a:solidFill>
              </a:rPr>
              <a:t>Not to improperly </a:t>
            </a:r>
            <a:br>
              <a:rPr lang="en-AU" sz="1600" dirty="0">
                <a:solidFill>
                  <a:schemeClr val="bg1"/>
                </a:solidFill>
              </a:rPr>
            </a:br>
            <a:r>
              <a:rPr lang="en-AU" sz="1600" dirty="0">
                <a:solidFill>
                  <a:schemeClr val="bg1"/>
                </a:solidFill>
              </a:rPr>
              <a:t>use information </a:t>
            </a:r>
            <a:br>
              <a:rPr lang="en-AU" sz="1600" dirty="0">
                <a:solidFill>
                  <a:schemeClr val="bg1"/>
                </a:solidFill>
              </a:rPr>
            </a:br>
            <a:r>
              <a:rPr lang="en-AU" sz="1600" dirty="0">
                <a:solidFill>
                  <a:schemeClr val="bg1"/>
                </a:solidFill>
              </a:rPr>
              <a:t>or your position</a:t>
            </a:r>
          </a:p>
        </p:txBody>
      </p:sp>
      <p:sp>
        <p:nvSpPr>
          <p:cNvPr id="8" name="Rectangle 7">
            <a:extLst>
              <a:ext uri="{FF2B5EF4-FFF2-40B4-BE49-F238E27FC236}">
                <a16:creationId xmlns:a16="http://schemas.microsoft.com/office/drawing/2014/main" id="{A08AD970-BD99-C449-7225-9A782F4CA39E}"/>
              </a:ext>
            </a:extLst>
          </p:cNvPr>
          <p:cNvSpPr/>
          <p:nvPr/>
        </p:nvSpPr>
        <p:spPr>
          <a:xfrm>
            <a:off x="1970788" y="3674461"/>
            <a:ext cx="2736000" cy="190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600" dirty="0">
                <a:solidFill>
                  <a:schemeClr val="bg1"/>
                </a:solidFill>
              </a:rPr>
              <a:t>To manage </a:t>
            </a:r>
            <a:br>
              <a:rPr lang="en-AU" sz="1600" dirty="0">
                <a:solidFill>
                  <a:schemeClr val="bg1"/>
                </a:solidFill>
              </a:rPr>
            </a:br>
            <a:r>
              <a:rPr lang="en-AU" sz="1600" dirty="0">
                <a:solidFill>
                  <a:schemeClr val="bg1"/>
                </a:solidFill>
              </a:rPr>
              <a:t>financial affairs </a:t>
            </a:r>
            <a:br>
              <a:rPr lang="en-AU" sz="1600" dirty="0">
                <a:solidFill>
                  <a:schemeClr val="bg1"/>
                </a:solidFill>
              </a:rPr>
            </a:br>
            <a:r>
              <a:rPr lang="en-AU" sz="1600" dirty="0">
                <a:solidFill>
                  <a:schemeClr val="bg1"/>
                </a:solidFill>
              </a:rPr>
              <a:t>responsibly</a:t>
            </a:r>
          </a:p>
        </p:txBody>
      </p:sp>
      <p:sp>
        <p:nvSpPr>
          <p:cNvPr id="9" name="Rectangle 8">
            <a:extLst>
              <a:ext uri="{FF2B5EF4-FFF2-40B4-BE49-F238E27FC236}">
                <a16:creationId xmlns:a16="http://schemas.microsoft.com/office/drawing/2014/main" id="{31EB3344-8132-AE77-52CD-BC1A4645C46F}"/>
              </a:ext>
            </a:extLst>
          </p:cNvPr>
          <p:cNvSpPr/>
          <p:nvPr/>
        </p:nvSpPr>
        <p:spPr>
          <a:xfrm>
            <a:off x="4838211" y="3674461"/>
            <a:ext cx="2736000" cy="190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600" dirty="0">
                <a:solidFill>
                  <a:schemeClr val="bg1"/>
                </a:solidFill>
              </a:rPr>
              <a:t>To disclose and </a:t>
            </a:r>
            <a:br>
              <a:rPr lang="en-AU" sz="1600" dirty="0">
                <a:solidFill>
                  <a:schemeClr val="bg1"/>
                </a:solidFill>
              </a:rPr>
            </a:br>
            <a:r>
              <a:rPr lang="en-AU" sz="1600" dirty="0">
                <a:solidFill>
                  <a:schemeClr val="bg1"/>
                </a:solidFill>
              </a:rPr>
              <a:t>manage conflicts </a:t>
            </a:r>
            <a:br>
              <a:rPr lang="en-AU" sz="1600" dirty="0">
                <a:solidFill>
                  <a:schemeClr val="bg1"/>
                </a:solidFill>
              </a:rPr>
            </a:br>
            <a:r>
              <a:rPr lang="en-AU" sz="1600" dirty="0">
                <a:solidFill>
                  <a:schemeClr val="bg1"/>
                </a:solidFill>
              </a:rPr>
              <a:t>of interest</a:t>
            </a:r>
          </a:p>
        </p:txBody>
      </p:sp>
      <p:sp>
        <p:nvSpPr>
          <p:cNvPr id="10" name="Rectangle 9">
            <a:extLst>
              <a:ext uri="{FF2B5EF4-FFF2-40B4-BE49-F238E27FC236}">
                <a16:creationId xmlns:a16="http://schemas.microsoft.com/office/drawing/2014/main" id="{FCA16CF2-40EC-BAB4-72E3-9B86EA8A7AE6}"/>
              </a:ext>
            </a:extLst>
          </p:cNvPr>
          <p:cNvSpPr/>
          <p:nvPr/>
        </p:nvSpPr>
        <p:spPr>
          <a:xfrm>
            <a:off x="7705633" y="3674461"/>
            <a:ext cx="2736000" cy="190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noFill/>
          </a:ln>
          <a:effectLst>
            <a:outerShdw blurRad="101600" dist="101600" dir="5400000" algn="t"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44000" bIns="36000" rtlCol="0" anchor="t" anchorCtr="0"/>
          <a:lstStyle/>
          <a:p>
            <a:pPr algn="ctr">
              <a:lnSpc>
                <a:spcPts val="2100"/>
              </a:lnSpc>
            </a:pPr>
            <a:r>
              <a:rPr lang="en-AU" sz="1600" dirty="0">
                <a:solidFill>
                  <a:schemeClr val="bg1"/>
                </a:solidFill>
              </a:rPr>
              <a:t>Not to allow a </a:t>
            </a:r>
            <a:br>
              <a:rPr lang="en-AU" sz="1600" dirty="0">
                <a:solidFill>
                  <a:schemeClr val="bg1"/>
                </a:solidFill>
              </a:rPr>
            </a:br>
            <a:r>
              <a:rPr lang="en-AU" sz="1600" dirty="0">
                <a:solidFill>
                  <a:schemeClr val="bg1"/>
                </a:solidFill>
              </a:rPr>
              <a:t>charity to operate </a:t>
            </a:r>
            <a:br>
              <a:rPr lang="en-AU" sz="1600" dirty="0">
                <a:solidFill>
                  <a:schemeClr val="bg1"/>
                </a:solidFill>
              </a:rPr>
            </a:br>
            <a:r>
              <a:rPr lang="en-AU" sz="1600" dirty="0">
                <a:solidFill>
                  <a:schemeClr val="bg1"/>
                </a:solidFill>
              </a:rPr>
              <a:t>while insolvent</a:t>
            </a:r>
          </a:p>
        </p:txBody>
      </p:sp>
      <p:sp>
        <p:nvSpPr>
          <p:cNvPr id="11" name="Title 1">
            <a:extLst>
              <a:ext uri="{FF2B5EF4-FFF2-40B4-BE49-F238E27FC236}">
                <a16:creationId xmlns:a16="http://schemas.microsoft.com/office/drawing/2014/main" id="{097EE420-4EFA-7BE7-5F1B-899F3FB89E24}"/>
              </a:ext>
            </a:extLst>
          </p:cNvPr>
          <p:cNvSpPr txBox="1">
            <a:spLocks/>
          </p:cNvSpPr>
          <p:nvPr/>
        </p:nvSpPr>
        <p:spPr>
          <a:xfrm>
            <a:off x="1981394" y="1131015"/>
            <a:ext cx="8470845" cy="46961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lang="en-AU" sz="2400" kern="1200" baseline="0" dirty="0">
                <a:solidFill>
                  <a:schemeClr val="tx2"/>
                </a:solidFill>
                <a:latin typeface="Arial" panose="020B0604020202020204" pitchFamily="34" charset="0"/>
                <a:ea typeface="+mj-ea"/>
                <a:cs typeface="Arial" panose="020B0604020202020204" pitchFamily="34" charset="0"/>
              </a:defRPr>
            </a:lvl1pPr>
          </a:lstStyle>
          <a:p>
            <a:pPr algn="ctr"/>
            <a:r>
              <a:rPr lang="en-AU" dirty="0"/>
              <a:t>NFP Board members’ duties and responsibilities</a:t>
            </a:r>
          </a:p>
        </p:txBody>
      </p:sp>
      <p:sp>
        <p:nvSpPr>
          <p:cNvPr id="12" name="TextBox 11">
            <a:extLst>
              <a:ext uri="{FF2B5EF4-FFF2-40B4-BE49-F238E27FC236}">
                <a16:creationId xmlns:a16="http://schemas.microsoft.com/office/drawing/2014/main" id="{0FDAE0C3-870D-6C45-55E0-79179490AE89}"/>
              </a:ext>
            </a:extLst>
          </p:cNvPr>
          <p:cNvSpPr txBox="1"/>
          <p:nvPr/>
        </p:nvSpPr>
        <p:spPr>
          <a:xfrm>
            <a:off x="1945619" y="5758913"/>
            <a:ext cx="2031005" cy="215444"/>
          </a:xfrm>
          <a:prstGeom prst="rect">
            <a:avLst/>
          </a:prstGeom>
          <a:noFill/>
        </p:spPr>
        <p:txBody>
          <a:bodyPr wrap="none" lIns="0" rIns="0" rtlCol="0">
            <a:spAutoFit/>
          </a:bodyPr>
          <a:lstStyle/>
          <a:p>
            <a:r>
              <a:rPr lang="en-AU" sz="800" i="1" dirty="0">
                <a:latin typeface="Arial" panose="020B0604020202020204" pitchFamily="34" charset="0"/>
                <a:cs typeface="Arial" panose="020B0604020202020204" pitchFamily="34" charset="0"/>
              </a:rPr>
              <a:t>Source: ACNC Governance for Good Guide </a:t>
            </a:r>
          </a:p>
        </p:txBody>
      </p:sp>
      <p:sp>
        <p:nvSpPr>
          <p:cNvPr id="13" name="Oval 12">
            <a:extLst>
              <a:ext uri="{FF2B5EF4-FFF2-40B4-BE49-F238E27FC236}">
                <a16:creationId xmlns:a16="http://schemas.microsoft.com/office/drawing/2014/main" id="{7190C464-ABEC-BD3C-D878-47EE5400F1DD}"/>
              </a:ext>
            </a:extLst>
          </p:cNvPr>
          <p:cNvSpPr/>
          <p:nvPr/>
        </p:nvSpPr>
        <p:spPr>
          <a:xfrm>
            <a:off x="3140788" y="1774515"/>
            <a:ext cx="396000" cy="39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Black" panose="020B0A04020102020204" pitchFamily="34" charset="0"/>
              </a:rPr>
              <a:t>1</a:t>
            </a:r>
          </a:p>
        </p:txBody>
      </p:sp>
      <p:sp>
        <p:nvSpPr>
          <p:cNvPr id="14" name="Oval 13">
            <a:extLst>
              <a:ext uri="{FF2B5EF4-FFF2-40B4-BE49-F238E27FC236}">
                <a16:creationId xmlns:a16="http://schemas.microsoft.com/office/drawing/2014/main" id="{57259C33-72B8-85CB-4A07-42AF18174A1F}"/>
              </a:ext>
            </a:extLst>
          </p:cNvPr>
          <p:cNvSpPr/>
          <p:nvPr/>
        </p:nvSpPr>
        <p:spPr>
          <a:xfrm>
            <a:off x="6008211" y="1774515"/>
            <a:ext cx="396000" cy="39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Black" panose="020B0A04020102020204" pitchFamily="34" charset="0"/>
              </a:rPr>
              <a:t>2</a:t>
            </a:r>
          </a:p>
        </p:txBody>
      </p:sp>
      <p:sp>
        <p:nvSpPr>
          <p:cNvPr id="16" name="Oval 15">
            <a:extLst>
              <a:ext uri="{FF2B5EF4-FFF2-40B4-BE49-F238E27FC236}">
                <a16:creationId xmlns:a16="http://schemas.microsoft.com/office/drawing/2014/main" id="{4202B3B5-6C07-6884-C1B2-FD6DA091CFBF}"/>
              </a:ext>
            </a:extLst>
          </p:cNvPr>
          <p:cNvSpPr/>
          <p:nvPr/>
        </p:nvSpPr>
        <p:spPr>
          <a:xfrm>
            <a:off x="8875633" y="1774515"/>
            <a:ext cx="396000" cy="39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Black" panose="020B0A04020102020204" pitchFamily="34" charset="0"/>
              </a:rPr>
              <a:t>3</a:t>
            </a:r>
          </a:p>
        </p:txBody>
      </p:sp>
      <p:sp>
        <p:nvSpPr>
          <p:cNvPr id="17" name="Oval 16">
            <a:extLst>
              <a:ext uri="{FF2B5EF4-FFF2-40B4-BE49-F238E27FC236}">
                <a16:creationId xmlns:a16="http://schemas.microsoft.com/office/drawing/2014/main" id="{A411E80B-2631-2BAA-FB7A-71A44DFB0C2F}"/>
              </a:ext>
            </a:extLst>
          </p:cNvPr>
          <p:cNvSpPr/>
          <p:nvPr/>
        </p:nvSpPr>
        <p:spPr>
          <a:xfrm>
            <a:off x="3140788" y="3776101"/>
            <a:ext cx="396000" cy="39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Black" panose="020B0A04020102020204" pitchFamily="34" charset="0"/>
              </a:rPr>
              <a:t>4</a:t>
            </a:r>
          </a:p>
        </p:txBody>
      </p:sp>
      <p:sp>
        <p:nvSpPr>
          <p:cNvPr id="18" name="Oval 17">
            <a:extLst>
              <a:ext uri="{FF2B5EF4-FFF2-40B4-BE49-F238E27FC236}">
                <a16:creationId xmlns:a16="http://schemas.microsoft.com/office/drawing/2014/main" id="{CEA3D266-9805-DA54-B031-4E81114AE534}"/>
              </a:ext>
            </a:extLst>
          </p:cNvPr>
          <p:cNvSpPr/>
          <p:nvPr/>
        </p:nvSpPr>
        <p:spPr>
          <a:xfrm>
            <a:off x="6008211" y="3776101"/>
            <a:ext cx="396000" cy="39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Black" panose="020B0A04020102020204" pitchFamily="34" charset="0"/>
              </a:rPr>
              <a:t>5</a:t>
            </a:r>
          </a:p>
        </p:txBody>
      </p:sp>
      <p:sp>
        <p:nvSpPr>
          <p:cNvPr id="19" name="Oval 18">
            <a:extLst>
              <a:ext uri="{FF2B5EF4-FFF2-40B4-BE49-F238E27FC236}">
                <a16:creationId xmlns:a16="http://schemas.microsoft.com/office/drawing/2014/main" id="{7555B56A-BBE2-6E09-104E-BE53A14AB058}"/>
              </a:ext>
            </a:extLst>
          </p:cNvPr>
          <p:cNvSpPr/>
          <p:nvPr/>
        </p:nvSpPr>
        <p:spPr>
          <a:xfrm>
            <a:off x="8875633" y="3776101"/>
            <a:ext cx="396000" cy="39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Arial Black" panose="020B0A04020102020204" pitchFamily="34" charset="0"/>
              </a:rPr>
              <a:t>6</a:t>
            </a:r>
          </a:p>
        </p:txBody>
      </p:sp>
    </p:spTree>
    <p:extLst>
      <p:ext uri="{BB962C8B-B14F-4D97-AF65-F5344CB8AC3E}">
        <p14:creationId xmlns:p14="http://schemas.microsoft.com/office/powerpoint/2010/main" val="312361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a:xfrm>
            <a:off x="360000" y="358775"/>
            <a:ext cx="10304038" cy="830263"/>
          </a:xfrm>
        </p:spPr>
        <p:txBody>
          <a:bodyPr anchor="t">
            <a:noAutofit/>
          </a:bodyPr>
          <a:lstStyle/>
          <a:p>
            <a:pPr>
              <a:spcAft>
                <a:spcPts val="300"/>
              </a:spcAft>
            </a:pPr>
            <a:r>
              <a:rPr lang="en-AU" dirty="0"/>
              <a:t>Governance for Good</a:t>
            </a:r>
            <a:br>
              <a:rPr lang="en-AU" dirty="0"/>
            </a:br>
            <a:r>
              <a:rPr lang="en-AU" sz="2000" dirty="0">
                <a:solidFill>
                  <a:schemeClr val="tx2"/>
                </a:solidFill>
              </a:rPr>
              <a:t>Top 10 tips for NFP board members</a:t>
            </a:r>
            <a:br>
              <a:rPr lang="en-AU" sz="2000" b="1" dirty="0">
                <a:solidFill>
                  <a:schemeClr val="tx2"/>
                </a:solidFill>
              </a:rPr>
            </a:br>
            <a:endParaRPr lang="en-AU" sz="2400" b="1" dirty="0">
              <a:solidFill>
                <a:schemeClr val="tx2"/>
              </a:solidFill>
            </a:endParaRPr>
          </a:p>
        </p:txBody>
      </p:sp>
      <p:grpSp>
        <p:nvGrpSpPr>
          <p:cNvPr id="18" name="Group 17">
            <a:extLst>
              <a:ext uri="{FF2B5EF4-FFF2-40B4-BE49-F238E27FC236}">
                <a16:creationId xmlns:a16="http://schemas.microsoft.com/office/drawing/2014/main" id="{2F8D5D68-CA60-0233-D067-A92D77CE6F00}"/>
              </a:ext>
            </a:extLst>
          </p:cNvPr>
          <p:cNvGrpSpPr/>
          <p:nvPr/>
        </p:nvGrpSpPr>
        <p:grpSpPr>
          <a:xfrm>
            <a:off x="315913" y="1180400"/>
            <a:ext cx="11437672" cy="5121114"/>
            <a:chOff x="315913" y="1180400"/>
            <a:chExt cx="11437672" cy="5121114"/>
          </a:xfrm>
        </p:grpSpPr>
        <p:sp>
          <p:nvSpPr>
            <p:cNvPr id="2" name="Content Placeholder 2">
              <a:extLst>
                <a:ext uri="{FF2B5EF4-FFF2-40B4-BE49-F238E27FC236}">
                  <a16:creationId xmlns:a16="http://schemas.microsoft.com/office/drawing/2014/main" id="{EFEBAD46-B89E-815B-36C3-7FCC3D4A866F}"/>
                </a:ext>
              </a:extLst>
            </p:cNvPr>
            <p:cNvSpPr txBox="1">
              <a:spLocks/>
            </p:cNvSpPr>
            <p:nvPr/>
          </p:nvSpPr>
          <p:spPr>
            <a:xfrm>
              <a:off x="798360" y="1307400"/>
              <a:ext cx="4896000" cy="4243200"/>
            </a:xfrm>
            <a:prstGeom prst="rect">
              <a:avLst/>
            </a:prstGeom>
          </p:spPr>
          <p:txBody>
            <a:bodyPr lIns="0" tIns="0" rIns="0">
              <a:noAutofit/>
            </a:bodyPr>
            <a:lstStyle>
              <a:lvl1pPr marL="360000" indent="-360000" algn="l" defTabSz="914400" rtl="0" eaLnBrk="1" latinLnBrk="0" hangingPunct="1">
                <a:lnSpc>
                  <a:spcPct val="10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0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0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00000"/>
                </a:lnSpc>
                <a:spcBef>
                  <a:spcPts val="500"/>
                </a:spcBef>
                <a:buClr>
                  <a:schemeClr val="tx1"/>
                </a:buClr>
                <a:buSzPct val="100000"/>
                <a:buFontTx/>
                <a:buBlip>
                  <a:blip r:embed="rId3"/>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0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1400"/>
                </a:spcAft>
                <a:buFont typeface="System Font Regular"/>
                <a:buNone/>
              </a:pPr>
              <a:r>
                <a:rPr lang="en-AU" sz="1300" spc="-20" dirty="0">
                  <a:solidFill>
                    <a:srgbClr val="C00000"/>
                  </a:solidFill>
                </a:rPr>
                <a:t>Know what the charitable purpose of your charity is </a:t>
              </a:r>
              <a:r>
                <a:rPr lang="en-AU" sz="1300" spc="-20" dirty="0"/>
                <a:t>and </a:t>
              </a:r>
              <a:br>
                <a:rPr lang="en-AU" sz="1300" spc="-20" dirty="0"/>
              </a:br>
              <a:r>
                <a:rPr lang="en-AU" sz="1300" spc="-20" dirty="0"/>
                <a:t>make sure you and your charity are working towards it – </a:t>
              </a:r>
              <a:br>
                <a:rPr lang="en-AU" sz="1300" spc="-20" dirty="0"/>
              </a:br>
              <a:r>
                <a:rPr lang="en-AU" sz="1300" spc="-20" dirty="0"/>
                <a:t>if you are unsure, ask yourself whether your actions promote </a:t>
              </a:r>
              <a:br>
                <a:rPr lang="en-AU" sz="1300" spc="-20" dirty="0"/>
              </a:br>
              <a:r>
                <a:rPr lang="en-AU" sz="1300" spc="-20" dirty="0"/>
                <a:t>your charity’s charitable purpose. </a:t>
              </a:r>
            </a:p>
            <a:p>
              <a:pPr marL="0" indent="0">
                <a:lnSpc>
                  <a:spcPts val="1700"/>
                </a:lnSpc>
                <a:spcBef>
                  <a:spcPts val="0"/>
                </a:spcBef>
                <a:spcAft>
                  <a:spcPts val="1400"/>
                </a:spcAft>
                <a:buFont typeface="System Font Regular"/>
                <a:buNone/>
              </a:pPr>
              <a:r>
                <a:rPr lang="en-AU" sz="1300" spc="-20" dirty="0">
                  <a:solidFill>
                    <a:srgbClr val="C00000"/>
                  </a:solidFill>
                </a:rPr>
                <a:t>Be clear about your role </a:t>
              </a:r>
              <a:r>
                <a:rPr lang="en-AU" sz="1300" spc="-20" dirty="0"/>
                <a:t>and make sure that the roles </a:t>
              </a:r>
              <a:br>
                <a:rPr lang="en-AU" sz="1300" spc="-20" dirty="0"/>
              </a:br>
              <a:r>
                <a:rPr lang="en-AU" sz="1300" spc="-20" dirty="0"/>
                <a:t>and responsibilities of everyone at your charity are well </a:t>
              </a:r>
              <a:br>
                <a:rPr lang="en-AU" sz="1300" spc="-20" dirty="0"/>
              </a:br>
              <a:r>
                <a:rPr lang="en-AU" sz="1300" spc="-20" dirty="0"/>
                <a:t>understood, whether these are volunteers, members, </a:t>
              </a:r>
              <a:br>
                <a:rPr lang="en-AU" sz="1300" spc="-20" dirty="0"/>
              </a:br>
              <a:r>
                <a:rPr lang="en-AU" sz="1300" spc="-20" dirty="0"/>
                <a:t>board members, clients or employees. </a:t>
              </a:r>
            </a:p>
            <a:p>
              <a:pPr marL="0" indent="0">
                <a:lnSpc>
                  <a:spcPts val="1700"/>
                </a:lnSpc>
                <a:spcBef>
                  <a:spcPts val="0"/>
                </a:spcBef>
                <a:spcAft>
                  <a:spcPts val="1400"/>
                </a:spcAft>
                <a:buFont typeface="System Font Regular"/>
                <a:buNone/>
              </a:pPr>
              <a:r>
                <a:rPr lang="en-AU" sz="1300" spc="-20" dirty="0">
                  <a:solidFill>
                    <a:srgbClr val="C00000"/>
                  </a:solidFill>
                </a:rPr>
                <a:t>Understand your charity’s financial position </a:t>
              </a:r>
              <a:r>
                <a:rPr lang="en-AU" sz="1300" spc="-20" dirty="0"/>
                <a:t>and be familiar </a:t>
              </a:r>
              <a:br>
                <a:rPr lang="en-AU" sz="1300" spc="-20" dirty="0"/>
              </a:br>
              <a:r>
                <a:rPr lang="en-AU" sz="1300" spc="-20" dirty="0"/>
                <a:t>with its financial statements – everyone on your board </a:t>
              </a:r>
              <a:br>
                <a:rPr lang="en-AU" sz="1300" spc="-20" dirty="0"/>
              </a:br>
              <a:r>
                <a:rPr lang="en-AU" sz="1300" spc="-20" dirty="0"/>
                <a:t>shares a responsibility to make sure your charity’s finances </a:t>
              </a:r>
              <a:br>
                <a:rPr lang="en-AU" sz="1300" spc="-20" dirty="0"/>
              </a:br>
              <a:r>
                <a:rPr lang="en-AU" sz="1300" spc="-20" dirty="0"/>
                <a:t>are well-managed. </a:t>
              </a:r>
            </a:p>
            <a:p>
              <a:pPr marL="0" indent="0">
                <a:lnSpc>
                  <a:spcPts val="1700"/>
                </a:lnSpc>
                <a:spcBef>
                  <a:spcPts val="0"/>
                </a:spcBef>
                <a:spcAft>
                  <a:spcPts val="1400"/>
                </a:spcAft>
                <a:buFont typeface="System Font Regular"/>
                <a:buNone/>
              </a:pPr>
              <a:r>
                <a:rPr lang="en-AU" sz="1300" spc="-20" dirty="0">
                  <a:solidFill>
                    <a:srgbClr val="C00000"/>
                  </a:solidFill>
                </a:rPr>
                <a:t>Keep your responsibilities and legal duties as a board </a:t>
              </a:r>
              <a:br>
                <a:rPr lang="en-AU" sz="1300" spc="-20" dirty="0">
                  <a:solidFill>
                    <a:srgbClr val="C00000"/>
                  </a:solidFill>
                </a:rPr>
              </a:br>
              <a:r>
                <a:rPr lang="en-AU" sz="1300" spc="-20" dirty="0">
                  <a:solidFill>
                    <a:srgbClr val="C00000"/>
                  </a:solidFill>
                </a:rPr>
                <a:t>member in mind</a:t>
              </a:r>
              <a:r>
                <a:rPr lang="en-AU" sz="1300" spc="-20" dirty="0"/>
                <a:t> when making decisions as a board member, particularly difficult ones. </a:t>
              </a:r>
            </a:p>
            <a:p>
              <a:pPr marL="0" indent="0">
                <a:lnSpc>
                  <a:spcPts val="1700"/>
                </a:lnSpc>
                <a:spcBef>
                  <a:spcPts val="0"/>
                </a:spcBef>
                <a:spcAft>
                  <a:spcPts val="1400"/>
                </a:spcAft>
                <a:buFont typeface="System Font Regular"/>
                <a:buNone/>
              </a:pPr>
              <a:r>
                <a:rPr lang="en-AU" sz="1300" spc="-20" dirty="0">
                  <a:solidFill>
                    <a:srgbClr val="C00000"/>
                  </a:solidFill>
                </a:rPr>
                <a:t>Have a copy of your rules</a:t>
              </a:r>
              <a:r>
                <a:rPr lang="en-AU" sz="1300" spc="-20" dirty="0"/>
                <a:t>: read them, understand them, </a:t>
              </a:r>
              <a:br>
                <a:rPr lang="en-AU" sz="1300" spc="-20" dirty="0"/>
              </a:br>
              <a:r>
                <a:rPr lang="en-AU" sz="1300" spc="-20" dirty="0"/>
                <a:t>follow them and if you are ever unsure, ask your other </a:t>
              </a:r>
              <a:br>
                <a:rPr lang="en-AU" sz="1300" spc="-20" dirty="0"/>
              </a:br>
              <a:r>
                <a:rPr lang="en-AU" sz="1300" spc="-20" dirty="0"/>
                <a:t>board members or get professional advice. </a:t>
              </a:r>
            </a:p>
          </p:txBody>
        </p:sp>
        <p:sp>
          <p:nvSpPr>
            <p:cNvPr id="3" name="Rectangle 2">
              <a:extLst>
                <a:ext uri="{FF2B5EF4-FFF2-40B4-BE49-F238E27FC236}">
                  <a16:creationId xmlns:a16="http://schemas.microsoft.com/office/drawing/2014/main" id="{BF5D9B56-F6A8-55C7-56D5-5FF65EA374EB}"/>
                </a:ext>
              </a:extLst>
            </p:cNvPr>
            <p:cNvSpPr/>
            <p:nvPr/>
          </p:nvSpPr>
          <p:spPr>
            <a:xfrm>
              <a:off x="360000" y="1180400"/>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1</a:t>
              </a:r>
            </a:p>
          </p:txBody>
        </p:sp>
        <p:sp>
          <p:nvSpPr>
            <p:cNvPr id="6" name="Content Placeholder 2">
              <a:extLst>
                <a:ext uri="{FF2B5EF4-FFF2-40B4-BE49-F238E27FC236}">
                  <a16:creationId xmlns:a16="http://schemas.microsoft.com/office/drawing/2014/main" id="{77E319DA-C5E9-107D-A8EA-3FCE41262943}"/>
                </a:ext>
              </a:extLst>
            </p:cNvPr>
            <p:cNvSpPr txBox="1">
              <a:spLocks/>
            </p:cNvSpPr>
            <p:nvPr/>
          </p:nvSpPr>
          <p:spPr>
            <a:xfrm>
              <a:off x="6662585" y="1307400"/>
              <a:ext cx="5091000" cy="4243200"/>
            </a:xfrm>
            <a:prstGeom prst="rect">
              <a:avLst/>
            </a:prstGeom>
          </p:spPr>
          <p:txBody>
            <a:bodyPr vert="horz" lIns="0" tIns="0" rIns="0" bIns="45720" rtlCol="0">
              <a:noAutofit/>
            </a:bodyPr>
            <a:lstStyle>
              <a:lvl1pPr marL="287993" indent="-287993" algn="l" defTabSz="914400" rtl="0" eaLnBrk="1" latinLnBrk="0" hangingPunct="1">
                <a:lnSpc>
                  <a:spcPct val="90000"/>
                </a:lnSpc>
                <a:spcBef>
                  <a:spcPts val="533"/>
                </a:spcBef>
                <a:spcAft>
                  <a:spcPts val="267"/>
                </a:spcAft>
                <a:buFont typeface="Arial" panose="020B0604020202020204" pitchFamily="34" charset="0"/>
                <a:buChar char="•"/>
                <a:defRPr sz="2400" kern="1200">
                  <a:solidFill>
                    <a:schemeClr val="tx1"/>
                  </a:solidFill>
                  <a:latin typeface="Arial" pitchFamily="34" charset="0"/>
                  <a:ea typeface="+mn-ea"/>
                  <a:cs typeface="Arial" pitchFamily="34" charset="0"/>
                </a:defRPr>
              </a:lvl1pPr>
              <a:lvl2pPr marL="575986" indent="-287993" algn="l" defTabSz="914400" rtl="0" eaLnBrk="1" latinLnBrk="0" hangingPunct="1">
                <a:lnSpc>
                  <a:spcPct val="90000"/>
                </a:lnSpc>
                <a:spcBef>
                  <a:spcPts val="400"/>
                </a:spcBef>
                <a:spcAft>
                  <a:spcPts val="267"/>
                </a:spcAft>
                <a:buFont typeface="Arial" panose="020B0604020202020204" pitchFamily="34" charset="0"/>
                <a:buChar char="•"/>
                <a:defRPr sz="2400" kern="1200">
                  <a:solidFill>
                    <a:schemeClr val="tx1"/>
                  </a:solidFill>
                  <a:latin typeface="Arial" pitchFamily="34" charset="0"/>
                  <a:ea typeface="+mn-ea"/>
                  <a:cs typeface="Arial" pitchFamily="34" charset="0"/>
                </a:defRPr>
              </a:lvl2pPr>
              <a:lvl3pPr marL="863978" indent="-287993" algn="l" defTabSz="914400" rtl="0" eaLnBrk="1" latinLnBrk="0" hangingPunct="1">
                <a:lnSpc>
                  <a:spcPct val="90000"/>
                </a:lnSpc>
                <a:spcBef>
                  <a:spcPts val="267"/>
                </a:spcBef>
                <a:spcAft>
                  <a:spcPts val="267"/>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0"/>
                </a:spcBef>
                <a:spcAft>
                  <a:spcPts val="800"/>
                </a:spcAft>
                <a:buFont typeface="Arial" panose="020B0604020202020204"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0"/>
                </a:spcBef>
                <a:spcAft>
                  <a:spcPts val="800"/>
                </a:spcAft>
                <a:buFont typeface="Arial" panose="020B0604020202020204"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spcAft>
                  <a:spcPts val="1400"/>
                </a:spcAft>
                <a:buFont typeface="Arial" panose="020B0604020202020204" pitchFamily="34" charset="0"/>
                <a:buNone/>
              </a:pPr>
              <a:r>
                <a:rPr lang="en-AU" sz="1300" spc="-20" dirty="0">
                  <a:solidFill>
                    <a:srgbClr val="000000"/>
                  </a:solidFill>
                </a:rPr>
                <a:t>Although board members act as a group, </a:t>
              </a:r>
              <a:r>
                <a:rPr lang="en-AU" sz="1300" spc="-20" dirty="0">
                  <a:solidFill>
                    <a:srgbClr val="C00000"/>
                  </a:solidFill>
                </a:rPr>
                <a:t>do not just follow the crowd.</a:t>
              </a:r>
              <a:r>
                <a:rPr lang="en-AU" sz="1300" spc="-20" dirty="0">
                  <a:solidFill>
                    <a:srgbClr val="000000"/>
                  </a:solidFill>
                </a:rPr>
                <a:t> You should always do what you think is best for your charity, even if sometimes it means taking a different view to </a:t>
              </a:r>
              <a:br>
                <a:rPr lang="en-AU" sz="1300" spc="-20" dirty="0">
                  <a:solidFill>
                    <a:srgbClr val="000000"/>
                  </a:solidFill>
                </a:rPr>
              </a:br>
              <a:r>
                <a:rPr lang="en-AU" sz="1300" spc="-20" dirty="0">
                  <a:solidFill>
                    <a:srgbClr val="000000"/>
                  </a:solidFill>
                </a:rPr>
                <a:t>other board members. </a:t>
              </a:r>
            </a:p>
            <a:p>
              <a:pPr marL="0" indent="0">
                <a:lnSpc>
                  <a:spcPts val="1700"/>
                </a:lnSpc>
                <a:spcBef>
                  <a:spcPts val="0"/>
                </a:spcBef>
                <a:spcAft>
                  <a:spcPts val="1400"/>
                </a:spcAft>
                <a:buFont typeface="Arial" panose="020B0604020202020204" pitchFamily="34" charset="0"/>
                <a:buNone/>
              </a:pPr>
              <a:r>
                <a:rPr lang="en-AU" sz="1300" spc="-20" dirty="0">
                  <a:solidFill>
                    <a:srgbClr val="C00000"/>
                  </a:solidFill>
                </a:rPr>
                <a:t>Understand your charity’s obligations to government agencies </a:t>
              </a:r>
              <a:br>
                <a:rPr lang="en-AU" sz="1300" spc="-20" dirty="0">
                  <a:solidFill>
                    <a:srgbClr val="C00000"/>
                  </a:solidFill>
                </a:rPr>
              </a:br>
              <a:r>
                <a:rPr lang="en-AU" sz="1300" spc="-20" dirty="0">
                  <a:solidFill>
                    <a:srgbClr val="000000"/>
                  </a:solidFill>
                </a:rPr>
                <a:t>(such as the ACNC and other regulators) and make sure your </a:t>
              </a:r>
              <a:br>
                <a:rPr lang="en-AU" sz="1300" spc="-20" dirty="0">
                  <a:solidFill>
                    <a:srgbClr val="000000"/>
                  </a:solidFill>
                </a:rPr>
              </a:br>
              <a:r>
                <a:rPr lang="en-AU" sz="1300" spc="-20" dirty="0">
                  <a:solidFill>
                    <a:srgbClr val="000000"/>
                  </a:solidFill>
                </a:rPr>
                <a:t>charity is meeting them. </a:t>
              </a:r>
            </a:p>
            <a:p>
              <a:pPr marL="0" indent="0">
                <a:lnSpc>
                  <a:spcPts val="1700"/>
                </a:lnSpc>
                <a:spcBef>
                  <a:spcPts val="0"/>
                </a:spcBef>
                <a:spcAft>
                  <a:spcPts val="1400"/>
                </a:spcAft>
                <a:buFont typeface="Arial" panose="020B0604020202020204" pitchFamily="34" charset="0"/>
                <a:buNone/>
              </a:pPr>
              <a:r>
                <a:rPr lang="en-AU" sz="1300" spc="-20" dirty="0">
                  <a:solidFill>
                    <a:srgbClr val="000000"/>
                  </a:solidFill>
                </a:rPr>
                <a:t>Listen to the other board members and </a:t>
              </a:r>
              <a:r>
                <a:rPr lang="en-AU" sz="1300" spc="-20" dirty="0">
                  <a:solidFill>
                    <a:srgbClr val="C00000"/>
                  </a:solidFill>
                </a:rPr>
                <a:t>work as part of a team</a:t>
              </a:r>
              <a:r>
                <a:rPr lang="en-AU" sz="1300" spc="-20" dirty="0">
                  <a:solidFill>
                    <a:srgbClr val="000000"/>
                  </a:solidFill>
                </a:rPr>
                <a:t>. </a:t>
              </a:r>
              <a:br>
                <a:rPr lang="en-AU" sz="1300" spc="-20" dirty="0">
                  <a:solidFill>
                    <a:srgbClr val="000000"/>
                  </a:solidFill>
                </a:rPr>
              </a:br>
              <a:r>
                <a:rPr lang="en-AU" sz="1300" spc="-20" dirty="0">
                  <a:solidFill>
                    <a:srgbClr val="000000"/>
                  </a:solidFill>
                </a:rPr>
                <a:t>Your board shares a collective responsibility for the organisation </a:t>
              </a:r>
              <a:br>
                <a:rPr lang="en-AU" sz="1300" spc="-20" dirty="0">
                  <a:solidFill>
                    <a:srgbClr val="000000"/>
                  </a:solidFill>
                </a:rPr>
              </a:br>
              <a:r>
                <a:rPr lang="en-AU" sz="1300" spc="-20" dirty="0">
                  <a:solidFill>
                    <a:srgbClr val="000000"/>
                  </a:solidFill>
                </a:rPr>
                <a:t>and you should see board members as colleagues. </a:t>
              </a:r>
            </a:p>
            <a:p>
              <a:pPr marL="0" indent="0">
                <a:lnSpc>
                  <a:spcPts val="1700"/>
                </a:lnSpc>
                <a:spcBef>
                  <a:spcPts val="0"/>
                </a:spcBef>
                <a:spcAft>
                  <a:spcPts val="1400"/>
                </a:spcAft>
                <a:buFont typeface="Arial" panose="020B0604020202020204" pitchFamily="34" charset="0"/>
                <a:buNone/>
              </a:pPr>
              <a:r>
                <a:rPr lang="en-AU" sz="1300" spc="-20" dirty="0">
                  <a:solidFill>
                    <a:srgbClr val="C00000"/>
                  </a:solidFill>
                </a:rPr>
                <a:t>Be confident to declare and manage conflicts of interest </a:t>
              </a:r>
              <a:r>
                <a:rPr lang="en-AU" sz="1300" spc="-20" dirty="0">
                  <a:solidFill>
                    <a:srgbClr val="000000"/>
                  </a:solidFill>
                </a:rPr>
                <a:t>responsibly. Most members of a board will encounter conflicts of interest and </a:t>
              </a:r>
              <a:br>
                <a:rPr lang="en-AU" sz="1300" spc="-20" dirty="0">
                  <a:solidFill>
                    <a:srgbClr val="000000"/>
                  </a:solidFill>
                </a:rPr>
              </a:br>
              <a:r>
                <a:rPr lang="en-AU" sz="1300" spc="-20" dirty="0">
                  <a:solidFill>
                    <a:srgbClr val="000000"/>
                  </a:solidFill>
                </a:rPr>
                <a:t>you should feel confident to handle them responsibly. </a:t>
              </a:r>
            </a:p>
            <a:p>
              <a:pPr marL="0" indent="0">
                <a:lnSpc>
                  <a:spcPts val="1700"/>
                </a:lnSpc>
                <a:spcBef>
                  <a:spcPts val="0"/>
                </a:spcBef>
                <a:spcAft>
                  <a:spcPts val="1400"/>
                </a:spcAft>
                <a:buFont typeface="Arial" panose="020B0604020202020204" pitchFamily="34" charset="0"/>
                <a:buNone/>
              </a:pPr>
              <a:r>
                <a:rPr lang="en-AU" sz="1300" spc="-20" dirty="0">
                  <a:solidFill>
                    <a:srgbClr val="C00000"/>
                  </a:solidFill>
                </a:rPr>
                <a:t>Always act in the best interests of your charity </a:t>
              </a:r>
              <a:r>
                <a:rPr lang="en-AU" sz="1300" spc="-20" dirty="0">
                  <a:solidFill>
                    <a:srgbClr val="000000"/>
                  </a:solidFill>
                </a:rPr>
                <a:t>– as a board member you have a responsibility to put the interests of your charity above </a:t>
              </a:r>
              <a:br>
                <a:rPr lang="en-AU" sz="1300" spc="-20" dirty="0">
                  <a:solidFill>
                    <a:srgbClr val="000000"/>
                  </a:solidFill>
                </a:rPr>
              </a:br>
              <a:r>
                <a:rPr lang="en-AU" sz="1300" spc="-20" dirty="0">
                  <a:solidFill>
                    <a:srgbClr val="000000"/>
                  </a:solidFill>
                </a:rPr>
                <a:t>your own personal interests. </a:t>
              </a:r>
            </a:p>
            <a:p>
              <a:pPr marL="0" indent="0">
                <a:lnSpc>
                  <a:spcPts val="1700"/>
                </a:lnSpc>
                <a:spcBef>
                  <a:spcPts val="0"/>
                </a:spcBef>
                <a:spcAft>
                  <a:spcPts val="1400"/>
                </a:spcAft>
                <a:buFont typeface="Arial" panose="020B0604020202020204" pitchFamily="34" charset="0"/>
                <a:buNone/>
              </a:pPr>
              <a:endParaRPr lang="en-AU" sz="1300" spc="-20" dirty="0">
                <a:solidFill>
                  <a:srgbClr val="000000"/>
                </a:solidFill>
              </a:endParaRPr>
            </a:p>
          </p:txBody>
        </p:sp>
        <p:sp>
          <p:nvSpPr>
            <p:cNvPr id="7" name="Rectangle 6">
              <a:extLst>
                <a:ext uri="{FF2B5EF4-FFF2-40B4-BE49-F238E27FC236}">
                  <a16:creationId xmlns:a16="http://schemas.microsoft.com/office/drawing/2014/main" id="{38073628-C8D4-4AC2-1B70-E4C61CAC4594}"/>
                </a:ext>
              </a:extLst>
            </p:cNvPr>
            <p:cNvSpPr/>
            <p:nvPr/>
          </p:nvSpPr>
          <p:spPr>
            <a:xfrm>
              <a:off x="360000" y="2200604"/>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2</a:t>
              </a:r>
            </a:p>
          </p:txBody>
        </p:sp>
        <p:sp>
          <p:nvSpPr>
            <p:cNvPr id="8" name="Rectangle 7">
              <a:extLst>
                <a:ext uri="{FF2B5EF4-FFF2-40B4-BE49-F238E27FC236}">
                  <a16:creationId xmlns:a16="http://schemas.microsoft.com/office/drawing/2014/main" id="{3BD4720A-20E7-9494-A0BA-8B58979751AF}"/>
                </a:ext>
              </a:extLst>
            </p:cNvPr>
            <p:cNvSpPr/>
            <p:nvPr/>
          </p:nvSpPr>
          <p:spPr>
            <a:xfrm>
              <a:off x="360000" y="3224768"/>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3</a:t>
              </a:r>
            </a:p>
          </p:txBody>
        </p:sp>
        <p:sp>
          <p:nvSpPr>
            <p:cNvPr id="9" name="Rectangle 8">
              <a:extLst>
                <a:ext uri="{FF2B5EF4-FFF2-40B4-BE49-F238E27FC236}">
                  <a16:creationId xmlns:a16="http://schemas.microsoft.com/office/drawing/2014/main" id="{1EC4AFD1-03A6-B823-9076-44DAF03CA67F}"/>
                </a:ext>
              </a:extLst>
            </p:cNvPr>
            <p:cNvSpPr/>
            <p:nvPr/>
          </p:nvSpPr>
          <p:spPr>
            <a:xfrm>
              <a:off x="360000" y="4272240"/>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4</a:t>
              </a:r>
            </a:p>
          </p:txBody>
        </p:sp>
        <p:sp>
          <p:nvSpPr>
            <p:cNvPr id="10" name="Rectangle 9">
              <a:extLst>
                <a:ext uri="{FF2B5EF4-FFF2-40B4-BE49-F238E27FC236}">
                  <a16:creationId xmlns:a16="http://schemas.microsoft.com/office/drawing/2014/main" id="{845DDA73-45B2-B0AB-7C99-D29E2E5C4F4C}"/>
                </a:ext>
              </a:extLst>
            </p:cNvPr>
            <p:cNvSpPr/>
            <p:nvPr/>
          </p:nvSpPr>
          <p:spPr>
            <a:xfrm>
              <a:off x="360000" y="5084512"/>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5</a:t>
              </a:r>
            </a:p>
          </p:txBody>
        </p:sp>
        <p:sp>
          <p:nvSpPr>
            <p:cNvPr id="11" name="Rectangle 10">
              <a:extLst>
                <a:ext uri="{FF2B5EF4-FFF2-40B4-BE49-F238E27FC236}">
                  <a16:creationId xmlns:a16="http://schemas.microsoft.com/office/drawing/2014/main" id="{F81F291A-FC87-D5BF-FDD3-F48A5D25CA8C}"/>
                </a:ext>
              </a:extLst>
            </p:cNvPr>
            <p:cNvSpPr/>
            <p:nvPr/>
          </p:nvSpPr>
          <p:spPr>
            <a:xfrm>
              <a:off x="6189209" y="1180400"/>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6</a:t>
              </a:r>
            </a:p>
          </p:txBody>
        </p:sp>
        <p:sp>
          <p:nvSpPr>
            <p:cNvPr id="12" name="Rectangle 11">
              <a:extLst>
                <a:ext uri="{FF2B5EF4-FFF2-40B4-BE49-F238E27FC236}">
                  <a16:creationId xmlns:a16="http://schemas.microsoft.com/office/drawing/2014/main" id="{8CA66FFB-FBA9-B703-F564-1EAE35E65B6F}"/>
                </a:ext>
              </a:extLst>
            </p:cNvPr>
            <p:cNvSpPr/>
            <p:nvPr/>
          </p:nvSpPr>
          <p:spPr>
            <a:xfrm>
              <a:off x="6189209" y="2200604"/>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7</a:t>
              </a:r>
            </a:p>
          </p:txBody>
        </p:sp>
        <p:sp>
          <p:nvSpPr>
            <p:cNvPr id="13" name="Rectangle 12">
              <a:extLst>
                <a:ext uri="{FF2B5EF4-FFF2-40B4-BE49-F238E27FC236}">
                  <a16:creationId xmlns:a16="http://schemas.microsoft.com/office/drawing/2014/main" id="{9FBBEE0B-F255-FB2E-2CAA-2D287C5E1BD1}"/>
                </a:ext>
              </a:extLst>
            </p:cNvPr>
            <p:cNvSpPr/>
            <p:nvPr/>
          </p:nvSpPr>
          <p:spPr>
            <a:xfrm>
              <a:off x="6189209" y="3021568"/>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8</a:t>
              </a:r>
            </a:p>
          </p:txBody>
        </p:sp>
        <p:sp>
          <p:nvSpPr>
            <p:cNvPr id="14" name="Rectangle 13">
              <a:extLst>
                <a:ext uri="{FF2B5EF4-FFF2-40B4-BE49-F238E27FC236}">
                  <a16:creationId xmlns:a16="http://schemas.microsoft.com/office/drawing/2014/main" id="{6EB4EA5F-145C-8A33-A031-DC69DF13088B}"/>
                </a:ext>
              </a:extLst>
            </p:cNvPr>
            <p:cNvSpPr/>
            <p:nvPr/>
          </p:nvSpPr>
          <p:spPr>
            <a:xfrm>
              <a:off x="6189209" y="3829900"/>
              <a:ext cx="285335" cy="615553"/>
            </a:xfrm>
            <a:prstGeom prst="rect">
              <a:avLst/>
            </a:prstGeom>
            <a:noFill/>
          </p:spPr>
          <p:txBody>
            <a:bodyPr wrap="none" lIns="0" tIns="0" rIns="0" bIns="0">
              <a:spAutoFit/>
            </a:bodyPr>
            <a:lstStyle/>
            <a:p>
              <a:r>
                <a:rPr lang="en-US" sz="4000" b="1" spc="-3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9</a:t>
              </a:r>
            </a:p>
          </p:txBody>
        </p:sp>
        <p:sp>
          <p:nvSpPr>
            <p:cNvPr id="16" name="Rectangle 15">
              <a:extLst>
                <a:ext uri="{FF2B5EF4-FFF2-40B4-BE49-F238E27FC236}">
                  <a16:creationId xmlns:a16="http://schemas.microsoft.com/office/drawing/2014/main" id="{5154D7ED-0499-EE31-1D8A-A779FBB968F4}"/>
                </a:ext>
              </a:extLst>
            </p:cNvPr>
            <p:cNvSpPr/>
            <p:nvPr/>
          </p:nvSpPr>
          <p:spPr>
            <a:xfrm>
              <a:off x="6006467" y="4682864"/>
              <a:ext cx="468077" cy="615553"/>
            </a:xfrm>
            <a:prstGeom prst="rect">
              <a:avLst/>
            </a:prstGeom>
            <a:noFill/>
          </p:spPr>
          <p:txBody>
            <a:bodyPr wrap="none" lIns="0" tIns="0" rIns="0" bIns="0">
              <a:spAutoFit/>
            </a:bodyPr>
            <a:lstStyle/>
            <a:p>
              <a:r>
                <a:rPr lang="en-US" sz="4000" b="1" spc="-400" dirty="0">
                  <a:ln w="10160">
                    <a:noFill/>
                    <a:prstDash val="solid"/>
                  </a:ln>
                  <a:solidFill>
                    <a:srgbClr val="4F5056"/>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10</a:t>
              </a:r>
            </a:p>
          </p:txBody>
        </p:sp>
        <p:sp>
          <p:nvSpPr>
            <p:cNvPr id="17" name="TextBox 16">
              <a:extLst>
                <a:ext uri="{FF2B5EF4-FFF2-40B4-BE49-F238E27FC236}">
                  <a16:creationId xmlns:a16="http://schemas.microsoft.com/office/drawing/2014/main" id="{4B6BD3A9-C89C-77B7-F51B-4BBC04F44FFD}"/>
                </a:ext>
              </a:extLst>
            </p:cNvPr>
            <p:cNvSpPr txBox="1"/>
            <p:nvPr/>
          </p:nvSpPr>
          <p:spPr>
            <a:xfrm>
              <a:off x="315913" y="6086070"/>
              <a:ext cx="2031005" cy="215444"/>
            </a:xfrm>
            <a:prstGeom prst="rect">
              <a:avLst/>
            </a:prstGeom>
            <a:noFill/>
          </p:spPr>
          <p:txBody>
            <a:bodyPr wrap="none" lIns="0" rIns="0" rtlCol="0">
              <a:spAutoFit/>
            </a:bodyPr>
            <a:lstStyle/>
            <a:p>
              <a:pPr algn="r"/>
              <a:r>
                <a:rPr lang="en-AU" sz="800" i="1" dirty="0">
                  <a:solidFill>
                    <a:srgbClr val="000000"/>
                  </a:solidFill>
                  <a:latin typeface="Arial" panose="020B0604020202020204" pitchFamily="34" charset="0"/>
                  <a:cs typeface="Arial" panose="020B0604020202020204" pitchFamily="34" charset="0"/>
                </a:rPr>
                <a:t>Source: </a:t>
              </a:r>
              <a:r>
                <a:rPr lang="en-AU" sz="800" dirty="0">
                  <a:solidFill>
                    <a:srgbClr val="000000"/>
                  </a:solidFill>
                  <a:latin typeface="Arial" panose="020B0604020202020204" pitchFamily="34" charset="0"/>
                  <a:cs typeface="Arial" panose="020B0604020202020204" pitchFamily="34" charset="0"/>
                </a:rPr>
                <a:t>ACNC Governance for Good Guide </a:t>
              </a:r>
            </a:p>
          </p:txBody>
        </p:sp>
      </p:grpSp>
    </p:spTree>
    <p:extLst>
      <p:ext uri="{BB962C8B-B14F-4D97-AF65-F5344CB8AC3E}">
        <p14:creationId xmlns:p14="http://schemas.microsoft.com/office/powerpoint/2010/main" val="212806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126B3B-65AE-87DF-248E-85D7AEB53EC1}"/>
              </a:ext>
            </a:extLst>
          </p:cNvPr>
          <p:cNvSpPr>
            <a:spLocks noGrp="1"/>
          </p:cNvSpPr>
          <p:nvPr>
            <p:ph type="title"/>
          </p:nvPr>
        </p:nvSpPr>
        <p:spPr/>
        <p:txBody>
          <a:bodyPr/>
          <a:lstStyle/>
          <a:p>
            <a:r>
              <a:rPr lang="en-AU" sz="2200" dirty="0">
                <a:ea typeface="+mj-ea"/>
              </a:rPr>
              <a:t>Australian directors’ duties and responsibilities</a:t>
            </a:r>
            <a:br>
              <a:rPr lang="en-AU" sz="2200" dirty="0">
                <a:ea typeface="+mj-ea"/>
              </a:rPr>
            </a:br>
            <a:endParaRPr lang="en-AU" dirty="0"/>
          </a:p>
        </p:txBody>
      </p:sp>
      <p:sp>
        <p:nvSpPr>
          <p:cNvPr id="4" name="Footer Placeholder 3">
            <a:extLst>
              <a:ext uri="{FF2B5EF4-FFF2-40B4-BE49-F238E27FC236}">
                <a16:creationId xmlns:a16="http://schemas.microsoft.com/office/drawing/2014/main" id="{B4EAAC75-34D5-4A17-8AE7-D61EFCC51519}"/>
              </a:ext>
            </a:extLst>
          </p:cNvPr>
          <p:cNvSpPr>
            <a:spLocks noGrp="1"/>
          </p:cNvSpPr>
          <p:nvPr>
            <p:ph type="ftr" sz="quarter" idx="3"/>
          </p:nvPr>
        </p:nvSpPr>
        <p:spPr/>
        <p:txBody>
          <a:bodyPr/>
          <a:lstStyle/>
          <a:p>
            <a:r>
              <a:rPr lang="en-US" dirty="0">
                <a:solidFill>
                  <a:schemeClr val="bg1"/>
                </a:solidFill>
              </a:rPr>
              <a:t>Hybrid models – Considerations and case studies </a:t>
            </a:r>
          </a:p>
          <a:p>
            <a:endParaRPr lang="en-US" dirty="0">
              <a:solidFill>
                <a:schemeClr val="bg1"/>
              </a:solidFill>
            </a:endParaRPr>
          </a:p>
        </p:txBody>
      </p:sp>
      <p:pic>
        <p:nvPicPr>
          <p:cNvPr id="153" name="Graphic 152">
            <a:extLst>
              <a:ext uri="{FF2B5EF4-FFF2-40B4-BE49-F238E27FC236}">
                <a16:creationId xmlns:a16="http://schemas.microsoft.com/office/drawing/2014/main" id="{41F2373E-CE6E-4CAA-86ED-B8FC1AFF3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8373" y="4546723"/>
            <a:ext cx="360000" cy="360000"/>
          </a:xfrm>
          <a:prstGeom prst="rect">
            <a:avLst/>
          </a:prstGeom>
        </p:spPr>
      </p:pic>
      <p:sp>
        <p:nvSpPr>
          <p:cNvPr id="26" name="Oval 25">
            <a:extLst>
              <a:ext uri="{FF2B5EF4-FFF2-40B4-BE49-F238E27FC236}">
                <a16:creationId xmlns:a16="http://schemas.microsoft.com/office/drawing/2014/main" id="{066E938B-C63D-7D82-6DA2-6DC14380A574}"/>
              </a:ext>
            </a:extLst>
          </p:cNvPr>
          <p:cNvSpPr/>
          <p:nvPr/>
        </p:nvSpPr>
        <p:spPr>
          <a:xfrm>
            <a:off x="11820818" y="3958949"/>
            <a:ext cx="358197" cy="341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Arial Black" panose="020B0A04020102020204" pitchFamily="34" charset="0"/>
              </a:rPr>
              <a:t>8</a:t>
            </a:r>
          </a:p>
        </p:txBody>
      </p:sp>
      <p:sp>
        <p:nvSpPr>
          <p:cNvPr id="3" name="TextBox 2">
            <a:extLst>
              <a:ext uri="{FF2B5EF4-FFF2-40B4-BE49-F238E27FC236}">
                <a16:creationId xmlns:a16="http://schemas.microsoft.com/office/drawing/2014/main" id="{70C03176-6712-2837-F4ED-A36BDB74DA3B}"/>
              </a:ext>
            </a:extLst>
          </p:cNvPr>
          <p:cNvSpPr txBox="1"/>
          <p:nvPr/>
        </p:nvSpPr>
        <p:spPr>
          <a:xfrm>
            <a:off x="376782" y="6128951"/>
            <a:ext cx="6316118" cy="215444"/>
          </a:xfrm>
          <a:prstGeom prst="rect">
            <a:avLst/>
          </a:prstGeom>
          <a:noFill/>
        </p:spPr>
        <p:txBody>
          <a:bodyPr wrap="square" lIns="0" rtlCol="0">
            <a:spAutoFit/>
          </a:bodyPr>
          <a:lstStyle/>
          <a:p>
            <a:r>
              <a:rPr lang="en-AU" sz="800" i="1" dirty="0">
                <a:solidFill>
                  <a:schemeClr val="tx1">
                    <a:lumMod val="85000"/>
                    <a:lumOff val="15000"/>
                  </a:schemeClr>
                </a:solidFill>
                <a:hlinkClick r:id="rId5">
                  <a:extLst>
                    <a:ext uri="{A12FA001-AC4F-418D-AE19-62706E023703}">
                      <ahyp:hlinkClr xmlns:ahyp="http://schemas.microsoft.com/office/drawing/2018/hyperlinkcolor" val="tx"/>
                    </a:ext>
                  </a:extLst>
                </a:hlinkClick>
              </a:rPr>
              <a:t>Source:  https://www.aicd.com.au/board-of-directors/duties/liabilities-of-directors/general-duties-of-directors.html</a:t>
            </a:r>
            <a:r>
              <a:rPr lang="en-AU" sz="800" i="1" dirty="0">
                <a:solidFill>
                  <a:schemeClr val="tx1">
                    <a:lumMod val="85000"/>
                    <a:lumOff val="15000"/>
                  </a:schemeClr>
                </a:solidFill>
              </a:rPr>
              <a:t> </a:t>
            </a:r>
          </a:p>
        </p:txBody>
      </p:sp>
      <p:pic>
        <p:nvPicPr>
          <p:cNvPr id="10" name="Picture 9">
            <a:extLst>
              <a:ext uri="{FF2B5EF4-FFF2-40B4-BE49-F238E27FC236}">
                <a16:creationId xmlns:a16="http://schemas.microsoft.com/office/drawing/2014/main" id="{723CB682-35B0-3B4C-C50D-60C1828FE66B}"/>
              </a:ext>
            </a:extLst>
          </p:cNvPr>
          <p:cNvPicPr>
            <a:picLocks noChangeAspect="1"/>
          </p:cNvPicPr>
          <p:nvPr/>
        </p:nvPicPr>
        <p:blipFill rotWithShape="1">
          <a:blip r:embed="rId6"/>
          <a:srcRect l="4141" t="13255" r="48195" b="2260"/>
          <a:stretch/>
        </p:blipFill>
        <p:spPr>
          <a:xfrm>
            <a:off x="3533115" y="835192"/>
            <a:ext cx="5403184" cy="5187616"/>
          </a:xfrm>
          <a:prstGeom prst="rect">
            <a:avLst/>
          </a:prstGeom>
        </p:spPr>
      </p:pic>
      <p:pic>
        <p:nvPicPr>
          <p:cNvPr id="13" name="Picture 12">
            <a:extLst>
              <a:ext uri="{FF2B5EF4-FFF2-40B4-BE49-F238E27FC236}">
                <a16:creationId xmlns:a16="http://schemas.microsoft.com/office/drawing/2014/main" id="{DC5ADC44-D4AF-048A-227C-4A4BC72AE387}"/>
              </a:ext>
            </a:extLst>
          </p:cNvPr>
          <p:cNvPicPr>
            <a:picLocks noChangeAspect="1"/>
          </p:cNvPicPr>
          <p:nvPr/>
        </p:nvPicPr>
        <p:blipFill rotWithShape="1">
          <a:blip r:embed="rId7"/>
          <a:srcRect l="8077" t="12336" r="20962" b="23989"/>
          <a:stretch/>
        </p:blipFill>
        <p:spPr>
          <a:xfrm>
            <a:off x="376781" y="5012866"/>
            <a:ext cx="2145355" cy="1042736"/>
          </a:xfrm>
          <a:prstGeom prst="rect">
            <a:avLst/>
          </a:prstGeom>
        </p:spPr>
      </p:pic>
    </p:spTree>
    <p:extLst>
      <p:ext uri="{BB962C8B-B14F-4D97-AF65-F5344CB8AC3E}">
        <p14:creationId xmlns:p14="http://schemas.microsoft.com/office/powerpoint/2010/main" val="2190323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3682-6579-CD23-CB87-B410B165E72C}"/>
              </a:ext>
            </a:extLst>
          </p:cNvPr>
          <p:cNvSpPr>
            <a:spLocks noGrp="1"/>
          </p:cNvSpPr>
          <p:nvPr>
            <p:ph type="title"/>
          </p:nvPr>
        </p:nvSpPr>
        <p:spPr/>
        <p:txBody>
          <a:bodyPr/>
          <a:lstStyle/>
          <a:p>
            <a:r>
              <a:rPr lang="en-AU" sz="2200" dirty="0">
                <a:ea typeface="+mj-ea"/>
              </a:rPr>
              <a:t>What steps can Australian directors take to discharge the duty of due care and diligence?</a:t>
            </a:r>
            <a:br>
              <a:rPr lang="en-AU" sz="2200" dirty="0">
                <a:ea typeface="+mj-ea"/>
              </a:rPr>
            </a:br>
            <a:endParaRPr lang="en-AU" dirty="0"/>
          </a:p>
        </p:txBody>
      </p:sp>
      <p:sp>
        <p:nvSpPr>
          <p:cNvPr id="19" name="Rectangle 18">
            <a:extLst>
              <a:ext uri="{FF2B5EF4-FFF2-40B4-BE49-F238E27FC236}">
                <a16:creationId xmlns:a16="http://schemas.microsoft.com/office/drawing/2014/main" id="{0DE4D57D-6D95-23C6-2632-41C996DD24C2}"/>
              </a:ext>
            </a:extLst>
          </p:cNvPr>
          <p:cNvSpPr/>
          <p:nvPr/>
        </p:nvSpPr>
        <p:spPr>
          <a:xfrm>
            <a:off x="1451187" y="5239681"/>
            <a:ext cx="2439165" cy="6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400" dirty="0">
              <a:solidFill>
                <a:schemeClr val="tx1">
                  <a:lumMod val="75000"/>
                  <a:lumOff val="25000"/>
                </a:schemeClr>
              </a:solidFill>
              <a:latin typeface="Museo 100" panose="02000000000000000000" pitchFamily="50" charset="0"/>
            </a:endParaRPr>
          </a:p>
        </p:txBody>
      </p:sp>
      <p:sp>
        <p:nvSpPr>
          <p:cNvPr id="8" name="Content Placeholder 2">
            <a:extLst>
              <a:ext uri="{FF2B5EF4-FFF2-40B4-BE49-F238E27FC236}">
                <a16:creationId xmlns:a16="http://schemas.microsoft.com/office/drawing/2014/main" id="{B6F6F0A9-30D4-EC6E-BD1B-F367E814BADE}"/>
              </a:ext>
            </a:extLst>
          </p:cNvPr>
          <p:cNvSpPr txBox="1">
            <a:spLocks/>
          </p:cNvSpPr>
          <p:nvPr/>
        </p:nvSpPr>
        <p:spPr>
          <a:xfrm>
            <a:off x="584099" y="1175057"/>
            <a:ext cx="10649376" cy="5055801"/>
          </a:xfrm>
          <a:prstGeom prst="rect">
            <a:avLst/>
          </a:prstGeom>
        </p:spPr>
        <p:txBody>
          <a:bodyPr vert="horz" lIns="0" tIns="0" rIns="0" bIns="0" rtlCol="0">
            <a:normAutofit/>
          </a:bodyPr>
          <a:lstStyle>
            <a:lvl1pPr marL="360000" indent="-360000" algn="l" defTabSz="914400" rtl="0" eaLnBrk="1" latinLnBrk="0" hangingPunct="1">
              <a:lnSpc>
                <a:spcPct val="11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1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1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10000"/>
              </a:lnSpc>
              <a:spcBef>
                <a:spcPts val="500"/>
              </a:spcBef>
              <a:buClr>
                <a:schemeClr val="tx1"/>
              </a:buClr>
              <a:buSzPct val="100000"/>
              <a:buFontTx/>
              <a:buBlip>
                <a:blip r:embed="rId3"/>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1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endParaRPr lang="en-AU" sz="1800" dirty="0"/>
          </a:p>
        </p:txBody>
      </p:sp>
      <p:sp>
        <p:nvSpPr>
          <p:cNvPr id="6" name="Rectangle 5">
            <a:extLst>
              <a:ext uri="{FF2B5EF4-FFF2-40B4-BE49-F238E27FC236}">
                <a16:creationId xmlns:a16="http://schemas.microsoft.com/office/drawing/2014/main" id="{D2A262E4-EDE1-740D-FB72-913C61D14F3B}"/>
              </a:ext>
            </a:extLst>
          </p:cNvPr>
          <p:cNvSpPr/>
          <p:nvPr/>
        </p:nvSpPr>
        <p:spPr>
          <a:xfrm>
            <a:off x="343420" y="1015874"/>
            <a:ext cx="1506937" cy="893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80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EDUCATE</a:t>
            </a:r>
          </a:p>
        </p:txBody>
      </p:sp>
      <p:sp>
        <p:nvSpPr>
          <p:cNvPr id="7" name="Rectangle 6">
            <a:extLst>
              <a:ext uri="{FF2B5EF4-FFF2-40B4-BE49-F238E27FC236}">
                <a16:creationId xmlns:a16="http://schemas.microsoft.com/office/drawing/2014/main" id="{C5844AB3-6686-7CAF-C942-5E7B8E9A7CE5}"/>
              </a:ext>
            </a:extLst>
          </p:cNvPr>
          <p:cNvSpPr/>
          <p:nvPr/>
        </p:nvSpPr>
        <p:spPr>
          <a:xfrm>
            <a:off x="1893754" y="1014601"/>
            <a:ext cx="9912648" cy="8939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54000" rIns="252000" bIns="54000" rtlCol="0" anchor="ctr" anchorCtr="0"/>
          <a:lstStyle/>
          <a:p>
            <a:pPr>
              <a:lnSpc>
                <a:spcPts val="1800"/>
              </a:lnSpc>
            </a:pPr>
            <a:r>
              <a:rPr lang="en-AU" sz="1400" spc="-23" dirty="0">
                <a:solidFill>
                  <a:schemeClr val="tx1"/>
                </a:solidFill>
                <a:latin typeface="Arial" panose="020B0604020202020204" pitchFamily="34" charset="0"/>
                <a:cs typeface="Arial" panose="020B0604020202020204" pitchFamily="34" charset="0"/>
              </a:rPr>
              <a:t>Directors must maintain an 'irreducible core' of contemporary knowledge in relation to the nature of the entity’s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business operations, financial position, regulatory environment, and economic context.  An example of this is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education around climate risk and new mandatory reporting standards. </a:t>
            </a:r>
          </a:p>
        </p:txBody>
      </p:sp>
      <p:sp>
        <p:nvSpPr>
          <p:cNvPr id="9" name="Rectangle 8">
            <a:extLst>
              <a:ext uri="{FF2B5EF4-FFF2-40B4-BE49-F238E27FC236}">
                <a16:creationId xmlns:a16="http://schemas.microsoft.com/office/drawing/2014/main" id="{F11AA03D-2420-103B-6F09-0CDC8E68136C}"/>
              </a:ext>
            </a:extLst>
          </p:cNvPr>
          <p:cNvSpPr/>
          <p:nvPr/>
        </p:nvSpPr>
        <p:spPr>
          <a:xfrm>
            <a:off x="1895031" y="2070371"/>
            <a:ext cx="9911370" cy="8939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54000" rIns="252000" bIns="54000" rtlCol="0" anchor="ctr" anchorCtr="0"/>
          <a:lstStyle/>
          <a:p>
            <a:pPr>
              <a:lnSpc>
                <a:spcPts val="1800"/>
              </a:lnSpc>
            </a:pPr>
            <a:r>
              <a:rPr lang="en-AU" sz="1400" spc="-23" dirty="0">
                <a:solidFill>
                  <a:schemeClr val="tx1"/>
                </a:solidFill>
                <a:latin typeface="Arial" panose="020B0604020202020204" pitchFamily="34" charset="0"/>
                <a:cs typeface="Arial" panose="020B0604020202020204" pitchFamily="34" charset="0"/>
              </a:rPr>
              <a:t>Make enquiries of management and/or independent experts where warranted.  For example, stress-testing and scenario planning regarding the recommendations of the Taskforce on Climate Related Financial Disclosures is a critical current issue. </a:t>
            </a:r>
          </a:p>
        </p:txBody>
      </p:sp>
      <p:sp>
        <p:nvSpPr>
          <p:cNvPr id="10" name="Rectangle 9">
            <a:extLst>
              <a:ext uri="{FF2B5EF4-FFF2-40B4-BE49-F238E27FC236}">
                <a16:creationId xmlns:a16="http://schemas.microsoft.com/office/drawing/2014/main" id="{BCFB7021-6993-7C09-7DFD-5FA9EA6D3492}"/>
              </a:ext>
            </a:extLst>
          </p:cNvPr>
          <p:cNvSpPr/>
          <p:nvPr/>
        </p:nvSpPr>
        <p:spPr>
          <a:xfrm>
            <a:off x="1893754" y="3126141"/>
            <a:ext cx="9912648" cy="8939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54000" rIns="252000" bIns="54000" rtlCol="0" anchor="ctr" anchorCtr="0"/>
          <a:lstStyle/>
          <a:p>
            <a:pPr>
              <a:lnSpc>
                <a:spcPts val="1800"/>
              </a:lnSpc>
            </a:pPr>
            <a:r>
              <a:rPr lang="en-AU" sz="1400" spc="-23" dirty="0">
                <a:solidFill>
                  <a:schemeClr val="tx1"/>
                </a:solidFill>
                <a:latin typeface="Arial" panose="020B0604020202020204" pitchFamily="34" charset="0"/>
                <a:cs typeface="Arial" panose="020B0604020202020204" pitchFamily="34" charset="0"/>
              </a:rPr>
              <a:t>Actively consider board papers and reports received from delegates/agents.  </a:t>
            </a:r>
          </a:p>
        </p:txBody>
      </p:sp>
      <p:sp>
        <p:nvSpPr>
          <p:cNvPr id="11" name="Rectangle 10">
            <a:extLst>
              <a:ext uri="{FF2B5EF4-FFF2-40B4-BE49-F238E27FC236}">
                <a16:creationId xmlns:a16="http://schemas.microsoft.com/office/drawing/2014/main" id="{9D848B66-295E-ECFE-EE3E-1B6906EBA35C}"/>
              </a:ext>
            </a:extLst>
          </p:cNvPr>
          <p:cNvSpPr/>
          <p:nvPr/>
        </p:nvSpPr>
        <p:spPr>
          <a:xfrm>
            <a:off x="1896309" y="4181911"/>
            <a:ext cx="9912648" cy="8939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54000" rIns="252000" bIns="54000" rtlCol="0" anchor="ctr" anchorCtr="0"/>
          <a:lstStyle/>
          <a:p>
            <a:pPr>
              <a:lnSpc>
                <a:spcPts val="1800"/>
              </a:lnSpc>
            </a:pPr>
            <a:r>
              <a:rPr lang="en-AU" sz="1400" spc="-23" dirty="0">
                <a:solidFill>
                  <a:schemeClr val="tx1"/>
                </a:solidFill>
                <a:latin typeface="Arial" panose="020B0604020202020204" pitchFamily="34" charset="0"/>
                <a:cs typeface="Arial" panose="020B0604020202020204" pitchFamily="34" charset="0"/>
              </a:rPr>
              <a:t>Evaluate the information contained in the board papers, and otherwise reported or advised to the board.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Directors must actively apply their independent judgment to the matter at hand.</a:t>
            </a:r>
          </a:p>
        </p:txBody>
      </p:sp>
      <p:sp>
        <p:nvSpPr>
          <p:cNvPr id="12" name="Rectangle 11">
            <a:extLst>
              <a:ext uri="{FF2B5EF4-FFF2-40B4-BE49-F238E27FC236}">
                <a16:creationId xmlns:a16="http://schemas.microsoft.com/office/drawing/2014/main" id="{3AE2341E-1627-A497-9557-EF9E54BAD042}"/>
              </a:ext>
            </a:extLst>
          </p:cNvPr>
          <p:cNvSpPr/>
          <p:nvPr/>
        </p:nvSpPr>
        <p:spPr>
          <a:xfrm>
            <a:off x="1898863" y="5237682"/>
            <a:ext cx="9912648" cy="8939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54000" rIns="252000" bIns="54000" rtlCol="0" anchor="ctr" anchorCtr="0"/>
          <a:lstStyle/>
          <a:p>
            <a:pPr>
              <a:lnSpc>
                <a:spcPts val="1800"/>
              </a:lnSpc>
            </a:pPr>
            <a:r>
              <a:rPr lang="en-AU" sz="1400" spc="-23" dirty="0">
                <a:solidFill>
                  <a:schemeClr val="tx1"/>
                </a:solidFill>
                <a:latin typeface="Arial" panose="020B0604020202020204" pitchFamily="34" charset="0"/>
                <a:cs typeface="Arial" panose="020B0604020202020204" pitchFamily="34" charset="0"/>
              </a:rPr>
              <a:t>Directors should actively and constructively participate in appropriate discussion of management / delegate advice and, where necessary, the assumptions on which such advice has been based.</a:t>
            </a:r>
          </a:p>
        </p:txBody>
      </p:sp>
      <p:sp>
        <p:nvSpPr>
          <p:cNvPr id="13" name="Rectangle 12">
            <a:extLst>
              <a:ext uri="{FF2B5EF4-FFF2-40B4-BE49-F238E27FC236}">
                <a16:creationId xmlns:a16="http://schemas.microsoft.com/office/drawing/2014/main" id="{D9B2C293-AE71-7FB1-E39E-00B11BF17D74}"/>
              </a:ext>
            </a:extLst>
          </p:cNvPr>
          <p:cNvSpPr/>
          <p:nvPr/>
        </p:nvSpPr>
        <p:spPr>
          <a:xfrm>
            <a:off x="338311" y="2070902"/>
            <a:ext cx="1506937" cy="893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80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ENQUIRE</a:t>
            </a:r>
          </a:p>
        </p:txBody>
      </p:sp>
      <p:sp>
        <p:nvSpPr>
          <p:cNvPr id="14" name="Rectangle 13">
            <a:extLst>
              <a:ext uri="{FF2B5EF4-FFF2-40B4-BE49-F238E27FC236}">
                <a16:creationId xmlns:a16="http://schemas.microsoft.com/office/drawing/2014/main" id="{24D2962E-041D-A5F3-D94D-D002EA6E5A64}"/>
              </a:ext>
            </a:extLst>
          </p:cNvPr>
          <p:cNvSpPr/>
          <p:nvPr/>
        </p:nvSpPr>
        <p:spPr>
          <a:xfrm>
            <a:off x="338311" y="3125930"/>
            <a:ext cx="1506937" cy="893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80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EXAMINE</a:t>
            </a:r>
          </a:p>
        </p:txBody>
      </p:sp>
      <p:sp>
        <p:nvSpPr>
          <p:cNvPr id="15" name="Rectangle 14">
            <a:extLst>
              <a:ext uri="{FF2B5EF4-FFF2-40B4-BE49-F238E27FC236}">
                <a16:creationId xmlns:a16="http://schemas.microsoft.com/office/drawing/2014/main" id="{881FBDE3-971C-7FD3-69B0-C5634C31FF09}"/>
              </a:ext>
            </a:extLst>
          </p:cNvPr>
          <p:cNvSpPr/>
          <p:nvPr/>
        </p:nvSpPr>
        <p:spPr>
          <a:xfrm>
            <a:off x="340866" y="4180958"/>
            <a:ext cx="1506937" cy="893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80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EVALUATE</a:t>
            </a:r>
          </a:p>
        </p:txBody>
      </p:sp>
      <p:sp>
        <p:nvSpPr>
          <p:cNvPr id="16" name="Rectangle 15">
            <a:extLst>
              <a:ext uri="{FF2B5EF4-FFF2-40B4-BE49-F238E27FC236}">
                <a16:creationId xmlns:a16="http://schemas.microsoft.com/office/drawing/2014/main" id="{19C63BD3-FC48-ADE8-4B9D-5E46B8A0E50F}"/>
              </a:ext>
            </a:extLst>
          </p:cNvPr>
          <p:cNvSpPr/>
          <p:nvPr/>
        </p:nvSpPr>
        <p:spPr>
          <a:xfrm>
            <a:off x="342144" y="5235986"/>
            <a:ext cx="1506938" cy="8939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80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EXPRESS</a:t>
            </a:r>
          </a:p>
        </p:txBody>
      </p:sp>
    </p:spTree>
    <p:extLst>
      <p:ext uri="{BB962C8B-B14F-4D97-AF65-F5344CB8AC3E}">
        <p14:creationId xmlns:p14="http://schemas.microsoft.com/office/powerpoint/2010/main" val="329308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816F-30B6-5573-BBDF-004D5E4FE78A}"/>
              </a:ext>
            </a:extLst>
          </p:cNvPr>
          <p:cNvSpPr>
            <a:spLocks noGrp="1"/>
          </p:cNvSpPr>
          <p:nvPr>
            <p:ph type="title"/>
          </p:nvPr>
        </p:nvSpPr>
        <p:spPr/>
        <p:txBody>
          <a:bodyPr>
            <a:normAutofit/>
          </a:bodyPr>
          <a:lstStyle/>
          <a:p>
            <a:r>
              <a:rPr lang="en-AU" dirty="0"/>
              <a:t>Business Judgment Rule</a:t>
            </a:r>
          </a:p>
        </p:txBody>
      </p:sp>
      <p:sp>
        <p:nvSpPr>
          <p:cNvPr id="3" name="Content Placeholder 2">
            <a:extLst>
              <a:ext uri="{FF2B5EF4-FFF2-40B4-BE49-F238E27FC236}">
                <a16:creationId xmlns:a16="http://schemas.microsoft.com/office/drawing/2014/main" id="{25C377BB-3923-5014-4C9C-132339DEFF05}"/>
              </a:ext>
            </a:extLst>
          </p:cNvPr>
          <p:cNvSpPr>
            <a:spLocks noGrp="1"/>
          </p:cNvSpPr>
          <p:nvPr>
            <p:ph sz="quarter" idx="11"/>
          </p:nvPr>
        </p:nvSpPr>
        <p:spPr>
          <a:xfrm>
            <a:off x="360000" y="1441450"/>
            <a:ext cx="6315910" cy="4438650"/>
          </a:xfrm>
        </p:spPr>
        <p:txBody>
          <a:bodyPr>
            <a:noAutofit/>
          </a:bodyPr>
          <a:lstStyle/>
          <a:p>
            <a:pPr defTabSz="998916">
              <a:lnSpc>
                <a:spcPts val="2400"/>
              </a:lnSpc>
              <a:spcBef>
                <a:spcPts val="533"/>
              </a:spcBef>
              <a:spcAft>
                <a:spcPts val="267"/>
              </a:spcAft>
              <a:buSzPct val="80000"/>
              <a:buFont typeface="Wingdings" panose="05000000000000000000" pitchFamily="2" charset="2"/>
              <a:buChar char="n"/>
            </a:pPr>
            <a:r>
              <a:rPr lang="en-AU" sz="1800" dirty="0">
                <a:solidFill>
                  <a:schemeClr val="tx1"/>
                </a:solidFill>
                <a:latin typeface="Arial Nova" panose="020B0504020202020204" pitchFamily="34" charset="0"/>
                <a:cs typeface="+mn-cs"/>
              </a:rPr>
              <a:t>The business judgment rule provides board members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with a </a:t>
            </a:r>
            <a:r>
              <a:rPr lang="en-AU" sz="1800" i="1" dirty="0">
                <a:solidFill>
                  <a:schemeClr val="tx1"/>
                </a:solidFill>
                <a:latin typeface="Arial Nova" panose="020B0504020202020204" pitchFamily="34" charset="0"/>
                <a:cs typeface="+mn-cs"/>
              </a:rPr>
              <a:t>safe harbour</a:t>
            </a:r>
            <a:r>
              <a:rPr lang="en-AU" sz="1800" dirty="0">
                <a:solidFill>
                  <a:schemeClr val="tx1"/>
                </a:solidFill>
                <a:latin typeface="Arial Nova" panose="020B0504020202020204" pitchFamily="34" charset="0"/>
                <a:cs typeface="+mn-cs"/>
              </a:rPr>
              <a:t> in relation to the duty of care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and provides that a director is taken to satisfy the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requirements of due care and diligence if an officer, relevantly: </a:t>
            </a:r>
          </a:p>
          <a:p>
            <a:pPr marL="622300" lvl="2" indent="-260350" defTabSz="998916">
              <a:lnSpc>
                <a:spcPts val="2400"/>
              </a:lnSpc>
              <a:spcBef>
                <a:spcPts val="533"/>
              </a:spcBef>
              <a:spcAft>
                <a:spcPts val="267"/>
              </a:spcAft>
              <a:buClr>
                <a:srgbClr val="CC0000"/>
              </a:buClr>
              <a:buFont typeface="Arial Nova" panose="020B0504020202020204" pitchFamily="34" charset="0"/>
              <a:buChar char="&gt;"/>
            </a:pPr>
            <a:r>
              <a:rPr lang="en-AU" sz="1800" dirty="0">
                <a:solidFill>
                  <a:schemeClr val="tx1"/>
                </a:solidFill>
                <a:latin typeface="Arial Nova" panose="020B0504020202020204" pitchFamily="34" charset="0"/>
                <a:cs typeface="+mn-cs"/>
              </a:rPr>
              <a:t>makes a judgment in </a:t>
            </a:r>
            <a:r>
              <a:rPr lang="en-AU" sz="1800" i="1" dirty="0">
                <a:solidFill>
                  <a:schemeClr val="tx1"/>
                </a:solidFill>
                <a:latin typeface="Arial Nova" panose="020B0504020202020204" pitchFamily="34" charset="0"/>
                <a:cs typeface="+mn-cs"/>
              </a:rPr>
              <a:t>good faith</a:t>
            </a:r>
            <a:r>
              <a:rPr lang="en-AU" sz="1800" dirty="0">
                <a:solidFill>
                  <a:schemeClr val="tx1"/>
                </a:solidFill>
                <a:latin typeface="Arial Nova" panose="020B0504020202020204" pitchFamily="34" charset="0"/>
                <a:cs typeface="+mn-cs"/>
              </a:rPr>
              <a:t> for a </a:t>
            </a:r>
            <a:r>
              <a:rPr lang="en-AU" sz="1800" i="1" dirty="0">
                <a:solidFill>
                  <a:schemeClr val="tx1"/>
                </a:solidFill>
                <a:latin typeface="Arial Nova" panose="020B0504020202020204" pitchFamily="34" charset="0"/>
                <a:cs typeface="+mn-cs"/>
              </a:rPr>
              <a:t>proper purpose</a:t>
            </a:r>
            <a:r>
              <a:rPr lang="en-AU" sz="1800" dirty="0">
                <a:solidFill>
                  <a:schemeClr val="tx1"/>
                </a:solidFill>
                <a:latin typeface="Arial Nova" panose="020B0504020202020204" pitchFamily="34" charset="0"/>
                <a:cs typeface="+mn-cs"/>
              </a:rPr>
              <a:t>;</a:t>
            </a:r>
          </a:p>
          <a:p>
            <a:pPr marL="622300" lvl="2" indent="-260350" defTabSz="998916">
              <a:lnSpc>
                <a:spcPts val="2400"/>
              </a:lnSpc>
              <a:spcBef>
                <a:spcPts val="533"/>
              </a:spcBef>
              <a:spcAft>
                <a:spcPts val="267"/>
              </a:spcAft>
              <a:buClr>
                <a:srgbClr val="CC0000"/>
              </a:buClr>
              <a:buFont typeface="Arial Nova" panose="020B0504020202020204" pitchFamily="34" charset="0"/>
              <a:buChar char="&gt;"/>
            </a:pPr>
            <a:r>
              <a:rPr lang="en-AU" sz="1800" dirty="0">
                <a:solidFill>
                  <a:schemeClr val="tx1"/>
                </a:solidFill>
                <a:latin typeface="Arial Nova" panose="020B0504020202020204" pitchFamily="34" charset="0"/>
                <a:cs typeface="+mn-cs"/>
              </a:rPr>
              <a:t>is free of </a:t>
            </a:r>
            <a:r>
              <a:rPr lang="en-AU" sz="1800" i="1" dirty="0">
                <a:solidFill>
                  <a:schemeClr val="tx1"/>
                </a:solidFill>
                <a:latin typeface="Arial Nova" panose="020B0504020202020204" pitchFamily="34" charset="0"/>
                <a:cs typeface="+mn-cs"/>
              </a:rPr>
              <a:t>material conflicts</a:t>
            </a:r>
            <a:r>
              <a:rPr lang="en-AU" sz="1800" dirty="0">
                <a:solidFill>
                  <a:schemeClr val="tx1"/>
                </a:solidFill>
                <a:latin typeface="Arial Nova" panose="020B0504020202020204" pitchFamily="34" charset="0"/>
                <a:cs typeface="+mn-cs"/>
              </a:rPr>
              <a:t>;</a:t>
            </a:r>
          </a:p>
          <a:p>
            <a:pPr marL="622300" lvl="2" indent="-260350" defTabSz="998916">
              <a:lnSpc>
                <a:spcPts val="2400"/>
              </a:lnSpc>
              <a:spcBef>
                <a:spcPts val="533"/>
              </a:spcBef>
              <a:spcAft>
                <a:spcPts val="267"/>
              </a:spcAft>
              <a:buClr>
                <a:srgbClr val="CC0000"/>
              </a:buClr>
              <a:buFont typeface="Arial Nova" panose="020B0504020202020204" pitchFamily="34" charset="0"/>
              <a:buChar char="&gt;"/>
            </a:pPr>
            <a:r>
              <a:rPr lang="en-AU" sz="1800" i="1" dirty="0">
                <a:solidFill>
                  <a:schemeClr val="tx1"/>
                </a:solidFill>
                <a:latin typeface="Arial Nova" panose="020B0504020202020204" pitchFamily="34" charset="0"/>
                <a:cs typeface="+mn-cs"/>
              </a:rPr>
              <a:t>informs themselves</a:t>
            </a:r>
            <a:r>
              <a:rPr lang="en-AU" sz="1800" dirty="0">
                <a:solidFill>
                  <a:schemeClr val="tx1"/>
                </a:solidFill>
                <a:latin typeface="Arial Nova" panose="020B0504020202020204" pitchFamily="34" charset="0"/>
                <a:cs typeface="+mn-cs"/>
              </a:rPr>
              <a:t> about the subject matters of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the judgment to the extent they reasonably believe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to be appropriate; and</a:t>
            </a:r>
          </a:p>
          <a:p>
            <a:pPr marL="622300" lvl="2" indent="-260350" defTabSz="998916">
              <a:lnSpc>
                <a:spcPts val="2400"/>
              </a:lnSpc>
              <a:spcBef>
                <a:spcPts val="533"/>
              </a:spcBef>
              <a:spcAft>
                <a:spcPts val="267"/>
              </a:spcAft>
              <a:buClr>
                <a:srgbClr val="CC0000"/>
              </a:buClr>
              <a:buFont typeface="Arial Nova" panose="020B0504020202020204" pitchFamily="34" charset="0"/>
              <a:buChar char="&gt;"/>
            </a:pPr>
            <a:r>
              <a:rPr lang="en-AU" sz="1800" i="1" dirty="0">
                <a:solidFill>
                  <a:schemeClr val="tx1"/>
                </a:solidFill>
                <a:latin typeface="Arial Nova" panose="020B0504020202020204" pitchFamily="34" charset="0"/>
                <a:cs typeface="+mn-cs"/>
              </a:rPr>
              <a:t>rationally believes</a:t>
            </a:r>
            <a:r>
              <a:rPr lang="en-AU" sz="1800" dirty="0">
                <a:solidFill>
                  <a:schemeClr val="tx1"/>
                </a:solidFill>
                <a:latin typeface="Arial Nova" panose="020B0504020202020204" pitchFamily="34" charset="0"/>
                <a:cs typeface="+mn-cs"/>
              </a:rPr>
              <a:t> that the judgment is in the </a:t>
            </a:r>
            <a:br>
              <a:rPr lang="en-AU" sz="1800" dirty="0">
                <a:solidFill>
                  <a:schemeClr val="tx1"/>
                </a:solidFill>
                <a:latin typeface="Arial Nova" panose="020B0504020202020204" pitchFamily="34" charset="0"/>
                <a:cs typeface="+mn-cs"/>
              </a:rPr>
            </a:br>
            <a:r>
              <a:rPr lang="en-AU" sz="1800" i="1" dirty="0">
                <a:solidFill>
                  <a:schemeClr val="tx1"/>
                </a:solidFill>
                <a:latin typeface="Arial Nova" panose="020B0504020202020204" pitchFamily="34" charset="0"/>
                <a:cs typeface="+mn-cs"/>
              </a:rPr>
              <a:t>best interests</a:t>
            </a:r>
            <a:r>
              <a:rPr lang="en-AU" sz="1800" dirty="0">
                <a:solidFill>
                  <a:schemeClr val="tx1"/>
                </a:solidFill>
                <a:latin typeface="Arial Nova" panose="020B0504020202020204" pitchFamily="34" charset="0"/>
                <a:cs typeface="+mn-cs"/>
              </a:rPr>
              <a:t> of the corporation.</a:t>
            </a:r>
          </a:p>
          <a:p>
            <a:pPr>
              <a:lnSpc>
                <a:spcPts val="2400"/>
              </a:lnSpc>
            </a:pPr>
            <a:endParaRPr lang="en-AU" sz="1800" dirty="0"/>
          </a:p>
        </p:txBody>
      </p:sp>
      <p:sp>
        <p:nvSpPr>
          <p:cNvPr id="4" name="Freeform 5">
            <a:extLst>
              <a:ext uri="{FF2B5EF4-FFF2-40B4-BE49-F238E27FC236}">
                <a16:creationId xmlns:a16="http://schemas.microsoft.com/office/drawing/2014/main" id="{32BA35B5-9BA1-3491-D30A-B233A7991A8E}"/>
              </a:ext>
            </a:extLst>
          </p:cNvPr>
          <p:cNvSpPr>
            <a:spLocks/>
          </p:cNvSpPr>
          <p:nvPr/>
        </p:nvSpPr>
        <p:spPr bwMode="auto">
          <a:xfrm>
            <a:off x="6852976" y="1132309"/>
            <a:ext cx="4859599" cy="2842791"/>
          </a:xfrm>
          <a:custGeom>
            <a:avLst/>
            <a:gdLst/>
            <a:ahLst/>
            <a:cxnLst>
              <a:cxn ang="0">
                <a:pos x="5744" y="1235"/>
              </a:cxn>
              <a:cxn ang="0">
                <a:pos x="5740" y="1007"/>
              </a:cxn>
              <a:cxn ang="0">
                <a:pos x="5743" y="784"/>
              </a:cxn>
              <a:cxn ang="0">
                <a:pos x="5754" y="555"/>
              </a:cxn>
              <a:cxn ang="0">
                <a:pos x="5746" y="325"/>
              </a:cxn>
              <a:cxn ang="0">
                <a:pos x="5746" y="103"/>
              </a:cxn>
              <a:cxn ang="0">
                <a:pos x="5630" y="16"/>
              </a:cxn>
              <a:cxn ang="0">
                <a:pos x="5409" y="8"/>
              </a:cxn>
              <a:cxn ang="0">
                <a:pos x="5190" y="6"/>
              </a:cxn>
              <a:cxn ang="0">
                <a:pos x="4986" y="13"/>
              </a:cxn>
              <a:cxn ang="0">
                <a:pos x="4763" y="18"/>
              </a:cxn>
              <a:cxn ang="0">
                <a:pos x="4537" y="24"/>
              </a:cxn>
              <a:cxn ang="0">
                <a:pos x="4312" y="23"/>
              </a:cxn>
              <a:cxn ang="0">
                <a:pos x="4087" y="11"/>
              </a:cxn>
              <a:cxn ang="0">
                <a:pos x="3861" y="8"/>
              </a:cxn>
              <a:cxn ang="0">
                <a:pos x="3632" y="11"/>
              </a:cxn>
              <a:cxn ang="0">
                <a:pos x="3411" y="8"/>
              </a:cxn>
              <a:cxn ang="0">
                <a:pos x="3185" y="23"/>
              </a:cxn>
              <a:cxn ang="0">
                <a:pos x="2957" y="23"/>
              </a:cxn>
              <a:cxn ang="0">
                <a:pos x="2727" y="17"/>
              </a:cxn>
              <a:cxn ang="0">
                <a:pos x="2505" y="20"/>
              </a:cxn>
              <a:cxn ang="0">
                <a:pos x="2278" y="20"/>
              </a:cxn>
              <a:cxn ang="0">
                <a:pos x="2048" y="1"/>
              </a:cxn>
              <a:cxn ang="0">
                <a:pos x="1826" y="7"/>
              </a:cxn>
              <a:cxn ang="0">
                <a:pos x="1599" y="11"/>
              </a:cxn>
              <a:cxn ang="0">
                <a:pos x="1372" y="17"/>
              </a:cxn>
              <a:cxn ang="0">
                <a:pos x="1143" y="21"/>
              </a:cxn>
              <a:cxn ang="0">
                <a:pos x="914" y="11"/>
              </a:cxn>
              <a:cxn ang="0">
                <a:pos x="692" y="20"/>
              </a:cxn>
              <a:cxn ang="0">
                <a:pos x="460" y="1"/>
              </a:cxn>
              <a:cxn ang="0">
                <a:pos x="235" y="21"/>
              </a:cxn>
              <a:cxn ang="0">
                <a:pos x="8" y="24"/>
              </a:cxn>
              <a:cxn ang="0">
                <a:pos x="24" y="240"/>
              </a:cxn>
              <a:cxn ang="0">
                <a:pos x="25" y="471"/>
              </a:cxn>
              <a:cxn ang="0">
                <a:pos x="20" y="693"/>
              </a:cxn>
              <a:cxn ang="0">
                <a:pos x="23" y="914"/>
              </a:cxn>
              <a:cxn ang="0">
                <a:pos x="7" y="1147"/>
              </a:cxn>
              <a:cxn ang="0">
                <a:pos x="4" y="1372"/>
              </a:cxn>
              <a:cxn ang="0">
                <a:pos x="154" y="1425"/>
              </a:cxn>
              <a:cxn ang="0">
                <a:pos x="379" y="1417"/>
              </a:cxn>
              <a:cxn ang="0">
                <a:pos x="593" y="1423"/>
              </a:cxn>
              <a:cxn ang="0">
                <a:pos x="803" y="1443"/>
              </a:cxn>
              <a:cxn ang="0">
                <a:pos x="1028" y="1434"/>
              </a:cxn>
              <a:cxn ang="0">
                <a:pos x="1250" y="1434"/>
              </a:cxn>
              <a:cxn ang="0">
                <a:pos x="1472" y="1436"/>
              </a:cxn>
              <a:cxn ang="0">
                <a:pos x="1701" y="1420"/>
              </a:cxn>
              <a:cxn ang="0">
                <a:pos x="1926" y="1434"/>
              </a:cxn>
              <a:cxn ang="0">
                <a:pos x="2150" y="1430"/>
              </a:cxn>
              <a:cxn ang="0">
                <a:pos x="2376" y="1432"/>
              </a:cxn>
              <a:cxn ang="0">
                <a:pos x="2606" y="1439"/>
              </a:cxn>
              <a:cxn ang="0">
                <a:pos x="2830" y="1436"/>
              </a:cxn>
              <a:cxn ang="0">
                <a:pos x="3059" y="1420"/>
              </a:cxn>
              <a:cxn ang="0">
                <a:pos x="3287" y="1419"/>
              </a:cxn>
              <a:cxn ang="0">
                <a:pos x="3509" y="1430"/>
              </a:cxn>
              <a:cxn ang="0">
                <a:pos x="3733" y="1427"/>
              </a:cxn>
              <a:cxn ang="0">
                <a:pos x="3963" y="1436"/>
              </a:cxn>
              <a:cxn ang="0">
                <a:pos x="4190" y="1443"/>
              </a:cxn>
              <a:cxn ang="0">
                <a:pos x="4418" y="1429"/>
              </a:cxn>
              <a:cxn ang="0">
                <a:pos x="4646" y="1423"/>
              </a:cxn>
              <a:cxn ang="0">
                <a:pos x="4875" y="1426"/>
              </a:cxn>
              <a:cxn ang="0">
                <a:pos x="5098" y="1436"/>
              </a:cxn>
              <a:cxn ang="0">
                <a:pos x="5324" y="1440"/>
              </a:cxn>
              <a:cxn ang="0">
                <a:pos x="5551" y="1446"/>
              </a:cxn>
            </a:cxnLst>
            <a:rect l="0" t="0" r="r" b="b"/>
            <a:pathLst>
              <a:path w="5760" h="1450">
                <a:moveTo>
                  <a:pt x="5732" y="1432"/>
                </a:moveTo>
                <a:lnTo>
                  <a:pt x="5744" y="1426"/>
                </a:lnTo>
                <a:lnTo>
                  <a:pt x="5744" y="1426"/>
                </a:lnTo>
                <a:lnTo>
                  <a:pt x="5746" y="1417"/>
                </a:lnTo>
                <a:lnTo>
                  <a:pt x="5750" y="1415"/>
                </a:lnTo>
                <a:lnTo>
                  <a:pt x="5754" y="1403"/>
                </a:lnTo>
                <a:lnTo>
                  <a:pt x="5752" y="1396"/>
                </a:lnTo>
                <a:lnTo>
                  <a:pt x="5746" y="1386"/>
                </a:lnTo>
                <a:lnTo>
                  <a:pt x="5746" y="1378"/>
                </a:lnTo>
                <a:lnTo>
                  <a:pt x="5732" y="1371"/>
                </a:lnTo>
                <a:lnTo>
                  <a:pt x="5730" y="1358"/>
                </a:lnTo>
                <a:lnTo>
                  <a:pt x="5736" y="1354"/>
                </a:lnTo>
                <a:lnTo>
                  <a:pt x="5743" y="1345"/>
                </a:lnTo>
                <a:lnTo>
                  <a:pt x="5747" y="1338"/>
                </a:lnTo>
                <a:lnTo>
                  <a:pt x="5744" y="1328"/>
                </a:lnTo>
                <a:lnTo>
                  <a:pt x="5746" y="1316"/>
                </a:lnTo>
                <a:lnTo>
                  <a:pt x="5746" y="1306"/>
                </a:lnTo>
                <a:lnTo>
                  <a:pt x="5744" y="1297"/>
                </a:lnTo>
                <a:lnTo>
                  <a:pt x="5759" y="1293"/>
                </a:lnTo>
                <a:lnTo>
                  <a:pt x="5754" y="1284"/>
                </a:lnTo>
                <a:lnTo>
                  <a:pt x="5744" y="1279"/>
                </a:lnTo>
                <a:lnTo>
                  <a:pt x="5747" y="1266"/>
                </a:lnTo>
                <a:lnTo>
                  <a:pt x="5743" y="1256"/>
                </a:lnTo>
                <a:lnTo>
                  <a:pt x="5736" y="1248"/>
                </a:lnTo>
                <a:lnTo>
                  <a:pt x="5726" y="1239"/>
                </a:lnTo>
                <a:lnTo>
                  <a:pt x="5744" y="1235"/>
                </a:lnTo>
                <a:lnTo>
                  <a:pt x="5739" y="1224"/>
                </a:lnTo>
                <a:lnTo>
                  <a:pt x="5735" y="1215"/>
                </a:lnTo>
                <a:lnTo>
                  <a:pt x="5744" y="1207"/>
                </a:lnTo>
                <a:lnTo>
                  <a:pt x="5750" y="1200"/>
                </a:lnTo>
                <a:lnTo>
                  <a:pt x="5756" y="1191"/>
                </a:lnTo>
                <a:lnTo>
                  <a:pt x="5754" y="1177"/>
                </a:lnTo>
                <a:lnTo>
                  <a:pt x="5749" y="1174"/>
                </a:lnTo>
                <a:lnTo>
                  <a:pt x="5754" y="1161"/>
                </a:lnTo>
                <a:lnTo>
                  <a:pt x="5749" y="1156"/>
                </a:lnTo>
                <a:lnTo>
                  <a:pt x="5747" y="1144"/>
                </a:lnTo>
                <a:lnTo>
                  <a:pt x="5739" y="1139"/>
                </a:lnTo>
                <a:lnTo>
                  <a:pt x="5737" y="1129"/>
                </a:lnTo>
                <a:lnTo>
                  <a:pt x="5740" y="1116"/>
                </a:lnTo>
                <a:lnTo>
                  <a:pt x="5740" y="1115"/>
                </a:lnTo>
                <a:lnTo>
                  <a:pt x="5747" y="1106"/>
                </a:lnTo>
                <a:lnTo>
                  <a:pt x="5744" y="1096"/>
                </a:lnTo>
                <a:lnTo>
                  <a:pt x="5740" y="1085"/>
                </a:lnTo>
                <a:lnTo>
                  <a:pt x="5744" y="1078"/>
                </a:lnTo>
                <a:lnTo>
                  <a:pt x="5743" y="1067"/>
                </a:lnTo>
                <a:lnTo>
                  <a:pt x="5753" y="1057"/>
                </a:lnTo>
                <a:lnTo>
                  <a:pt x="5757" y="1051"/>
                </a:lnTo>
                <a:lnTo>
                  <a:pt x="5749" y="1044"/>
                </a:lnTo>
                <a:lnTo>
                  <a:pt x="5753" y="1034"/>
                </a:lnTo>
                <a:lnTo>
                  <a:pt x="5750" y="1024"/>
                </a:lnTo>
                <a:lnTo>
                  <a:pt x="5749" y="1016"/>
                </a:lnTo>
                <a:lnTo>
                  <a:pt x="5740" y="1007"/>
                </a:lnTo>
                <a:lnTo>
                  <a:pt x="5737" y="996"/>
                </a:lnTo>
                <a:lnTo>
                  <a:pt x="5736" y="993"/>
                </a:lnTo>
                <a:lnTo>
                  <a:pt x="5730" y="980"/>
                </a:lnTo>
                <a:lnTo>
                  <a:pt x="5747" y="978"/>
                </a:lnTo>
                <a:lnTo>
                  <a:pt x="5742" y="965"/>
                </a:lnTo>
                <a:lnTo>
                  <a:pt x="5742" y="953"/>
                </a:lnTo>
                <a:lnTo>
                  <a:pt x="5743" y="942"/>
                </a:lnTo>
                <a:lnTo>
                  <a:pt x="5752" y="936"/>
                </a:lnTo>
                <a:lnTo>
                  <a:pt x="5746" y="934"/>
                </a:lnTo>
                <a:lnTo>
                  <a:pt x="5747" y="924"/>
                </a:lnTo>
                <a:lnTo>
                  <a:pt x="5750" y="914"/>
                </a:lnTo>
                <a:lnTo>
                  <a:pt x="5749" y="904"/>
                </a:lnTo>
                <a:lnTo>
                  <a:pt x="5740" y="894"/>
                </a:lnTo>
                <a:lnTo>
                  <a:pt x="5737" y="884"/>
                </a:lnTo>
                <a:lnTo>
                  <a:pt x="5730" y="877"/>
                </a:lnTo>
                <a:lnTo>
                  <a:pt x="5730" y="870"/>
                </a:lnTo>
                <a:lnTo>
                  <a:pt x="5742" y="866"/>
                </a:lnTo>
                <a:lnTo>
                  <a:pt x="5743" y="854"/>
                </a:lnTo>
                <a:lnTo>
                  <a:pt x="5749" y="846"/>
                </a:lnTo>
                <a:lnTo>
                  <a:pt x="5743" y="836"/>
                </a:lnTo>
                <a:lnTo>
                  <a:pt x="5757" y="829"/>
                </a:lnTo>
                <a:lnTo>
                  <a:pt x="5756" y="815"/>
                </a:lnTo>
                <a:lnTo>
                  <a:pt x="5753" y="809"/>
                </a:lnTo>
                <a:lnTo>
                  <a:pt x="5750" y="799"/>
                </a:lnTo>
                <a:lnTo>
                  <a:pt x="5750" y="792"/>
                </a:lnTo>
                <a:lnTo>
                  <a:pt x="5743" y="784"/>
                </a:lnTo>
                <a:lnTo>
                  <a:pt x="5749" y="772"/>
                </a:lnTo>
                <a:lnTo>
                  <a:pt x="5742" y="764"/>
                </a:lnTo>
                <a:lnTo>
                  <a:pt x="5730" y="754"/>
                </a:lnTo>
                <a:lnTo>
                  <a:pt x="5732" y="747"/>
                </a:lnTo>
                <a:lnTo>
                  <a:pt x="5735" y="738"/>
                </a:lnTo>
                <a:lnTo>
                  <a:pt x="5736" y="730"/>
                </a:lnTo>
                <a:lnTo>
                  <a:pt x="5749" y="724"/>
                </a:lnTo>
                <a:lnTo>
                  <a:pt x="5746" y="714"/>
                </a:lnTo>
                <a:lnTo>
                  <a:pt x="5747" y="704"/>
                </a:lnTo>
                <a:lnTo>
                  <a:pt x="5747" y="692"/>
                </a:lnTo>
                <a:lnTo>
                  <a:pt x="5744" y="689"/>
                </a:lnTo>
                <a:lnTo>
                  <a:pt x="5752" y="678"/>
                </a:lnTo>
                <a:lnTo>
                  <a:pt x="5750" y="669"/>
                </a:lnTo>
                <a:lnTo>
                  <a:pt x="5747" y="661"/>
                </a:lnTo>
                <a:lnTo>
                  <a:pt x="5746" y="652"/>
                </a:lnTo>
                <a:lnTo>
                  <a:pt x="5742" y="642"/>
                </a:lnTo>
                <a:lnTo>
                  <a:pt x="5732" y="631"/>
                </a:lnTo>
                <a:lnTo>
                  <a:pt x="5743" y="628"/>
                </a:lnTo>
                <a:lnTo>
                  <a:pt x="5743" y="618"/>
                </a:lnTo>
                <a:lnTo>
                  <a:pt x="5744" y="611"/>
                </a:lnTo>
                <a:lnTo>
                  <a:pt x="5737" y="598"/>
                </a:lnTo>
                <a:lnTo>
                  <a:pt x="5744" y="591"/>
                </a:lnTo>
                <a:lnTo>
                  <a:pt x="5744" y="581"/>
                </a:lnTo>
                <a:lnTo>
                  <a:pt x="5749" y="570"/>
                </a:lnTo>
                <a:lnTo>
                  <a:pt x="5746" y="567"/>
                </a:lnTo>
                <a:lnTo>
                  <a:pt x="5754" y="555"/>
                </a:lnTo>
                <a:lnTo>
                  <a:pt x="5740" y="550"/>
                </a:lnTo>
                <a:lnTo>
                  <a:pt x="5740" y="540"/>
                </a:lnTo>
                <a:lnTo>
                  <a:pt x="5740" y="532"/>
                </a:lnTo>
                <a:lnTo>
                  <a:pt x="5732" y="523"/>
                </a:lnTo>
                <a:lnTo>
                  <a:pt x="5736" y="509"/>
                </a:lnTo>
                <a:lnTo>
                  <a:pt x="5743" y="506"/>
                </a:lnTo>
                <a:lnTo>
                  <a:pt x="5742" y="497"/>
                </a:lnTo>
                <a:lnTo>
                  <a:pt x="5737" y="487"/>
                </a:lnTo>
                <a:lnTo>
                  <a:pt x="5736" y="477"/>
                </a:lnTo>
                <a:lnTo>
                  <a:pt x="5747" y="471"/>
                </a:lnTo>
                <a:lnTo>
                  <a:pt x="5742" y="458"/>
                </a:lnTo>
                <a:lnTo>
                  <a:pt x="5749" y="448"/>
                </a:lnTo>
                <a:lnTo>
                  <a:pt x="5757" y="441"/>
                </a:lnTo>
                <a:lnTo>
                  <a:pt x="5744" y="436"/>
                </a:lnTo>
                <a:lnTo>
                  <a:pt x="5742" y="429"/>
                </a:lnTo>
                <a:lnTo>
                  <a:pt x="5736" y="419"/>
                </a:lnTo>
                <a:lnTo>
                  <a:pt x="5742" y="409"/>
                </a:lnTo>
                <a:lnTo>
                  <a:pt x="5730" y="402"/>
                </a:lnTo>
                <a:lnTo>
                  <a:pt x="5735" y="388"/>
                </a:lnTo>
                <a:lnTo>
                  <a:pt x="5729" y="381"/>
                </a:lnTo>
                <a:lnTo>
                  <a:pt x="5746" y="375"/>
                </a:lnTo>
                <a:lnTo>
                  <a:pt x="5737" y="365"/>
                </a:lnTo>
                <a:lnTo>
                  <a:pt x="5752" y="358"/>
                </a:lnTo>
                <a:lnTo>
                  <a:pt x="5753" y="351"/>
                </a:lnTo>
                <a:lnTo>
                  <a:pt x="5747" y="338"/>
                </a:lnTo>
                <a:lnTo>
                  <a:pt x="5746" y="325"/>
                </a:lnTo>
                <a:lnTo>
                  <a:pt x="5753" y="321"/>
                </a:lnTo>
                <a:lnTo>
                  <a:pt x="5754" y="310"/>
                </a:lnTo>
                <a:lnTo>
                  <a:pt x="5740" y="306"/>
                </a:lnTo>
                <a:lnTo>
                  <a:pt x="5750" y="293"/>
                </a:lnTo>
                <a:lnTo>
                  <a:pt x="5736" y="289"/>
                </a:lnTo>
                <a:lnTo>
                  <a:pt x="5736" y="277"/>
                </a:lnTo>
                <a:lnTo>
                  <a:pt x="5735" y="266"/>
                </a:lnTo>
                <a:lnTo>
                  <a:pt x="5742" y="262"/>
                </a:lnTo>
                <a:lnTo>
                  <a:pt x="5737" y="250"/>
                </a:lnTo>
                <a:lnTo>
                  <a:pt x="5733" y="242"/>
                </a:lnTo>
                <a:lnTo>
                  <a:pt x="5747" y="235"/>
                </a:lnTo>
                <a:lnTo>
                  <a:pt x="5752" y="228"/>
                </a:lnTo>
                <a:lnTo>
                  <a:pt x="5754" y="218"/>
                </a:lnTo>
                <a:lnTo>
                  <a:pt x="5760" y="205"/>
                </a:lnTo>
                <a:lnTo>
                  <a:pt x="5743" y="201"/>
                </a:lnTo>
                <a:lnTo>
                  <a:pt x="5750" y="190"/>
                </a:lnTo>
                <a:lnTo>
                  <a:pt x="5754" y="180"/>
                </a:lnTo>
                <a:lnTo>
                  <a:pt x="5747" y="171"/>
                </a:lnTo>
                <a:lnTo>
                  <a:pt x="5749" y="163"/>
                </a:lnTo>
                <a:lnTo>
                  <a:pt x="5735" y="156"/>
                </a:lnTo>
                <a:lnTo>
                  <a:pt x="5733" y="143"/>
                </a:lnTo>
                <a:lnTo>
                  <a:pt x="5739" y="139"/>
                </a:lnTo>
                <a:lnTo>
                  <a:pt x="5733" y="132"/>
                </a:lnTo>
                <a:lnTo>
                  <a:pt x="5737" y="120"/>
                </a:lnTo>
                <a:lnTo>
                  <a:pt x="5743" y="112"/>
                </a:lnTo>
                <a:lnTo>
                  <a:pt x="5746" y="103"/>
                </a:lnTo>
                <a:lnTo>
                  <a:pt x="5746" y="92"/>
                </a:lnTo>
                <a:lnTo>
                  <a:pt x="5756" y="82"/>
                </a:lnTo>
                <a:lnTo>
                  <a:pt x="5757" y="75"/>
                </a:lnTo>
                <a:lnTo>
                  <a:pt x="5747" y="71"/>
                </a:lnTo>
                <a:lnTo>
                  <a:pt x="5743" y="59"/>
                </a:lnTo>
                <a:lnTo>
                  <a:pt x="5747" y="48"/>
                </a:lnTo>
                <a:lnTo>
                  <a:pt x="5742" y="41"/>
                </a:lnTo>
                <a:lnTo>
                  <a:pt x="5743" y="31"/>
                </a:lnTo>
                <a:lnTo>
                  <a:pt x="5739" y="25"/>
                </a:lnTo>
                <a:lnTo>
                  <a:pt x="5737" y="27"/>
                </a:lnTo>
                <a:lnTo>
                  <a:pt x="5736" y="20"/>
                </a:lnTo>
                <a:lnTo>
                  <a:pt x="5736" y="20"/>
                </a:lnTo>
                <a:lnTo>
                  <a:pt x="5736" y="20"/>
                </a:lnTo>
                <a:lnTo>
                  <a:pt x="5736" y="18"/>
                </a:lnTo>
                <a:lnTo>
                  <a:pt x="5723" y="27"/>
                </a:lnTo>
                <a:lnTo>
                  <a:pt x="5718" y="18"/>
                </a:lnTo>
                <a:lnTo>
                  <a:pt x="5709" y="10"/>
                </a:lnTo>
                <a:lnTo>
                  <a:pt x="5701" y="6"/>
                </a:lnTo>
                <a:lnTo>
                  <a:pt x="5686" y="18"/>
                </a:lnTo>
                <a:lnTo>
                  <a:pt x="5681" y="6"/>
                </a:lnTo>
                <a:lnTo>
                  <a:pt x="5677" y="6"/>
                </a:lnTo>
                <a:lnTo>
                  <a:pt x="5668" y="14"/>
                </a:lnTo>
                <a:lnTo>
                  <a:pt x="5660" y="13"/>
                </a:lnTo>
                <a:lnTo>
                  <a:pt x="5648" y="8"/>
                </a:lnTo>
                <a:lnTo>
                  <a:pt x="5640" y="14"/>
                </a:lnTo>
                <a:lnTo>
                  <a:pt x="5630" y="16"/>
                </a:lnTo>
                <a:lnTo>
                  <a:pt x="5619" y="23"/>
                </a:lnTo>
                <a:lnTo>
                  <a:pt x="5619" y="20"/>
                </a:lnTo>
                <a:lnTo>
                  <a:pt x="5606" y="25"/>
                </a:lnTo>
                <a:lnTo>
                  <a:pt x="5597" y="27"/>
                </a:lnTo>
                <a:lnTo>
                  <a:pt x="5589" y="18"/>
                </a:lnTo>
                <a:lnTo>
                  <a:pt x="5580" y="20"/>
                </a:lnTo>
                <a:lnTo>
                  <a:pt x="5573" y="6"/>
                </a:lnTo>
                <a:lnTo>
                  <a:pt x="5559" y="16"/>
                </a:lnTo>
                <a:lnTo>
                  <a:pt x="5554" y="10"/>
                </a:lnTo>
                <a:lnTo>
                  <a:pt x="5542" y="6"/>
                </a:lnTo>
                <a:lnTo>
                  <a:pt x="5538" y="16"/>
                </a:lnTo>
                <a:lnTo>
                  <a:pt x="5527" y="13"/>
                </a:lnTo>
                <a:lnTo>
                  <a:pt x="5520" y="20"/>
                </a:lnTo>
                <a:lnTo>
                  <a:pt x="5510" y="20"/>
                </a:lnTo>
                <a:lnTo>
                  <a:pt x="5503" y="33"/>
                </a:lnTo>
                <a:lnTo>
                  <a:pt x="5497" y="31"/>
                </a:lnTo>
                <a:lnTo>
                  <a:pt x="5488" y="24"/>
                </a:lnTo>
                <a:lnTo>
                  <a:pt x="5480" y="24"/>
                </a:lnTo>
                <a:lnTo>
                  <a:pt x="5473" y="11"/>
                </a:lnTo>
                <a:lnTo>
                  <a:pt x="5463" y="17"/>
                </a:lnTo>
                <a:lnTo>
                  <a:pt x="5455" y="4"/>
                </a:lnTo>
                <a:lnTo>
                  <a:pt x="5442" y="4"/>
                </a:lnTo>
                <a:lnTo>
                  <a:pt x="5440" y="11"/>
                </a:lnTo>
                <a:lnTo>
                  <a:pt x="5429" y="11"/>
                </a:lnTo>
                <a:lnTo>
                  <a:pt x="5421" y="7"/>
                </a:lnTo>
                <a:lnTo>
                  <a:pt x="5409" y="8"/>
                </a:lnTo>
                <a:lnTo>
                  <a:pt x="5402" y="27"/>
                </a:lnTo>
                <a:lnTo>
                  <a:pt x="5392" y="28"/>
                </a:lnTo>
                <a:lnTo>
                  <a:pt x="5382" y="33"/>
                </a:lnTo>
                <a:lnTo>
                  <a:pt x="5375" y="27"/>
                </a:lnTo>
                <a:lnTo>
                  <a:pt x="5370" y="28"/>
                </a:lnTo>
                <a:lnTo>
                  <a:pt x="5363" y="21"/>
                </a:lnTo>
                <a:lnTo>
                  <a:pt x="5353" y="16"/>
                </a:lnTo>
                <a:lnTo>
                  <a:pt x="5343" y="7"/>
                </a:lnTo>
                <a:lnTo>
                  <a:pt x="5330" y="17"/>
                </a:lnTo>
                <a:lnTo>
                  <a:pt x="5324" y="0"/>
                </a:lnTo>
                <a:lnTo>
                  <a:pt x="5323" y="14"/>
                </a:lnTo>
                <a:lnTo>
                  <a:pt x="5313" y="17"/>
                </a:lnTo>
                <a:lnTo>
                  <a:pt x="5303" y="11"/>
                </a:lnTo>
                <a:lnTo>
                  <a:pt x="5293" y="18"/>
                </a:lnTo>
                <a:lnTo>
                  <a:pt x="5283" y="24"/>
                </a:lnTo>
                <a:lnTo>
                  <a:pt x="5274" y="25"/>
                </a:lnTo>
                <a:lnTo>
                  <a:pt x="5264" y="24"/>
                </a:lnTo>
                <a:lnTo>
                  <a:pt x="5261" y="24"/>
                </a:lnTo>
                <a:lnTo>
                  <a:pt x="5249" y="28"/>
                </a:lnTo>
                <a:lnTo>
                  <a:pt x="5242" y="25"/>
                </a:lnTo>
                <a:lnTo>
                  <a:pt x="5234" y="14"/>
                </a:lnTo>
                <a:lnTo>
                  <a:pt x="5223" y="13"/>
                </a:lnTo>
                <a:lnTo>
                  <a:pt x="5211" y="14"/>
                </a:lnTo>
                <a:lnTo>
                  <a:pt x="5204" y="7"/>
                </a:lnTo>
                <a:lnTo>
                  <a:pt x="5199" y="1"/>
                </a:lnTo>
                <a:lnTo>
                  <a:pt x="5190" y="6"/>
                </a:lnTo>
                <a:lnTo>
                  <a:pt x="5183" y="13"/>
                </a:lnTo>
                <a:lnTo>
                  <a:pt x="5173" y="16"/>
                </a:lnTo>
                <a:lnTo>
                  <a:pt x="5167" y="25"/>
                </a:lnTo>
                <a:lnTo>
                  <a:pt x="5158" y="28"/>
                </a:lnTo>
                <a:lnTo>
                  <a:pt x="5145" y="30"/>
                </a:lnTo>
                <a:lnTo>
                  <a:pt x="5142" y="17"/>
                </a:lnTo>
                <a:lnTo>
                  <a:pt x="5129" y="23"/>
                </a:lnTo>
                <a:lnTo>
                  <a:pt x="5121" y="27"/>
                </a:lnTo>
                <a:lnTo>
                  <a:pt x="5114" y="16"/>
                </a:lnTo>
                <a:lnTo>
                  <a:pt x="5107" y="10"/>
                </a:lnTo>
                <a:lnTo>
                  <a:pt x="5097" y="6"/>
                </a:lnTo>
                <a:lnTo>
                  <a:pt x="5083" y="16"/>
                </a:lnTo>
                <a:lnTo>
                  <a:pt x="5083" y="16"/>
                </a:lnTo>
                <a:lnTo>
                  <a:pt x="5081" y="16"/>
                </a:lnTo>
                <a:lnTo>
                  <a:pt x="5083" y="16"/>
                </a:lnTo>
                <a:lnTo>
                  <a:pt x="5070" y="4"/>
                </a:lnTo>
                <a:lnTo>
                  <a:pt x="5064" y="17"/>
                </a:lnTo>
                <a:lnTo>
                  <a:pt x="5053" y="16"/>
                </a:lnTo>
                <a:lnTo>
                  <a:pt x="5042" y="17"/>
                </a:lnTo>
                <a:lnTo>
                  <a:pt x="5033" y="23"/>
                </a:lnTo>
                <a:lnTo>
                  <a:pt x="5023" y="17"/>
                </a:lnTo>
                <a:lnTo>
                  <a:pt x="5023" y="17"/>
                </a:lnTo>
                <a:lnTo>
                  <a:pt x="5012" y="17"/>
                </a:lnTo>
                <a:lnTo>
                  <a:pt x="5002" y="23"/>
                </a:lnTo>
                <a:lnTo>
                  <a:pt x="4996" y="10"/>
                </a:lnTo>
                <a:lnTo>
                  <a:pt x="4986" y="13"/>
                </a:lnTo>
                <a:lnTo>
                  <a:pt x="4978" y="4"/>
                </a:lnTo>
                <a:lnTo>
                  <a:pt x="4964" y="1"/>
                </a:lnTo>
                <a:lnTo>
                  <a:pt x="4957" y="7"/>
                </a:lnTo>
                <a:lnTo>
                  <a:pt x="4951" y="8"/>
                </a:lnTo>
                <a:lnTo>
                  <a:pt x="4945" y="17"/>
                </a:lnTo>
                <a:lnTo>
                  <a:pt x="4934" y="16"/>
                </a:lnTo>
                <a:lnTo>
                  <a:pt x="4923" y="18"/>
                </a:lnTo>
                <a:lnTo>
                  <a:pt x="4911" y="17"/>
                </a:lnTo>
                <a:lnTo>
                  <a:pt x="4906" y="34"/>
                </a:lnTo>
                <a:lnTo>
                  <a:pt x="4900" y="27"/>
                </a:lnTo>
                <a:lnTo>
                  <a:pt x="4892" y="23"/>
                </a:lnTo>
                <a:lnTo>
                  <a:pt x="4886" y="11"/>
                </a:lnTo>
                <a:lnTo>
                  <a:pt x="4873" y="20"/>
                </a:lnTo>
                <a:lnTo>
                  <a:pt x="4865" y="21"/>
                </a:lnTo>
                <a:lnTo>
                  <a:pt x="4856" y="11"/>
                </a:lnTo>
                <a:lnTo>
                  <a:pt x="4844" y="13"/>
                </a:lnTo>
                <a:lnTo>
                  <a:pt x="4838" y="7"/>
                </a:lnTo>
                <a:lnTo>
                  <a:pt x="4834" y="14"/>
                </a:lnTo>
                <a:lnTo>
                  <a:pt x="4822" y="14"/>
                </a:lnTo>
                <a:lnTo>
                  <a:pt x="4811" y="13"/>
                </a:lnTo>
                <a:lnTo>
                  <a:pt x="4804" y="17"/>
                </a:lnTo>
                <a:lnTo>
                  <a:pt x="4793" y="16"/>
                </a:lnTo>
                <a:lnTo>
                  <a:pt x="4784" y="33"/>
                </a:lnTo>
                <a:lnTo>
                  <a:pt x="4780" y="18"/>
                </a:lnTo>
                <a:lnTo>
                  <a:pt x="4767" y="28"/>
                </a:lnTo>
                <a:lnTo>
                  <a:pt x="4763" y="18"/>
                </a:lnTo>
                <a:lnTo>
                  <a:pt x="4752" y="18"/>
                </a:lnTo>
                <a:lnTo>
                  <a:pt x="4743" y="20"/>
                </a:lnTo>
                <a:lnTo>
                  <a:pt x="4733" y="14"/>
                </a:lnTo>
                <a:lnTo>
                  <a:pt x="4722" y="10"/>
                </a:lnTo>
                <a:lnTo>
                  <a:pt x="4721" y="14"/>
                </a:lnTo>
                <a:lnTo>
                  <a:pt x="4709" y="11"/>
                </a:lnTo>
                <a:lnTo>
                  <a:pt x="4702" y="14"/>
                </a:lnTo>
                <a:lnTo>
                  <a:pt x="4692" y="16"/>
                </a:lnTo>
                <a:lnTo>
                  <a:pt x="4681" y="23"/>
                </a:lnTo>
                <a:lnTo>
                  <a:pt x="4671" y="23"/>
                </a:lnTo>
                <a:lnTo>
                  <a:pt x="4663" y="28"/>
                </a:lnTo>
                <a:lnTo>
                  <a:pt x="4658" y="17"/>
                </a:lnTo>
                <a:lnTo>
                  <a:pt x="4647" y="23"/>
                </a:lnTo>
                <a:lnTo>
                  <a:pt x="4643" y="13"/>
                </a:lnTo>
                <a:lnTo>
                  <a:pt x="4633" y="10"/>
                </a:lnTo>
                <a:lnTo>
                  <a:pt x="4623" y="14"/>
                </a:lnTo>
                <a:lnTo>
                  <a:pt x="4612" y="16"/>
                </a:lnTo>
                <a:lnTo>
                  <a:pt x="4600" y="14"/>
                </a:lnTo>
                <a:lnTo>
                  <a:pt x="4598" y="10"/>
                </a:lnTo>
                <a:lnTo>
                  <a:pt x="4586" y="6"/>
                </a:lnTo>
                <a:lnTo>
                  <a:pt x="4579" y="8"/>
                </a:lnTo>
                <a:lnTo>
                  <a:pt x="4571" y="14"/>
                </a:lnTo>
                <a:lnTo>
                  <a:pt x="4561" y="14"/>
                </a:lnTo>
                <a:lnTo>
                  <a:pt x="4554" y="28"/>
                </a:lnTo>
                <a:lnTo>
                  <a:pt x="4541" y="30"/>
                </a:lnTo>
                <a:lnTo>
                  <a:pt x="4537" y="24"/>
                </a:lnTo>
                <a:lnTo>
                  <a:pt x="4528" y="17"/>
                </a:lnTo>
                <a:lnTo>
                  <a:pt x="4523" y="13"/>
                </a:lnTo>
                <a:lnTo>
                  <a:pt x="4511" y="16"/>
                </a:lnTo>
                <a:lnTo>
                  <a:pt x="4499" y="14"/>
                </a:lnTo>
                <a:lnTo>
                  <a:pt x="4489" y="14"/>
                </a:lnTo>
                <a:lnTo>
                  <a:pt x="4480" y="16"/>
                </a:lnTo>
                <a:lnTo>
                  <a:pt x="4476" y="1"/>
                </a:lnTo>
                <a:lnTo>
                  <a:pt x="4467" y="6"/>
                </a:lnTo>
                <a:lnTo>
                  <a:pt x="4462" y="16"/>
                </a:lnTo>
                <a:lnTo>
                  <a:pt x="4450" y="13"/>
                </a:lnTo>
                <a:lnTo>
                  <a:pt x="4439" y="17"/>
                </a:lnTo>
                <a:lnTo>
                  <a:pt x="4431" y="24"/>
                </a:lnTo>
                <a:lnTo>
                  <a:pt x="4422" y="34"/>
                </a:lnTo>
                <a:lnTo>
                  <a:pt x="4418" y="16"/>
                </a:lnTo>
                <a:lnTo>
                  <a:pt x="4407" y="21"/>
                </a:lnTo>
                <a:lnTo>
                  <a:pt x="4398" y="25"/>
                </a:lnTo>
                <a:lnTo>
                  <a:pt x="4390" y="16"/>
                </a:lnTo>
                <a:lnTo>
                  <a:pt x="4384" y="10"/>
                </a:lnTo>
                <a:lnTo>
                  <a:pt x="4374" y="4"/>
                </a:lnTo>
                <a:lnTo>
                  <a:pt x="4360" y="6"/>
                </a:lnTo>
                <a:lnTo>
                  <a:pt x="4357" y="11"/>
                </a:lnTo>
                <a:lnTo>
                  <a:pt x="4344" y="6"/>
                </a:lnTo>
                <a:lnTo>
                  <a:pt x="4339" y="11"/>
                </a:lnTo>
                <a:lnTo>
                  <a:pt x="4329" y="13"/>
                </a:lnTo>
                <a:lnTo>
                  <a:pt x="4322" y="21"/>
                </a:lnTo>
                <a:lnTo>
                  <a:pt x="4312" y="23"/>
                </a:lnTo>
                <a:lnTo>
                  <a:pt x="4299" y="20"/>
                </a:lnTo>
                <a:lnTo>
                  <a:pt x="4298" y="20"/>
                </a:lnTo>
                <a:lnTo>
                  <a:pt x="4289" y="13"/>
                </a:lnTo>
                <a:lnTo>
                  <a:pt x="4279" y="16"/>
                </a:lnTo>
                <a:lnTo>
                  <a:pt x="4268" y="20"/>
                </a:lnTo>
                <a:lnTo>
                  <a:pt x="4261" y="16"/>
                </a:lnTo>
                <a:lnTo>
                  <a:pt x="4250" y="17"/>
                </a:lnTo>
                <a:lnTo>
                  <a:pt x="4240" y="7"/>
                </a:lnTo>
                <a:lnTo>
                  <a:pt x="4234" y="3"/>
                </a:lnTo>
                <a:lnTo>
                  <a:pt x="4227" y="11"/>
                </a:lnTo>
                <a:lnTo>
                  <a:pt x="4217" y="7"/>
                </a:lnTo>
                <a:lnTo>
                  <a:pt x="4207" y="10"/>
                </a:lnTo>
                <a:lnTo>
                  <a:pt x="4199" y="11"/>
                </a:lnTo>
                <a:lnTo>
                  <a:pt x="4190" y="20"/>
                </a:lnTo>
                <a:lnTo>
                  <a:pt x="4179" y="23"/>
                </a:lnTo>
                <a:lnTo>
                  <a:pt x="4176" y="24"/>
                </a:lnTo>
                <a:lnTo>
                  <a:pt x="4163" y="30"/>
                </a:lnTo>
                <a:lnTo>
                  <a:pt x="4161" y="13"/>
                </a:lnTo>
                <a:lnTo>
                  <a:pt x="4148" y="18"/>
                </a:lnTo>
                <a:lnTo>
                  <a:pt x="4137" y="18"/>
                </a:lnTo>
                <a:lnTo>
                  <a:pt x="4125" y="17"/>
                </a:lnTo>
                <a:lnTo>
                  <a:pt x="4120" y="8"/>
                </a:lnTo>
                <a:lnTo>
                  <a:pt x="4118" y="14"/>
                </a:lnTo>
                <a:lnTo>
                  <a:pt x="4107" y="13"/>
                </a:lnTo>
                <a:lnTo>
                  <a:pt x="4097" y="10"/>
                </a:lnTo>
                <a:lnTo>
                  <a:pt x="4087" y="11"/>
                </a:lnTo>
                <a:lnTo>
                  <a:pt x="4077" y="20"/>
                </a:lnTo>
                <a:lnTo>
                  <a:pt x="4067" y="23"/>
                </a:lnTo>
                <a:lnTo>
                  <a:pt x="4060" y="30"/>
                </a:lnTo>
                <a:lnTo>
                  <a:pt x="4053" y="30"/>
                </a:lnTo>
                <a:lnTo>
                  <a:pt x="4050" y="18"/>
                </a:lnTo>
                <a:lnTo>
                  <a:pt x="4038" y="17"/>
                </a:lnTo>
                <a:lnTo>
                  <a:pt x="4029" y="11"/>
                </a:lnTo>
                <a:lnTo>
                  <a:pt x="4019" y="17"/>
                </a:lnTo>
                <a:lnTo>
                  <a:pt x="4012" y="3"/>
                </a:lnTo>
                <a:lnTo>
                  <a:pt x="3998" y="4"/>
                </a:lnTo>
                <a:lnTo>
                  <a:pt x="3992" y="7"/>
                </a:lnTo>
                <a:lnTo>
                  <a:pt x="3982" y="10"/>
                </a:lnTo>
                <a:lnTo>
                  <a:pt x="3975" y="10"/>
                </a:lnTo>
                <a:lnTo>
                  <a:pt x="3967" y="17"/>
                </a:lnTo>
                <a:lnTo>
                  <a:pt x="3957" y="11"/>
                </a:lnTo>
                <a:lnTo>
                  <a:pt x="3947" y="18"/>
                </a:lnTo>
                <a:lnTo>
                  <a:pt x="3937" y="30"/>
                </a:lnTo>
                <a:lnTo>
                  <a:pt x="3930" y="28"/>
                </a:lnTo>
                <a:lnTo>
                  <a:pt x="3922" y="25"/>
                </a:lnTo>
                <a:lnTo>
                  <a:pt x="3913" y="24"/>
                </a:lnTo>
                <a:lnTo>
                  <a:pt x="3907" y="11"/>
                </a:lnTo>
                <a:lnTo>
                  <a:pt x="3898" y="14"/>
                </a:lnTo>
                <a:lnTo>
                  <a:pt x="3888" y="13"/>
                </a:lnTo>
                <a:lnTo>
                  <a:pt x="3875" y="13"/>
                </a:lnTo>
                <a:lnTo>
                  <a:pt x="3872" y="16"/>
                </a:lnTo>
                <a:lnTo>
                  <a:pt x="3861" y="8"/>
                </a:lnTo>
                <a:lnTo>
                  <a:pt x="3852" y="10"/>
                </a:lnTo>
                <a:lnTo>
                  <a:pt x="3844" y="13"/>
                </a:lnTo>
                <a:lnTo>
                  <a:pt x="3835" y="14"/>
                </a:lnTo>
                <a:lnTo>
                  <a:pt x="3825" y="18"/>
                </a:lnTo>
                <a:lnTo>
                  <a:pt x="3815" y="28"/>
                </a:lnTo>
                <a:lnTo>
                  <a:pt x="3811" y="17"/>
                </a:lnTo>
                <a:lnTo>
                  <a:pt x="3801" y="17"/>
                </a:lnTo>
                <a:lnTo>
                  <a:pt x="3794" y="16"/>
                </a:lnTo>
                <a:lnTo>
                  <a:pt x="3782" y="23"/>
                </a:lnTo>
                <a:lnTo>
                  <a:pt x="3774" y="16"/>
                </a:lnTo>
                <a:lnTo>
                  <a:pt x="3765" y="16"/>
                </a:lnTo>
                <a:lnTo>
                  <a:pt x="3753" y="11"/>
                </a:lnTo>
                <a:lnTo>
                  <a:pt x="3750" y="14"/>
                </a:lnTo>
                <a:lnTo>
                  <a:pt x="3738" y="6"/>
                </a:lnTo>
                <a:lnTo>
                  <a:pt x="3733" y="20"/>
                </a:lnTo>
                <a:lnTo>
                  <a:pt x="3724" y="20"/>
                </a:lnTo>
                <a:lnTo>
                  <a:pt x="3715" y="20"/>
                </a:lnTo>
                <a:lnTo>
                  <a:pt x="3707" y="28"/>
                </a:lnTo>
                <a:lnTo>
                  <a:pt x="3692" y="24"/>
                </a:lnTo>
                <a:lnTo>
                  <a:pt x="3690" y="17"/>
                </a:lnTo>
                <a:lnTo>
                  <a:pt x="3680" y="18"/>
                </a:lnTo>
                <a:lnTo>
                  <a:pt x="3670" y="23"/>
                </a:lnTo>
                <a:lnTo>
                  <a:pt x="3660" y="24"/>
                </a:lnTo>
                <a:lnTo>
                  <a:pt x="3654" y="13"/>
                </a:lnTo>
                <a:lnTo>
                  <a:pt x="3642" y="18"/>
                </a:lnTo>
                <a:lnTo>
                  <a:pt x="3632" y="11"/>
                </a:lnTo>
                <a:lnTo>
                  <a:pt x="3626" y="3"/>
                </a:lnTo>
                <a:lnTo>
                  <a:pt x="3619" y="16"/>
                </a:lnTo>
                <a:lnTo>
                  <a:pt x="3612" y="18"/>
                </a:lnTo>
                <a:lnTo>
                  <a:pt x="3603" y="24"/>
                </a:lnTo>
                <a:lnTo>
                  <a:pt x="3592" y="18"/>
                </a:lnTo>
                <a:lnTo>
                  <a:pt x="3585" y="30"/>
                </a:lnTo>
                <a:lnTo>
                  <a:pt x="3571" y="25"/>
                </a:lnTo>
                <a:lnTo>
                  <a:pt x="3564" y="31"/>
                </a:lnTo>
                <a:lnTo>
                  <a:pt x="3558" y="14"/>
                </a:lnTo>
                <a:lnTo>
                  <a:pt x="3548" y="23"/>
                </a:lnTo>
                <a:lnTo>
                  <a:pt x="3543" y="8"/>
                </a:lnTo>
                <a:lnTo>
                  <a:pt x="3534" y="7"/>
                </a:lnTo>
                <a:lnTo>
                  <a:pt x="3521" y="13"/>
                </a:lnTo>
                <a:lnTo>
                  <a:pt x="3509" y="14"/>
                </a:lnTo>
                <a:lnTo>
                  <a:pt x="3504" y="8"/>
                </a:lnTo>
                <a:lnTo>
                  <a:pt x="3494" y="6"/>
                </a:lnTo>
                <a:lnTo>
                  <a:pt x="3490" y="20"/>
                </a:lnTo>
                <a:lnTo>
                  <a:pt x="3476" y="10"/>
                </a:lnTo>
                <a:lnTo>
                  <a:pt x="3472" y="24"/>
                </a:lnTo>
                <a:lnTo>
                  <a:pt x="3462" y="24"/>
                </a:lnTo>
                <a:lnTo>
                  <a:pt x="3449" y="25"/>
                </a:lnTo>
                <a:lnTo>
                  <a:pt x="3445" y="18"/>
                </a:lnTo>
                <a:lnTo>
                  <a:pt x="3434" y="23"/>
                </a:lnTo>
                <a:lnTo>
                  <a:pt x="3425" y="27"/>
                </a:lnTo>
                <a:lnTo>
                  <a:pt x="3418" y="13"/>
                </a:lnTo>
                <a:lnTo>
                  <a:pt x="3411" y="8"/>
                </a:lnTo>
                <a:lnTo>
                  <a:pt x="3401" y="6"/>
                </a:lnTo>
                <a:lnTo>
                  <a:pt x="3388" y="0"/>
                </a:lnTo>
                <a:lnTo>
                  <a:pt x="3384" y="17"/>
                </a:lnTo>
                <a:lnTo>
                  <a:pt x="3373" y="10"/>
                </a:lnTo>
                <a:lnTo>
                  <a:pt x="3363" y="6"/>
                </a:lnTo>
                <a:lnTo>
                  <a:pt x="3354" y="13"/>
                </a:lnTo>
                <a:lnTo>
                  <a:pt x="3346" y="11"/>
                </a:lnTo>
                <a:lnTo>
                  <a:pt x="3339" y="25"/>
                </a:lnTo>
                <a:lnTo>
                  <a:pt x="3326" y="27"/>
                </a:lnTo>
                <a:lnTo>
                  <a:pt x="3322" y="21"/>
                </a:lnTo>
                <a:lnTo>
                  <a:pt x="3315" y="27"/>
                </a:lnTo>
                <a:lnTo>
                  <a:pt x="3304" y="23"/>
                </a:lnTo>
                <a:lnTo>
                  <a:pt x="3295" y="17"/>
                </a:lnTo>
                <a:lnTo>
                  <a:pt x="3287" y="14"/>
                </a:lnTo>
                <a:lnTo>
                  <a:pt x="3275" y="14"/>
                </a:lnTo>
                <a:lnTo>
                  <a:pt x="3265" y="4"/>
                </a:lnTo>
                <a:lnTo>
                  <a:pt x="3258" y="3"/>
                </a:lnTo>
                <a:lnTo>
                  <a:pt x="3255" y="13"/>
                </a:lnTo>
                <a:lnTo>
                  <a:pt x="3244" y="17"/>
                </a:lnTo>
                <a:lnTo>
                  <a:pt x="3233" y="13"/>
                </a:lnTo>
                <a:lnTo>
                  <a:pt x="3226" y="18"/>
                </a:lnTo>
                <a:lnTo>
                  <a:pt x="3214" y="17"/>
                </a:lnTo>
                <a:lnTo>
                  <a:pt x="3203" y="24"/>
                </a:lnTo>
                <a:lnTo>
                  <a:pt x="3200" y="21"/>
                </a:lnTo>
                <a:lnTo>
                  <a:pt x="3195" y="18"/>
                </a:lnTo>
                <a:lnTo>
                  <a:pt x="3185" y="23"/>
                </a:lnTo>
                <a:lnTo>
                  <a:pt x="3176" y="16"/>
                </a:lnTo>
                <a:lnTo>
                  <a:pt x="3165" y="10"/>
                </a:lnTo>
                <a:lnTo>
                  <a:pt x="3154" y="11"/>
                </a:lnTo>
                <a:lnTo>
                  <a:pt x="3142" y="6"/>
                </a:lnTo>
                <a:lnTo>
                  <a:pt x="3138" y="7"/>
                </a:lnTo>
                <a:lnTo>
                  <a:pt x="3131" y="16"/>
                </a:lnTo>
                <a:lnTo>
                  <a:pt x="3124" y="20"/>
                </a:lnTo>
                <a:lnTo>
                  <a:pt x="3114" y="24"/>
                </a:lnTo>
                <a:lnTo>
                  <a:pt x="3104" y="23"/>
                </a:lnTo>
                <a:lnTo>
                  <a:pt x="3093" y="21"/>
                </a:lnTo>
                <a:lnTo>
                  <a:pt x="3083" y="33"/>
                </a:lnTo>
                <a:lnTo>
                  <a:pt x="3077" y="27"/>
                </a:lnTo>
                <a:lnTo>
                  <a:pt x="3067" y="25"/>
                </a:lnTo>
                <a:lnTo>
                  <a:pt x="3062" y="17"/>
                </a:lnTo>
                <a:lnTo>
                  <a:pt x="3049" y="23"/>
                </a:lnTo>
                <a:lnTo>
                  <a:pt x="3045" y="8"/>
                </a:lnTo>
                <a:lnTo>
                  <a:pt x="3035" y="6"/>
                </a:lnTo>
                <a:lnTo>
                  <a:pt x="3022" y="6"/>
                </a:lnTo>
                <a:lnTo>
                  <a:pt x="3016" y="8"/>
                </a:lnTo>
                <a:lnTo>
                  <a:pt x="3008" y="14"/>
                </a:lnTo>
                <a:lnTo>
                  <a:pt x="2998" y="7"/>
                </a:lnTo>
                <a:lnTo>
                  <a:pt x="2992" y="23"/>
                </a:lnTo>
                <a:lnTo>
                  <a:pt x="2984" y="23"/>
                </a:lnTo>
                <a:lnTo>
                  <a:pt x="2974" y="25"/>
                </a:lnTo>
                <a:lnTo>
                  <a:pt x="2960" y="17"/>
                </a:lnTo>
                <a:lnTo>
                  <a:pt x="2957" y="23"/>
                </a:lnTo>
                <a:lnTo>
                  <a:pt x="2946" y="27"/>
                </a:lnTo>
                <a:lnTo>
                  <a:pt x="2940" y="18"/>
                </a:lnTo>
                <a:lnTo>
                  <a:pt x="2930" y="13"/>
                </a:lnTo>
                <a:lnTo>
                  <a:pt x="2923" y="10"/>
                </a:lnTo>
                <a:lnTo>
                  <a:pt x="2913" y="6"/>
                </a:lnTo>
                <a:lnTo>
                  <a:pt x="2901" y="3"/>
                </a:lnTo>
                <a:lnTo>
                  <a:pt x="2893" y="4"/>
                </a:lnTo>
                <a:lnTo>
                  <a:pt x="2884" y="4"/>
                </a:lnTo>
                <a:lnTo>
                  <a:pt x="2879" y="18"/>
                </a:lnTo>
                <a:lnTo>
                  <a:pt x="2871" y="24"/>
                </a:lnTo>
                <a:lnTo>
                  <a:pt x="2859" y="14"/>
                </a:lnTo>
                <a:lnTo>
                  <a:pt x="2850" y="17"/>
                </a:lnTo>
                <a:lnTo>
                  <a:pt x="2840" y="31"/>
                </a:lnTo>
                <a:lnTo>
                  <a:pt x="2833" y="28"/>
                </a:lnTo>
                <a:lnTo>
                  <a:pt x="2826" y="17"/>
                </a:lnTo>
                <a:lnTo>
                  <a:pt x="2817" y="17"/>
                </a:lnTo>
                <a:lnTo>
                  <a:pt x="2809" y="13"/>
                </a:lnTo>
                <a:lnTo>
                  <a:pt x="2800" y="8"/>
                </a:lnTo>
                <a:lnTo>
                  <a:pt x="2789" y="16"/>
                </a:lnTo>
                <a:lnTo>
                  <a:pt x="2777" y="8"/>
                </a:lnTo>
                <a:lnTo>
                  <a:pt x="2773" y="14"/>
                </a:lnTo>
                <a:lnTo>
                  <a:pt x="2765" y="6"/>
                </a:lnTo>
                <a:lnTo>
                  <a:pt x="2755" y="13"/>
                </a:lnTo>
                <a:lnTo>
                  <a:pt x="2745" y="14"/>
                </a:lnTo>
                <a:lnTo>
                  <a:pt x="2735" y="11"/>
                </a:lnTo>
                <a:lnTo>
                  <a:pt x="2727" y="17"/>
                </a:lnTo>
                <a:lnTo>
                  <a:pt x="2715" y="20"/>
                </a:lnTo>
                <a:lnTo>
                  <a:pt x="2714" y="23"/>
                </a:lnTo>
                <a:lnTo>
                  <a:pt x="2701" y="28"/>
                </a:lnTo>
                <a:lnTo>
                  <a:pt x="2694" y="24"/>
                </a:lnTo>
                <a:lnTo>
                  <a:pt x="2687" y="14"/>
                </a:lnTo>
                <a:lnTo>
                  <a:pt x="2677" y="18"/>
                </a:lnTo>
                <a:lnTo>
                  <a:pt x="2666" y="18"/>
                </a:lnTo>
                <a:lnTo>
                  <a:pt x="2656" y="10"/>
                </a:lnTo>
                <a:lnTo>
                  <a:pt x="2653" y="14"/>
                </a:lnTo>
                <a:lnTo>
                  <a:pt x="2640" y="4"/>
                </a:lnTo>
                <a:lnTo>
                  <a:pt x="2635" y="13"/>
                </a:lnTo>
                <a:lnTo>
                  <a:pt x="2626" y="18"/>
                </a:lnTo>
                <a:lnTo>
                  <a:pt x="2618" y="23"/>
                </a:lnTo>
                <a:lnTo>
                  <a:pt x="2605" y="17"/>
                </a:lnTo>
                <a:lnTo>
                  <a:pt x="2595" y="27"/>
                </a:lnTo>
                <a:lnTo>
                  <a:pt x="2591" y="21"/>
                </a:lnTo>
                <a:lnTo>
                  <a:pt x="2582" y="16"/>
                </a:lnTo>
                <a:lnTo>
                  <a:pt x="2575" y="16"/>
                </a:lnTo>
                <a:lnTo>
                  <a:pt x="2564" y="20"/>
                </a:lnTo>
                <a:lnTo>
                  <a:pt x="2558" y="7"/>
                </a:lnTo>
                <a:lnTo>
                  <a:pt x="2547" y="6"/>
                </a:lnTo>
                <a:lnTo>
                  <a:pt x="2534" y="10"/>
                </a:lnTo>
                <a:lnTo>
                  <a:pt x="2527" y="6"/>
                </a:lnTo>
                <a:lnTo>
                  <a:pt x="2522" y="17"/>
                </a:lnTo>
                <a:lnTo>
                  <a:pt x="2513" y="14"/>
                </a:lnTo>
                <a:lnTo>
                  <a:pt x="2505" y="20"/>
                </a:lnTo>
                <a:lnTo>
                  <a:pt x="2493" y="16"/>
                </a:lnTo>
                <a:lnTo>
                  <a:pt x="2485" y="21"/>
                </a:lnTo>
                <a:lnTo>
                  <a:pt x="2473" y="31"/>
                </a:lnTo>
                <a:lnTo>
                  <a:pt x="2466" y="30"/>
                </a:lnTo>
                <a:lnTo>
                  <a:pt x="2461" y="28"/>
                </a:lnTo>
                <a:lnTo>
                  <a:pt x="2449" y="27"/>
                </a:lnTo>
                <a:lnTo>
                  <a:pt x="2441" y="20"/>
                </a:lnTo>
                <a:lnTo>
                  <a:pt x="2435" y="7"/>
                </a:lnTo>
                <a:lnTo>
                  <a:pt x="2423" y="14"/>
                </a:lnTo>
                <a:lnTo>
                  <a:pt x="2411" y="13"/>
                </a:lnTo>
                <a:lnTo>
                  <a:pt x="2410" y="16"/>
                </a:lnTo>
                <a:lnTo>
                  <a:pt x="2398" y="11"/>
                </a:lnTo>
                <a:lnTo>
                  <a:pt x="2391" y="16"/>
                </a:lnTo>
                <a:lnTo>
                  <a:pt x="2380" y="11"/>
                </a:lnTo>
                <a:lnTo>
                  <a:pt x="2373" y="16"/>
                </a:lnTo>
                <a:lnTo>
                  <a:pt x="2362" y="16"/>
                </a:lnTo>
                <a:lnTo>
                  <a:pt x="2352" y="24"/>
                </a:lnTo>
                <a:lnTo>
                  <a:pt x="2346" y="30"/>
                </a:lnTo>
                <a:lnTo>
                  <a:pt x="2338" y="23"/>
                </a:lnTo>
                <a:lnTo>
                  <a:pt x="2331" y="20"/>
                </a:lnTo>
                <a:lnTo>
                  <a:pt x="2321" y="18"/>
                </a:lnTo>
                <a:lnTo>
                  <a:pt x="2312" y="14"/>
                </a:lnTo>
                <a:lnTo>
                  <a:pt x="2304" y="10"/>
                </a:lnTo>
                <a:lnTo>
                  <a:pt x="2291" y="10"/>
                </a:lnTo>
                <a:lnTo>
                  <a:pt x="2288" y="14"/>
                </a:lnTo>
                <a:lnTo>
                  <a:pt x="2278" y="20"/>
                </a:lnTo>
                <a:lnTo>
                  <a:pt x="2267" y="8"/>
                </a:lnTo>
                <a:lnTo>
                  <a:pt x="2258" y="11"/>
                </a:lnTo>
                <a:lnTo>
                  <a:pt x="2251" y="20"/>
                </a:lnTo>
                <a:lnTo>
                  <a:pt x="2241" y="24"/>
                </a:lnTo>
                <a:lnTo>
                  <a:pt x="2229" y="23"/>
                </a:lnTo>
                <a:lnTo>
                  <a:pt x="2226" y="20"/>
                </a:lnTo>
                <a:lnTo>
                  <a:pt x="2213" y="25"/>
                </a:lnTo>
                <a:lnTo>
                  <a:pt x="2208" y="21"/>
                </a:lnTo>
                <a:lnTo>
                  <a:pt x="2196" y="24"/>
                </a:lnTo>
                <a:lnTo>
                  <a:pt x="2188" y="21"/>
                </a:lnTo>
                <a:lnTo>
                  <a:pt x="2178" y="18"/>
                </a:lnTo>
                <a:lnTo>
                  <a:pt x="2168" y="8"/>
                </a:lnTo>
                <a:lnTo>
                  <a:pt x="2162" y="7"/>
                </a:lnTo>
                <a:lnTo>
                  <a:pt x="2157" y="7"/>
                </a:lnTo>
                <a:lnTo>
                  <a:pt x="2144" y="7"/>
                </a:lnTo>
                <a:lnTo>
                  <a:pt x="2138" y="24"/>
                </a:lnTo>
                <a:lnTo>
                  <a:pt x="2127" y="13"/>
                </a:lnTo>
                <a:lnTo>
                  <a:pt x="2120" y="25"/>
                </a:lnTo>
                <a:lnTo>
                  <a:pt x="2107" y="25"/>
                </a:lnTo>
                <a:lnTo>
                  <a:pt x="2101" y="28"/>
                </a:lnTo>
                <a:lnTo>
                  <a:pt x="2096" y="14"/>
                </a:lnTo>
                <a:lnTo>
                  <a:pt x="2085" y="27"/>
                </a:lnTo>
                <a:lnTo>
                  <a:pt x="2077" y="16"/>
                </a:lnTo>
                <a:lnTo>
                  <a:pt x="2069" y="10"/>
                </a:lnTo>
                <a:lnTo>
                  <a:pt x="2059" y="10"/>
                </a:lnTo>
                <a:lnTo>
                  <a:pt x="2048" y="1"/>
                </a:lnTo>
                <a:lnTo>
                  <a:pt x="2041" y="6"/>
                </a:lnTo>
                <a:lnTo>
                  <a:pt x="2035" y="20"/>
                </a:lnTo>
                <a:lnTo>
                  <a:pt x="2027" y="21"/>
                </a:lnTo>
                <a:lnTo>
                  <a:pt x="2014" y="13"/>
                </a:lnTo>
                <a:lnTo>
                  <a:pt x="2005" y="11"/>
                </a:lnTo>
                <a:lnTo>
                  <a:pt x="1995" y="16"/>
                </a:lnTo>
                <a:lnTo>
                  <a:pt x="1986" y="24"/>
                </a:lnTo>
                <a:lnTo>
                  <a:pt x="1978" y="31"/>
                </a:lnTo>
                <a:lnTo>
                  <a:pt x="1971" y="21"/>
                </a:lnTo>
                <a:lnTo>
                  <a:pt x="1961" y="25"/>
                </a:lnTo>
                <a:lnTo>
                  <a:pt x="1956" y="13"/>
                </a:lnTo>
                <a:lnTo>
                  <a:pt x="1945" y="21"/>
                </a:lnTo>
                <a:lnTo>
                  <a:pt x="1936" y="11"/>
                </a:lnTo>
                <a:lnTo>
                  <a:pt x="1923" y="14"/>
                </a:lnTo>
                <a:lnTo>
                  <a:pt x="1919" y="11"/>
                </a:lnTo>
                <a:lnTo>
                  <a:pt x="1911" y="3"/>
                </a:lnTo>
                <a:lnTo>
                  <a:pt x="1904" y="21"/>
                </a:lnTo>
                <a:lnTo>
                  <a:pt x="1894" y="21"/>
                </a:lnTo>
                <a:lnTo>
                  <a:pt x="1885" y="18"/>
                </a:lnTo>
                <a:lnTo>
                  <a:pt x="1875" y="24"/>
                </a:lnTo>
                <a:lnTo>
                  <a:pt x="1862" y="24"/>
                </a:lnTo>
                <a:lnTo>
                  <a:pt x="1860" y="20"/>
                </a:lnTo>
                <a:lnTo>
                  <a:pt x="1848" y="27"/>
                </a:lnTo>
                <a:lnTo>
                  <a:pt x="1844" y="13"/>
                </a:lnTo>
                <a:lnTo>
                  <a:pt x="1831" y="21"/>
                </a:lnTo>
                <a:lnTo>
                  <a:pt x="1826" y="7"/>
                </a:lnTo>
                <a:lnTo>
                  <a:pt x="1816" y="6"/>
                </a:lnTo>
                <a:lnTo>
                  <a:pt x="1802" y="8"/>
                </a:lnTo>
                <a:lnTo>
                  <a:pt x="1799" y="14"/>
                </a:lnTo>
                <a:lnTo>
                  <a:pt x="1789" y="14"/>
                </a:lnTo>
                <a:lnTo>
                  <a:pt x="1779" y="8"/>
                </a:lnTo>
                <a:lnTo>
                  <a:pt x="1769" y="10"/>
                </a:lnTo>
                <a:lnTo>
                  <a:pt x="1763" y="18"/>
                </a:lnTo>
                <a:lnTo>
                  <a:pt x="1752" y="20"/>
                </a:lnTo>
                <a:lnTo>
                  <a:pt x="1742" y="28"/>
                </a:lnTo>
                <a:lnTo>
                  <a:pt x="1735" y="24"/>
                </a:lnTo>
                <a:lnTo>
                  <a:pt x="1728" y="14"/>
                </a:lnTo>
                <a:lnTo>
                  <a:pt x="1720" y="20"/>
                </a:lnTo>
                <a:lnTo>
                  <a:pt x="1710" y="17"/>
                </a:lnTo>
                <a:lnTo>
                  <a:pt x="1703" y="13"/>
                </a:lnTo>
                <a:lnTo>
                  <a:pt x="1693" y="6"/>
                </a:lnTo>
                <a:lnTo>
                  <a:pt x="1680" y="7"/>
                </a:lnTo>
                <a:lnTo>
                  <a:pt x="1676" y="6"/>
                </a:lnTo>
                <a:lnTo>
                  <a:pt x="1670" y="11"/>
                </a:lnTo>
                <a:lnTo>
                  <a:pt x="1665" y="21"/>
                </a:lnTo>
                <a:lnTo>
                  <a:pt x="1653" y="18"/>
                </a:lnTo>
                <a:lnTo>
                  <a:pt x="1638" y="11"/>
                </a:lnTo>
                <a:lnTo>
                  <a:pt x="1631" y="23"/>
                </a:lnTo>
                <a:lnTo>
                  <a:pt x="1619" y="31"/>
                </a:lnTo>
                <a:lnTo>
                  <a:pt x="1616" y="17"/>
                </a:lnTo>
                <a:lnTo>
                  <a:pt x="1605" y="21"/>
                </a:lnTo>
                <a:lnTo>
                  <a:pt x="1599" y="11"/>
                </a:lnTo>
                <a:lnTo>
                  <a:pt x="1590" y="10"/>
                </a:lnTo>
                <a:lnTo>
                  <a:pt x="1578" y="21"/>
                </a:lnTo>
                <a:lnTo>
                  <a:pt x="1571" y="6"/>
                </a:lnTo>
                <a:lnTo>
                  <a:pt x="1558" y="0"/>
                </a:lnTo>
                <a:lnTo>
                  <a:pt x="1551" y="3"/>
                </a:lnTo>
                <a:lnTo>
                  <a:pt x="1543" y="10"/>
                </a:lnTo>
                <a:lnTo>
                  <a:pt x="1536" y="11"/>
                </a:lnTo>
                <a:lnTo>
                  <a:pt x="1527" y="21"/>
                </a:lnTo>
                <a:lnTo>
                  <a:pt x="1520" y="25"/>
                </a:lnTo>
                <a:lnTo>
                  <a:pt x="1508" y="18"/>
                </a:lnTo>
                <a:lnTo>
                  <a:pt x="1496" y="21"/>
                </a:lnTo>
                <a:lnTo>
                  <a:pt x="1489" y="31"/>
                </a:lnTo>
                <a:lnTo>
                  <a:pt x="1485" y="25"/>
                </a:lnTo>
                <a:lnTo>
                  <a:pt x="1474" y="20"/>
                </a:lnTo>
                <a:lnTo>
                  <a:pt x="1465" y="14"/>
                </a:lnTo>
                <a:lnTo>
                  <a:pt x="1455" y="18"/>
                </a:lnTo>
                <a:lnTo>
                  <a:pt x="1445" y="17"/>
                </a:lnTo>
                <a:lnTo>
                  <a:pt x="1434" y="14"/>
                </a:lnTo>
                <a:lnTo>
                  <a:pt x="1430" y="6"/>
                </a:lnTo>
                <a:lnTo>
                  <a:pt x="1424" y="18"/>
                </a:lnTo>
                <a:lnTo>
                  <a:pt x="1413" y="6"/>
                </a:lnTo>
                <a:lnTo>
                  <a:pt x="1404" y="16"/>
                </a:lnTo>
                <a:lnTo>
                  <a:pt x="1396" y="16"/>
                </a:lnTo>
                <a:lnTo>
                  <a:pt x="1386" y="18"/>
                </a:lnTo>
                <a:lnTo>
                  <a:pt x="1375" y="28"/>
                </a:lnTo>
                <a:lnTo>
                  <a:pt x="1372" y="17"/>
                </a:lnTo>
                <a:lnTo>
                  <a:pt x="1359" y="25"/>
                </a:lnTo>
                <a:lnTo>
                  <a:pt x="1352" y="23"/>
                </a:lnTo>
                <a:lnTo>
                  <a:pt x="1342" y="21"/>
                </a:lnTo>
                <a:lnTo>
                  <a:pt x="1336" y="11"/>
                </a:lnTo>
                <a:lnTo>
                  <a:pt x="1327" y="10"/>
                </a:lnTo>
                <a:lnTo>
                  <a:pt x="1314" y="8"/>
                </a:lnTo>
                <a:lnTo>
                  <a:pt x="1308" y="7"/>
                </a:lnTo>
                <a:lnTo>
                  <a:pt x="1304" y="16"/>
                </a:lnTo>
                <a:lnTo>
                  <a:pt x="1293" y="20"/>
                </a:lnTo>
                <a:lnTo>
                  <a:pt x="1283" y="18"/>
                </a:lnTo>
                <a:lnTo>
                  <a:pt x="1276" y="25"/>
                </a:lnTo>
                <a:lnTo>
                  <a:pt x="1263" y="20"/>
                </a:lnTo>
                <a:lnTo>
                  <a:pt x="1252" y="24"/>
                </a:lnTo>
                <a:lnTo>
                  <a:pt x="1247" y="30"/>
                </a:lnTo>
                <a:lnTo>
                  <a:pt x="1239" y="21"/>
                </a:lnTo>
                <a:lnTo>
                  <a:pt x="1233" y="11"/>
                </a:lnTo>
                <a:lnTo>
                  <a:pt x="1222" y="17"/>
                </a:lnTo>
                <a:lnTo>
                  <a:pt x="1215" y="13"/>
                </a:lnTo>
                <a:lnTo>
                  <a:pt x="1206" y="4"/>
                </a:lnTo>
                <a:lnTo>
                  <a:pt x="1191" y="16"/>
                </a:lnTo>
                <a:lnTo>
                  <a:pt x="1188" y="10"/>
                </a:lnTo>
                <a:lnTo>
                  <a:pt x="1179" y="16"/>
                </a:lnTo>
                <a:lnTo>
                  <a:pt x="1170" y="10"/>
                </a:lnTo>
                <a:lnTo>
                  <a:pt x="1158" y="8"/>
                </a:lnTo>
                <a:lnTo>
                  <a:pt x="1154" y="25"/>
                </a:lnTo>
                <a:lnTo>
                  <a:pt x="1143" y="21"/>
                </a:lnTo>
                <a:lnTo>
                  <a:pt x="1130" y="20"/>
                </a:lnTo>
                <a:lnTo>
                  <a:pt x="1124" y="27"/>
                </a:lnTo>
                <a:lnTo>
                  <a:pt x="1114" y="27"/>
                </a:lnTo>
                <a:lnTo>
                  <a:pt x="1109" y="21"/>
                </a:lnTo>
                <a:lnTo>
                  <a:pt x="1100" y="11"/>
                </a:lnTo>
                <a:lnTo>
                  <a:pt x="1090" y="17"/>
                </a:lnTo>
                <a:lnTo>
                  <a:pt x="1080" y="16"/>
                </a:lnTo>
                <a:lnTo>
                  <a:pt x="1071" y="1"/>
                </a:lnTo>
                <a:lnTo>
                  <a:pt x="1068" y="17"/>
                </a:lnTo>
                <a:lnTo>
                  <a:pt x="1062" y="18"/>
                </a:lnTo>
                <a:lnTo>
                  <a:pt x="1051" y="10"/>
                </a:lnTo>
                <a:lnTo>
                  <a:pt x="1041" y="14"/>
                </a:lnTo>
                <a:lnTo>
                  <a:pt x="1031" y="25"/>
                </a:lnTo>
                <a:lnTo>
                  <a:pt x="1017" y="14"/>
                </a:lnTo>
                <a:lnTo>
                  <a:pt x="1008" y="25"/>
                </a:lnTo>
                <a:lnTo>
                  <a:pt x="1003" y="25"/>
                </a:lnTo>
                <a:lnTo>
                  <a:pt x="996" y="14"/>
                </a:lnTo>
                <a:lnTo>
                  <a:pt x="987" y="17"/>
                </a:lnTo>
                <a:lnTo>
                  <a:pt x="974" y="24"/>
                </a:lnTo>
                <a:lnTo>
                  <a:pt x="969" y="13"/>
                </a:lnTo>
                <a:lnTo>
                  <a:pt x="962" y="4"/>
                </a:lnTo>
                <a:lnTo>
                  <a:pt x="948" y="1"/>
                </a:lnTo>
                <a:lnTo>
                  <a:pt x="939" y="1"/>
                </a:lnTo>
                <a:lnTo>
                  <a:pt x="932" y="10"/>
                </a:lnTo>
                <a:lnTo>
                  <a:pt x="923" y="10"/>
                </a:lnTo>
                <a:lnTo>
                  <a:pt x="914" y="11"/>
                </a:lnTo>
                <a:lnTo>
                  <a:pt x="908" y="20"/>
                </a:lnTo>
                <a:lnTo>
                  <a:pt x="897" y="18"/>
                </a:lnTo>
                <a:lnTo>
                  <a:pt x="885" y="23"/>
                </a:lnTo>
                <a:lnTo>
                  <a:pt x="882" y="24"/>
                </a:lnTo>
                <a:lnTo>
                  <a:pt x="871" y="28"/>
                </a:lnTo>
                <a:lnTo>
                  <a:pt x="864" y="21"/>
                </a:lnTo>
                <a:lnTo>
                  <a:pt x="856" y="16"/>
                </a:lnTo>
                <a:lnTo>
                  <a:pt x="849" y="11"/>
                </a:lnTo>
                <a:lnTo>
                  <a:pt x="837" y="10"/>
                </a:lnTo>
                <a:lnTo>
                  <a:pt x="824" y="16"/>
                </a:lnTo>
                <a:lnTo>
                  <a:pt x="819" y="4"/>
                </a:lnTo>
                <a:lnTo>
                  <a:pt x="810" y="8"/>
                </a:lnTo>
                <a:lnTo>
                  <a:pt x="803" y="10"/>
                </a:lnTo>
                <a:lnTo>
                  <a:pt x="793" y="14"/>
                </a:lnTo>
                <a:lnTo>
                  <a:pt x="786" y="18"/>
                </a:lnTo>
                <a:lnTo>
                  <a:pt x="776" y="24"/>
                </a:lnTo>
                <a:lnTo>
                  <a:pt x="765" y="33"/>
                </a:lnTo>
                <a:lnTo>
                  <a:pt x="761" y="18"/>
                </a:lnTo>
                <a:lnTo>
                  <a:pt x="751" y="16"/>
                </a:lnTo>
                <a:lnTo>
                  <a:pt x="742" y="17"/>
                </a:lnTo>
                <a:lnTo>
                  <a:pt x="733" y="17"/>
                </a:lnTo>
                <a:lnTo>
                  <a:pt x="724" y="17"/>
                </a:lnTo>
                <a:lnTo>
                  <a:pt x="717" y="6"/>
                </a:lnTo>
                <a:lnTo>
                  <a:pt x="701" y="16"/>
                </a:lnTo>
                <a:lnTo>
                  <a:pt x="699" y="7"/>
                </a:lnTo>
                <a:lnTo>
                  <a:pt x="692" y="20"/>
                </a:lnTo>
                <a:lnTo>
                  <a:pt x="682" y="13"/>
                </a:lnTo>
                <a:lnTo>
                  <a:pt x="670" y="10"/>
                </a:lnTo>
                <a:lnTo>
                  <a:pt x="663" y="13"/>
                </a:lnTo>
                <a:lnTo>
                  <a:pt x="656" y="28"/>
                </a:lnTo>
                <a:lnTo>
                  <a:pt x="642" y="27"/>
                </a:lnTo>
                <a:lnTo>
                  <a:pt x="636" y="28"/>
                </a:lnTo>
                <a:lnTo>
                  <a:pt x="628" y="24"/>
                </a:lnTo>
                <a:lnTo>
                  <a:pt x="621" y="21"/>
                </a:lnTo>
                <a:lnTo>
                  <a:pt x="612" y="14"/>
                </a:lnTo>
                <a:lnTo>
                  <a:pt x="604" y="10"/>
                </a:lnTo>
                <a:lnTo>
                  <a:pt x="594" y="7"/>
                </a:lnTo>
                <a:lnTo>
                  <a:pt x="581" y="16"/>
                </a:lnTo>
                <a:lnTo>
                  <a:pt x="574" y="1"/>
                </a:lnTo>
                <a:lnTo>
                  <a:pt x="569" y="4"/>
                </a:lnTo>
                <a:lnTo>
                  <a:pt x="559" y="13"/>
                </a:lnTo>
                <a:lnTo>
                  <a:pt x="549" y="11"/>
                </a:lnTo>
                <a:lnTo>
                  <a:pt x="542" y="21"/>
                </a:lnTo>
                <a:lnTo>
                  <a:pt x="532" y="21"/>
                </a:lnTo>
                <a:lnTo>
                  <a:pt x="520" y="31"/>
                </a:lnTo>
                <a:lnTo>
                  <a:pt x="515" y="25"/>
                </a:lnTo>
                <a:lnTo>
                  <a:pt x="505" y="27"/>
                </a:lnTo>
                <a:lnTo>
                  <a:pt x="498" y="24"/>
                </a:lnTo>
                <a:lnTo>
                  <a:pt x="491" y="10"/>
                </a:lnTo>
                <a:lnTo>
                  <a:pt x="481" y="14"/>
                </a:lnTo>
                <a:lnTo>
                  <a:pt x="470" y="18"/>
                </a:lnTo>
                <a:lnTo>
                  <a:pt x="460" y="1"/>
                </a:lnTo>
                <a:lnTo>
                  <a:pt x="454" y="7"/>
                </a:lnTo>
                <a:lnTo>
                  <a:pt x="444" y="6"/>
                </a:lnTo>
                <a:lnTo>
                  <a:pt x="436" y="8"/>
                </a:lnTo>
                <a:lnTo>
                  <a:pt x="427" y="16"/>
                </a:lnTo>
                <a:lnTo>
                  <a:pt x="421" y="25"/>
                </a:lnTo>
                <a:lnTo>
                  <a:pt x="410" y="23"/>
                </a:lnTo>
                <a:lnTo>
                  <a:pt x="399" y="25"/>
                </a:lnTo>
                <a:lnTo>
                  <a:pt x="395" y="21"/>
                </a:lnTo>
                <a:lnTo>
                  <a:pt x="387" y="24"/>
                </a:lnTo>
                <a:lnTo>
                  <a:pt x="376" y="17"/>
                </a:lnTo>
                <a:lnTo>
                  <a:pt x="365" y="24"/>
                </a:lnTo>
                <a:lnTo>
                  <a:pt x="359" y="11"/>
                </a:lnTo>
                <a:lnTo>
                  <a:pt x="351" y="4"/>
                </a:lnTo>
                <a:lnTo>
                  <a:pt x="337" y="16"/>
                </a:lnTo>
                <a:lnTo>
                  <a:pt x="332" y="10"/>
                </a:lnTo>
                <a:lnTo>
                  <a:pt x="324" y="16"/>
                </a:lnTo>
                <a:lnTo>
                  <a:pt x="314" y="7"/>
                </a:lnTo>
                <a:lnTo>
                  <a:pt x="305" y="16"/>
                </a:lnTo>
                <a:lnTo>
                  <a:pt x="300" y="25"/>
                </a:lnTo>
                <a:lnTo>
                  <a:pt x="290" y="30"/>
                </a:lnTo>
                <a:lnTo>
                  <a:pt x="277" y="33"/>
                </a:lnTo>
                <a:lnTo>
                  <a:pt x="272" y="20"/>
                </a:lnTo>
                <a:lnTo>
                  <a:pt x="263" y="17"/>
                </a:lnTo>
                <a:lnTo>
                  <a:pt x="256" y="11"/>
                </a:lnTo>
                <a:lnTo>
                  <a:pt x="245" y="16"/>
                </a:lnTo>
                <a:lnTo>
                  <a:pt x="235" y="21"/>
                </a:lnTo>
                <a:lnTo>
                  <a:pt x="228" y="7"/>
                </a:lnTo>
                <a:lnTo>
                  <a:pt x="214" y="16"/>
                </a:lnTo>
                <a:lnTo>
                  <a:pt x="209" y="3"/>
                </a:lnTo>
                <a:lnTo>
                  <a:pt x="205" y="8"/>
                </a:lnTo>
                <a:lnTo>
                  <a:pt x="199" y="21"/>
                </a:lnTo>
                <a:lnTo>
                  <a:pt x="188" y="20"/>
                </a:lnTo>
                <a:lnTo>
                  <a:pt x="177" y="27"/>
                </a:lnTo>
                <a:lnTo>
                  <a:pt x="167" y="30"/>
                </a:lnTo>
                <a:lnTo>
                  <a:pt x="154" y="33"/>
                </a:lnTo>
                <a:lnTo>
                  <a:pt x="150" y="17"/>
                </a:lnTo>
                <a:lnTo>
                  <a:pt x="139" y="24"/>
                </a:lnTo>
                <a:lnTo>
                  <a:pt x="133" y="14"/>
                </a:lnTo>
                <a:lnTo>
                  <a:pt x="124" y="10"/>
                </a:lnTo>
                <a:lnTo>
                  <a:pt x="115" y="13"/>
                </a:lnTo>
                <a:lnTo>
                  <a:pt x="103" y="14"/>
                </a:lnTo>
                <a:lnTo>
                  <a:pt x="93" y="4"/>
                </a:lnTo>
                <a:lnTo>
                  <a:pt x="89" y="16"/>
                </a:lnTo>
                <a:lnTo>
                  <a:pt x="81" y="7"/>
                </a:lnTo>
                <a:lnTo>
                  <a:pt x="71" y="16"/>
                </a:lnTo>
                <a:lnTo>
                  <a:pt x="62" y="23"/>
                </a:lnTo>
                <a:lnTo>
                  <a:pt x="51" y="14"/>
                </a:lnTo>
                <a:lnTo>
                  <a:pt x="44" y="27"/>
                </a:lnTo>
                <a:lnTo>
                  <a:pt x="33" y="33"/>
                </a:lnTo>
                <a:lnTo>
                  <a:pt x="28" y="17"/>
                </a:lnTo>
                <a:lnTo>
                  <a:pt x="17" y="23"/>
                </a:lnTo>
                <a:lnTo>
                  <a:pt x="8" y="24"/>
                </a:lnTo>
                <a:lnTo>
                  <a:pt x="7" y="21"/>
                </a:lnTo>
                <a:lnTo>
                  <a:pt x="6" y="30"/>
                </a:lnTo>
                <a:lnTo>
                  <a:pt x="11" y="44"/>
                </a:lnTo>
                <a:lnTo>
                  <a:pt x="6" y="50"/>
                </a:lnTo>
                <a:lnTo>
                  <a:pt x="17" y="57"/>
                </a:lnTo>
                <a:lnTo>
                  <a:pt x="16" y="65"/>
                </a:lnTo>
                <a:lnTo>
                  <a:pt x="21" y="74"/>
                </a:lnTo>
                <a:lnTo>
                  <a:pt x="17" y="83"/>
                </a:lnTo>
                <a:lnTo>
                  <a:pt x="21" y="93"/>
                </a:lnTo>
                <a:lnTo>
                  <a:pt x="31" y="103"/>
                </a:lnTo>
                <a:lnTo>
                  <a:pt x="31" y="110"/>
                </a:lnTo>
                <a:lnTo>
                  <a:pt x="30" y="117"/>
                </a:lnTo>
                <a:lnTo>
                  <a:pt x="27" y="129"/>
                </a:lnTo>
                <a:lnTo>
                  <a:pt x="20" y="137"/>
                </a:lnTo>
                <a:lnTo>
                  <a:pt x="8" y="141"/>
                </a:lnTo>
                <a:lnTo>
                  <a:pt x="14" y="154"/>
                </a:lnTo>
                <a:lnTo>
                  <a:pt x="13" y="167"/>
                </a:lnTo>
                <a:lnTo>
                  <a:pt x="17" y="167"/>
                </a:lnTo>
                <a:lnTo>
                  <a:pt x="13" y="178"/>
                </a:lnTo>
                <a:lnTo>
                  <a:pt x="16" y="185"/>
                </a:lnTo>
                <a:lnTo>
                  <a:pt x="11" y="198"/>
                </a:lnTo>
                <a:lnTo>
                  <a:pt x="17" y="205"/>
                </a:lnTo>
                <a:lnTo>
                  <a:pt x="16" y="216"/>
                </a:lnTo>
                <a:lnTo>
                  <a:pt x="25" y="226"/>
                </a:lnTo>
                <a:lnTo>
                  <a:pt x="31" y="232"/>
                </a:lnTo>
                <a:lnTo>
                  <a:pt x="24" y="240"/>
                </a:lnTo>
                <a:lnTo>
                  <a:pt x="20" y="248"/>
                </a:lnTo>
                <a:lnTo>
                  <a:pt x="20" y="257"/>
                </a:lnTo>
                <a:lnTo>
                  <a:pt x="14" y="265"/>
                </a:lnTo>
                <a:lnTo>
                  <a:pt x="10" y="274"/>
                </a:lnTo>
                <a:lnTo>
                  <a:pt x="10" y="287"/>
                </a:lnTo>
                <a:lnTo>
                  <a:pt x="16" y="290"/>
                </a:lnTo>
                <a:lnTo>
                  <a:pt x="20" y="298"/>
                </a:lnTo>
                <a:lnTo>
                  <a:pt x="8" y="310"/>
                </a:lnTo>
                <a:lnTo>
                  <a:pt x="13" y="320"/>
                </a:lnTo>
                <a:lnTo>
                  <a:pt x="20" y="325"/>
                </a:lnTo>
                <a:lnTo>
                  <a:pt x="25" y="335"/>
                </a:lnTo>
                <a:lnTo>
                  <a:pt x="23" y="348"/>
                </a:lnTo>
                <a:lnTo>
                  <a:pt x="20" y="352"/>
                </a:lnTo>
                <a:lnTo>
                  <a:pt x="27" y="364"/>
                </a:lnTo>
                <a:lnTo>
                  <a:pt x="23" y="371"/>
                </a:lnTo>
                <a:lnTo>
                  <a:pt x="24" y="381"/>
                </a:lnTo>
                <a:lnTo>
                  <a:pt x="21" y="389"/>
                </a:lnTo>
                <a:lnTo>
                  <a:pt x="20" y="399"/>
                </a:lnTo>
                <a:lnTo>
                  <a:pt x="10" y="409"/>
                </a:lnTo>
                <a:lnTo>
                  <a:pt x="7" y="414"/>
                </a:lnTo>
                <a:lnTo>
                  <a:pt x="8" y="422"/>
                </a:lnTo>
                <a:lnTo>
                  <a:pt x="8" y="433"/>
                </a:lnTo>
                <a:lnTo>
                  <a:pt x="25" y="439"/>
                </a:lnTo>
                <a:lnTo>
                  <a:pt x="13" y="451"/>
                </a:lnTo>
                <a:lnTo>
                  <a:pt x="27" y="457"/>
                </a:lnTo>
                <a:lnTo>
                  <a:pt x="25" y="471"/>
                </a:lnTo>
                <a:lnTo>
                  <a:pt x="30" y="475"/>
                </a:lnTo>
                <a:lnTo>
                  <a:pt x="16" y="482"/>
                </a:lnTo>
                <a:lnTo>
                  <a:pt x="28" y="494"/>
                </a:lnTo>
                <a:lnTo>
                  <a:pt x="17" y="501"/>
                </a:lnTo>
                <a:lnTo>
                  <a:pt x="11" y="508"/>
                </a:lnTo>
                <a:lnTo>
                  <a:pt x="10" y="519"/>
                </a:lnTo>
                <a:lnTo>
                  <a:pt x="3" y="530"/>
                </a:lnTo>
                <a:lnTo>
                  <a:pt x="7" y="536"/>
                </a:lnTo>
                <a:lnTo>
                  <a:pt x="20" y="543"/>
                </a:lnTo>
                <a:lnTo>
                  <a:pt x="23" y="550"/>
                </a:lnTo>
                <a:lnTo>
                  <a:pt x="14" y="563"/>
                </a:lnTo>
                <a:lnTo>
                  <a:pt x="13" y="573"/>
                </a:lnTo>
                <a:lnTo>
                  <a:pt x="16" y="581"/>
                </a:lnTo>
                <a:lnTo>
                  <a:pt x="24" y="591"/>
                </a:lnTo>
                <a:lnTo>
                  <a:pt x="31" y="600"/>
                </a:lnTo>
                <a:lnTo>
                  <a:pt x="23" y="607"/>
                </a:lnTo>
                <a:lnTo>
                  <a:pt x="25" y="615"/>
                </a:lnTo>
                <a:lnTo>
                  <a:pt x="13" y="622"/>
                </a:lnTo>
                <a:lnTo>
                  <a:pt x="21" y="634"/>
                </a:lnTo>
                <a:lnTo>
                  <a:pt x="13" y="641"/>
                </a:lnTo>
                <a:lnTo>
                  <a:pt x="16" y="654"/>
                </a:lnTo>
                <a:lnTo>
                  <a:pt x="11" y="658"/>
                </a:lnTo>
                <a:lnTo>
                  <a:pt x="4" y="666"/>
                </a:lnTo>
                <a:lnTo>
                  <a:pt x="21" y="673"/>
                </a:lnTo>
                <a:lnTo>
                  <a:pt x="21" y="683"/>
                </a:lnTo>
                <a:lnTo>
                  <a:pt x="20" y="693"/>
                </a:lnTo>
                <a:lnTo>
                  <a:pt x="25" y="702"/>
                </a:lnTo>
                <a:lnTo>
                  <a:pt x="25" y="714"/>
                </a:lnTo>
                <a:lnTo>
                  <a:pt x="20" y="717"/>
                </a:lnTo>
                <a:lnTo>
                  <a:pt x="27" y="730"/>
                </a:lnTo>
                <a:lnTo>
                  <a:pt x="14" y="734"/>
                </a:lnTo>
                <a:lnTo>
                  <a:pt x="21" y="747"/>
                </a:lnTo>
                <a:lnTo>
                  <a:pt x="7" y="751"/>
                </a:lnTo>
                <a:lnTo>
                  <a:pt x="7" y="761"/>
                </a:lnTo>
                <a:lnTo>
                  <a:pt x="10" y="775"/>
                </a:lnTo>
                <a:lnTo>
                  <a:pt x="14" y="778"/>
                </a:lnTo>
                <a:lnTo>
                  <a:pt x="16" y="788"/>
                </a:lnTo>
                <a:lnTo>
                  <a:pt x="8" y="798"/>
                </a:lnTo>
                <a:lnTo>
                  <a:pt x="10" y="808"/>
                </a:lnTo>
                <a:lnTo>
                  <a:pt x="20" y="815"/>
                </a:lnTo>
                <a:lnTo>
                  <a:pt x="21" y="825"/>
                </a:lnTo>
                <a:lnTo>
                  <a:pt x="30" y="836"/>
                </a:lnTo>
                <a:lnTo>
                  <a:pt x="24" y="842"/>
                </a:lnTo>
                <a:lnTo>
                  <a:pt x="14" y="849"/>
                </a:lnTo>
                <a:lnTo>
                  <a:pt x="21" y="859"/>
                </a:lnTo>
                <a:lnTo>
                  <a:pt x="17" y="867"/>
                </a:lnTo>
                <a:lnTo>
                  <a:pt x="14" y="876"/>
                </a:lnTo>
                <a:lnTo>
                  <a:pt x="7" y="884"/>
                </a:lnTo>
                <a:lnTo>
                  <a:pt x="8" y="897"/>
                </a:lnTo>
                <a:lnTo>
                  <a:pt x="7" y="901"/>
                </a:lnTo>
                <a:lnTo>
                  <a:pt x="13" y="907"/>
                </a:lnTo>
                <a:lnTo>
                  <a:pt x="23" y="914"/>
                </a:lnTo>
                <a:lnTo>
                  <a:pt x="20" y="925"/>
                </a:lnTo>
                <a:lnTo>
                  <a:pt x="11" y="939"/>
                </a:lnTo>
                <a:lnTo>
                  <a:pt x="24" y="946"/>
                </a:lnTo>
                <a:lnTo>
                  <a:pt x="33" y="958"/>
                </a:lnTo>
                <a:lnTo>
                  <a:pt x="18" y="962"/>
                </a:lnTo>
                <a:lnTo>
                  <a:pt x="21" y="972"/>
                </a:lnTo>
                <a:lnTo>
                  <a:pt x="13" y="978"/>
                </a:lnTo>
                <a:lnTo>
                  <a:pt x="10" y="987"/>
                </a:lnTo>
                <a:lnTo>
                  <a:pt x="21" y="1000"/>
                </a:lnTo>
                <a:lnTo>
                  <a:pt x="7" y="1007"/>
                </a:lnTo>
                <a:lnTo>
                  <a:pt x="0" y="1019"/>
                </a:lnTo>
                <a:lnTo>
                  <a:pt x="4" y="1027"/>
                </a:lnTo>
                <a:lnTo>
                  <a:pt x="11" y="1034"/>
                </a:lnTo>
                <a:lnTo>
                  <a:pt x="13" y="1043"/>
                </a:lnTo>
                <a:lnTo>
                  <a:pt x="21" y="1050"/>
                </a:lnTo>
                <a:lnTo>
                  <a:pt x="27" y="1057"/>
                </a:lnTo>
                <a:lnTo>
                  <a:pt x="20" y="1069"/>
                </a:lnTo>
                <a:lnTo>
                  <a:pt x="23" y="1081"/>
                </a:lnTo>
                <a:lnTo>
                  <a:pt x="33" y="1088"/>
                </a:lnTo>
                <a:lnTo>
                  <a:pt x="25" y="1092"/>
                </a:lnTo>
                <a:lnTo>
                  <a:pt x="20" y="1103"/>
                </a:lnTo>
                <a:lnTo>
                  <a:pt x="14" y="1112"/>
                </a:lnTo>
                <a:lnTo>
                  <a:pt x="20" y="1122"/>
                </a:lnTo>
                <a:lnTo>
                  <a:pt x="17" y="1132"/>
                </a:lnTo>
                <a:lnTo>
                  <a:pt x="14" y="1143"/>
                </a:lnTo>
                <a:lnTo>
                  <a:pt x="7" y="1147"/>
                </a:lnTo>
                <a:lnTo>
                  <a:pt x="20" y="1153"/>
                </a:lnTo>
                <a:lnTo>
                  <a:pt x="7" y="1166"/>
                </a:lnTo>
                <a:lnTo>
                  <a:pt x="16" y="1174"/>
                </a:lnTo>
                <a:lnTo>
                  <a:pt x="17" y="1183"/>
                </a:lnTo>
                <a:lnTo>
                  <a:pt x="20" y="1193"/>
                </a:lnTo>
                <a:lnTo>
                  <a:pt x="28" y="1202"/>
                </a:lnTo>
                <a:lnTo>
                  <a:pt x="18" y="1205"/>
                </a:lnTo>
                <a:lnTo>
                  <a:pt x="25" y="1218"/>
                </a:lnTo>
                <a:lnTo>
                  <a:pt x="23" y="1225"/>
                </a:lnTo>
                <a:lnTo>
                  <a:pt x="21" y="1235"/>
                </a:lnTo>
                <a:lnTo>
                  <a:pt x="13" y="1242"/>
                </a:lnTo>
                <a:lnTo>
                  <a:pt x="10" y="1252"/>
                </a:lnTo>
                <a:lnTo>
                  <a:pt x="10" y="1265"/>
                </a:lnTo>
                <a:lnTo>
                  <a:pt x="8" y="1269"/>
                </a:lnTo>
                <a:lnTo>
                  <a:pt x="16" y="1273"/>
                </a:lnTo>
                <a:lnTo>
                  <a:pt x="20" y="1284"/>
                </a:lnTo>
                <a:lnTo>
                  <a:pt x="18" y="1296"/>
                </a:lnTo>
                <a:lnTo>
                  <a:pt x="27" y="1301"/>
                </a:lnTo>
                <a:lnTo>
                  <a:pt x="20" y="1314"/>
                </a:lnTo>
                <a:lnTo>
                  <a:pt x="25" y="1326"/>
                </a:lnTo>
                <a:lnTo>
                  <a:pt x="31" y="1331"/>
                </a:lnTo>
                <a:lnTo>
                  <a:pt x="21" y="1338"/>
                </a:lnTo>
                <a:lnTo>
                  <a:pt x="13" y="1344"/>
                </a:lnTo>
                <a:lnTo>
                  <a:pt x="18" y="1357"/>
                </a:lnTo>
                <a:lnTo>
                  <a:pt x="13" y="1364"/>
                </a:lnTo>
                <a:lnTo>
                  <a:pt x="4" y="1372"/>
                </a:lnTo>
                <a:lnTo>
                  <a:pt x="17" y="1386"/>
                </a:lnTo>
                <a:lnTo>
                  <a:pt x="10" y="1391"/>
                </a:lnTo>
                <a:lnTo>
                  <a:pt x="17" y="1399"/>
                </a:lnTo>
                <a:lnTo>
                  <a:pt x="10" y="1409"/>
                </a:lnTo>
                <a:lnTo>
                  <a:pt x="10" y="1419"/>
                </a:lnTo>
                <a:lnTo>
                  <a:pt x="23" y="1422"/>
                </a:lnTo>
                <a:lnTo>
                  <a:pt x="23" y="1422"/>
                </a:lnTo>
                <a:lnTo>
                  <a:pt x="24" y="1423"/>
                </a:lnTo>
                <a:lnTo>
                  <a:pt x="27" y="1423"/>
                </a:lnTo>
                <a:lnTo>
                  <a:pt x="24" y="1427"/>
                </a:lnTo>
                <a:lnTo>
                  <a:pt x="25" y="1430"/>
                </a:lnTo>
                <a:lnTo>
                  <a:pt x="38" y="1422"/>
                </a:lnTo>
                <a:lnTo>
                  <a:pt x="44" y="1432"/>
                </a:lnTo>
                <a:lnTo>
                  <a:pt x="52" y="1439"/>
                </a:lnTo>
                <a:lnTo>
                  <a:pt x="59" y="1443"/>
                </a:lnTo>
                <a:lnTo>
                  <a:pt x="74" y="1432"/>
                </a:lnTo>
                <a:lnTo>
                  <a:pt x="81" y="1443"/>
                </a:lnTo>
                <a:lnTo>
                  <a:pt x="85" y="1444"/>
                </a:lnTo>
                <a:lnTo>
                  <a:pt x="92" y="1434"/>
                </a:lnTo>
                <a:lnTo>
                  <a:pt x="102" y="1437"/>
                </a:lnTo>
                <a:lnTo>
                  <a:pt x="113" y="1440"/>
                </a:lnTo>
                <a:lnTo>
                  <a:pt x="120" y="1436"/>
                </a:lnTo>
                <a:lnTo>
                  <a:pt x="132" y="1433"/>
                </a:lnTo>
                <a:lnTo>
                  <a:pt x="141" y="1426"/>
                </a:lnTo>
                <a:lnTo>
                  <a:pt x="143" y="1430"/>
                </a:lnTo>
                <a:lnTo>
                  <a:pt x="154" y="1425"/>
                </a:lnTo>
                <a:lnTo>
                  <a:pt x="164" y="1422"/>
                </a:lnTo>
                <a:lnTo>
                  <a:pt x="171" y="1430"/>
                </a:lnTo>
                <a:lnTo>
                  <a:pt x="181" y="1429"/>
                </a:lnTo>
                <a:lnTo>
                  <a:pt x="188" y="1444"/>
                </a:lnTo>
                <a:lnTo>
                  <a:pt x="202" y="1433"/>
                </a:lnTo>
                <a:lnTo>
                  <a:pt x="206" y="1440"/>
                </a:lnTo>
                <a:lnTo>
                  <a:pt x="218" y="1444"/>
                </a:lnTo>
                <a:lnTo>
                  <a:pt x="223" y="1434"/>
                </a:lnTo>
                <a:lnTo>
                  <a:pt x="233" y="1436"/>
                </a:lnTo>
                <a:lnTo>
                  <a:pt x="240" y="1430"/>
                </a:lnTo>
                <a:lnTo>
                  <a:pt x="252" y="1430"/>
                </a:lnTo>
                <a:lnTo>
                  <a:pt x="259" y="1416"/>
                </a:lnTo>
                <a:lnTo>
                  <a:pt x="263" y="1419"/>
                </a:lnTo>
                <a:lnTo>
                  <a:pt x="272" y="1425"/>
                </a:lnTo>
                <a:lnTo>
                  <a:pt x="280" y="1426"/>
                </a:lnTo>
                <a:lnTo>
                  <a:pt x="287" y="1439"/>
                </a:lnTo>
                <a:lnTo>
                  <a:pt x="298" y="1432"/>
                </a:lnTo>
                <a:lnTo>
                  <a:pt x="305" y="1444"/>
                </a:lnTo>
                <a:lnTo>
                  <a:pt x="318" y="1444"/>
                </a:lnTo>
                <a:lnTo>
                  <a:pt x="321" y="1439"/>
                </a:lnTo>
                <a:lnTo>
                  <a:pt x="331" y="1437"/>
                </a:lnTo>
                <a:lnTo>
                  <a:pt x="341" y="1442"/>
                </a:lnTo>
                <a:lnTo>
                  <a:pt x="351" y="1440"/>
                </a:lnTo>
                <a:lnTo>
                  <a:pt x="358" y="1422"/>
                </a:lnTo>
                <a:lnTo>
                  <a:pt x="369" y="1420"/>
                </a:lnTo>
                <a:lnTo>
                  <a:pt x="379" y="1417"/>
                </a:lnTo>
                <a:lnTo>
                  <a:pt x="385" y="1423"/>
                </a:lnTo>
                <a:lnTo>
                  <a:pt x="392" y="1422"/>
                </a:lnTo>
                <a:lnTo>
                  <a:pt x="399" y="1427"/>
                </a:lnTo>
                <a:lnTo>
                  <a:pt x="407" y="1433"/>
                </a:lnTo>
                <a:lnTo>
                  <a:pt x="417" y="1443"/>
                </a:lnTo>
                <a:lnTo>
                  <a:pt x="431" y="1433"/>
                </a:lnTo>
                <a:lnTo>
                  <a:pt x="437" y="1449"/>
                </a:lnTo>
                <a:lnTo>
                  <a:pt x="438" y="1436"/>
                </a:lnTo>
                <a:lnTo>
                  <a:pt x="447" y="1432"/>
                </a:lnTo>
                <a:lnTo>
                  <a:pt x="458" y="1439"/>
                </a:lnTo>
                <a:lnTo>
                  <a:pt x="467" y="1432"/>
                </a:lnTo>
                <a:lnTo>
                  <a:pt x="478" y="1426"/>
                </a:lnTo>
                <a:lnTo>
                  <a:pt x="488" y="1425"/>
                </a:lnTo>
                <a:lnTo>
                  <a:pt x="498" y="1426"/>
                </a:lnTo>
                <a:lnTo>
                  <a:pt x="499" y="1426"/>
                </a:lnTo>
                <a:lnTo>
                  <a:pt x="511" y="1422"/>
                </a:lnTo>
                <a:lnTo>
                  <a:pt x="519" y="1425"/>
                </a:lnTo>
                <a:lnTo>
                  <a:pt x="526" y="1436"/>
                </a:lnTo>
                <a:lnTo>
                  <a:pt x="539" y="1437"/>
                </a:lnTo>
                <a:lnTo>
                  <a:pt x="549" y="1436"/>
                </a:lnTo>
                <a:lnTo>
                  <a:pt x="557" y="1442"/>
                </a:lnTo>
                <a:lnTo>
                  <a:pt x="561" y="1449"/>
                </a:lnTo>
                <a:lnTo>
                  <a:pt x="571" y="1444"/>
                </a:lnTo>
                <a:lnTo>
                  <a:pt x="577" y="1436"/>
                </a:lnTo>
                <a:lnTo>
                  <a:pt x="587" y="1434"/>
                </a:lnTo>
                <a:lnTo>
                  <a:pt x="593" y="1423"/>
                </a:lnTo>
                <a:lnTo>
                  <a:pt x="604" y="1422"/>
                </a:lnTo>
                <a:lnTo>
                  <a:pt x="617" y="1419"/>
                </a:lnTo>
                <a:lnTo>
                  <a:pt x="619" y="1432"/>
                </a:lnTo>
                <a:lnTo>
                  <a:pt x="631" y="1427"/>
                </a:lnTo>
                <a:lnTo>
                  <a:pt x="641" y="1422"/>
                </a:lnTo>
                <a:lnTo>
                  <a:pt x="648" y="1433"/>
                </a:lnTo>
                <a:lnTo>
                  <a:pt x="655" y="1440"/>
                </a:lnTo>
                <a:lnTo>
                  <a:pt x="665" y="1443"/>
                </a:lnTo>
                <a:lnTo>
                  <a:pt x="677" y="1434"/>
                </a:lnTo>
                <a:lnTo>
                  <a:pt x="677" y="1434"/>
                </a:lnTo>
                <a:lnTo>
                  <a:pt x="679" y="1433"/>
                </a:lnTo>
                <a:lnTo>
                  <a:pt x="677" y="1434"/>
                </a:lnTo>
                <a:lnTo>
                  <a:pt x="692" y="1444"/>
                </a:lnTo>
                <a:lnTo>
                  <a:pt x="696" y="1433"/>
                </a:lnTo>
                <a:lnTo>
                  <a:pt x="707" y="1433"/>
                </a:lnTo>
                <a:lnTo>
                  <a:pt x="720" y="1432"/>
                </a:lnTo>
                <a:lnTo>
                  <a:pt x="728" y="1426"/>
                </a:lnTo>
                <a:lnTo>
                  <a:pt x="738" y="1433"/>
                </a:lnTo>
                <a:lnTo>
                  <a:pt x="738" y="1432"/>
                </a:lnTo>
                <a:lnTo>
                  <a:pt x="748" y="1432"/>
                </a:lnTo>
                <a:lnTo>
                  <a:pt x="758" y="1427"/>
                </a:lnTo>
                <a:lnTo>
                  <a:pt x="765" y="1440"/>
                </a:lnTo>
                <a:lnTo>
                  <a:pt x="775" y="1437"/>
                </a:lnTo>
                <a:lnTo>
                  <a:pt x="783" y="1444"/>
                </a:lnTo>
                <a:lnTo>
                  <a:pt x="796" y="1449"/>
                </a:lnTo>
                <a:lnTo>
                  <a:pt x="803" y="1443"/>
                </a:lnTo>
                <a:lnTo>
                  <a:pt x="809" y="1442"/>
                </a:lnTo>
                <a:lnTo>
                  <a:pt x="816" y="1433"/>
                </a:lnTo>
                <a:lnTo>
                  <a:pt x="827" y="1434"/>
                </a:lnTo>
                <a:lnTo>
                  <a:pt x="839" y="1432"/>
                </a:lnTo>
                <a:lnTo>
                  <a:pt x="849" y="1432"/>
                </a:lnTo>
                <a:lnTo>
                  <a:pt x="856" y="1416"/>
                </a:lnTo>
                <a:lnTo>
                  <a:pt x="860" y="1422"/>
                </a:lnTo>
                <a:lnTo>
                  <a:pt x="870" y="1427"/>
                </a:lnTo>
                <a:lnTo>
                  <a:pt x="874" y="1437"/>
                </a:lnTo>
                <a:lnTo>
                  <a:pt x="888" y="1429"/>
                </a:lnTo>
                <a:lnTo>
                  <a:pt x="897" y="1429"/>
                </a:lnTo>
                <a:lnTo>
                  <a:pt x="905" y="1437"/>
                </a:lnTo>
                <a:lnTo>
                  <a:pt x="916" y="1437"/>
                </a:lnTo>
                <a:lnTo>
                  <a:pt x="922" y="1442"/>
                </a:lnTo>
                <a:lnTo>
                  <a:pt x="926" y="1436"/>
                </a:lnTo>
                <a:lnTo>
                  <a:pt x="939" y="1436"/>
                </a:lnTo>
                <a:lnTo>
                  <a:pt x="949" y="1436"/>
                </a:lnTo>
                <a:lnTo>
                  <a:pt x="957" y="1432"/>
                </a:lnTo>
                <a:lnTo>
                  <a:pt x="969" y="1434"/>
                </a:lnTo>
                <a:lnTo>
                  <a:pt x="977" y="1417"/>
                </a:lnTo>
                <a:lnTo>
                  <a:pt x="980" y="1430"/>
                </a:lnTo>
                <a:lnTo>
                  <a:pt x="993" y="1420"/>
                </a:lnTo>
                <a:lnTo>
                  <a:pt x="998" y="1432"/>
                </a:lnTo>
                <a:lnTo>
                  <a:pt x="1008" y="1432"/>
                </a:lnTo>
                <a:lnTo>
                  <a:pt x="1018" y="1429"/>
                </a:lnTo>
                <a:lnTo>
                  <a:pt x="1028" y="1434"/>
                </a:lnTo>
                <a:lnTo>
                  <a:pt x="1039" y="1439"/>
                </a:lnTo>
                <a:lnTo>
                  <a:pt x="1039" y="1434"/>
                </a:lnTo>
                <a:lnTo>
                  <a:pt x="1051" y="1439"/>
                </a:lnTo>
                <a:lnTo>
                  <a:pt x="1059" y="1434"/>
                </a:lnTo>
                <a:lnTo>
                  <a:pt x="1069" y="1434"/>
                </a:lnTo>
                <a:lnTo>
                  <a:pt x="1079" y="1427"/>
                </a:lnTo>
                <a:lnTo>
                  <a:pt x="1090" y="1427"/>
                </a:lnTo>
                <a:lnTo>
                  <a:pt x="1097" y="1422"/>
                </a:lnTo>
                <a:lnTo>
                  <a:pt x="1102" y="1432"/>
                </a:lnTo>
                <a:lnTo>
                  <a:pt x="1113" y="1426"/>
                </a:lnTo>
                <a:lnTo>
                  <a:pt x="1119" y="1437"/>
                </a:lnTo>
                <a:lnTo>
                  <a:pt x="1129" y="1439"/>
                </a:lnTo>
                <a:lnTo>
                  <a:pt x="1137" y="1436"/>
                </a:lnTo>
                <a:lnTo>
                  <a:pt x="1148" y="1433"/>
                </a:lnTo>
                <a:lnTo>
                  <a:pt x="1161" y="1434"/>
                </a:lnTo>
                <a:lnTo>
                  <a:pt x="1162" y="1440"/>
                </a:lnTo>
                <a:lnTo>
                  <a:pt x="1174" y="1444"/>
                </a:lnTo>
                <a:lnTo>
                  <a:pt x="1182" y="1440"/>
                </a:lnTo>
                <a:lnTo>
                  <a:pt x="1191" y="1436"/>
                </a:lnTo>
                <a:lnTo>
                  <a:pt x="1199" y="1434"/>
                </a:lnTo>
                <a:lnTo>
                  <a:pt x="1206" y="1422"/>
                </a:lnTo>
                <a:lnTo>
                  <a:pt x="1219" y="1419"/>
                </a:lnTo>
                <a:lnTo>
                  <a:pt x="1223" y="1426"/>
                </a:lnTo>
                <a:lnTo>
                  <a:pt x="1232" y="1432"/>
                </a:lnTo>
                <a:lnTo>
                  <a:pt x="1239" y="1437"/>
                </a:lnTo>
                <a:lnTo>
                  <a:pt x="1250" y="1434"/>
                </a:lnTo>
                <a:lnTo>
                  <a:pt x="1261" y="1434"/>
                </a:lnTo>
                <a:lnTo>
                  <a:pt x="1273" y="1436"/>
                </a:lnTo>
                <a:lnTo>
                  <a:pt x="1281" y="1434"/>
                </a:lnTo>
                <a:lnTo>
                  <a:pt x="1284" y="1447"/>
                </a:lnTo>
                <a:lnTo>
                  <a:pt x="1294" y="1443"/>
                </a:lnTo>
                <a:lnTo>
                  <a:pt x="1300" y="1434"/>
                </a:lnTo>
                <a:lnTo>
                  <a:pt x="1311" y="1437"/>
                </a:lnTo>
                <a:lnTo>
                  <a:pt x="1322" y="1433"/>
                </a:lnTo>
                <a:lnTo>
                  <a:pt x="1331" y="1425"/>
                </a:lnTo>
                <a:lnTo>
                  <a:pt x="1339" y="1416"/>
                </a:lnTo>
                <a:lnTo>
                  <a:pt x="1342" y="1433"/>
                </a:lnTo>
                <a:lnTo>
                  <a:pt x="1353" y="1427"/>
                </a:lnTo>
                <a:lnTo>
                  <a:pt x="1363" y="1423"/>
                </a:lnTo>
                <a:lnTo>
                  <a:pt x="1370" y="1433"/>
                </a:lnTo>
                <a:lnTo>
                  <a:pt x="1377" y="1440"/>
                </a:lnTo>
                <a:lnTo>
                  <a:pt x="1387" y="1444"/>
                </a:lnTo>
                <a:lnTo>
                  <a:pt x="1400" y="1443"/>
                </a:lnTo>
                <a:lnTo>
                  <a:pt x="1404" y="1439"/>
                </a:lnTo>
                <a:lnTo>
                  <a:pt x="1416" y="1443"/>
                </a:lnTo>
                <a:lnTo>
                  <a:pt x="1423" y="1437"/>
                </a:lnTo>
                <a:lnTo>
                  <a:pt x="1433" y="1437"/>
                </a:lnTo>
                <a:lnTo>
                  <a:pt x="1438" y="1429"/>
                </a:lnTo>
                <a:lnTo>
                  <a:pt x="1450" y="1426"/>
                </a:lnTo>
                <a:lnTo>
                  <a:pt x="1462" y="1429"/>
                </a:lnTo>
                <a:lnTo>
                  <a:pt x="1464" y="1429"/>
                </a:lnTo>
                <a:lnTo>
                  <a:pt x="1472" y="1436"/>
                </a:lnTo>
                <a:lnTo>
                  <a:pt x="1481" y="1433"/>
                </a:lnTo>
                <a:lnTo>
                  <a:pt x="1492" y="1429"/>
                </a:lnTo>
                <a:lnTo>
                  <a:pt x="1500" y="1434"/>
                </a:lnTo>
                <a:lnTo>
                  <a:pt x="1512" y="1432"/>
                </a:lnTo>
                <a:lnTo>
                  <a:pt x="1522" y="1443"/>
                </a:lnTo>
                <a:lnTo>
                  <a:pt x="1526" y="1447"/>
                </a:lnTo>
                <a:lnTo>
                  <a:pt x="1534" y="1437"/>
                </a:lnTo>
                <a:lnTo>
                  <a:pt x="1544" y="1443"/>
                </a:lnTo>
                <a:lnTo>
                  <a:pt x="1553" y="1439"/>
                </a:lnTo>
                <a:lnTo>
                  <a:pt x="1561" y="1437"/>
                </a:lnTo>
                <a:lnTo>
                  <a:pt x="1570" y="1429"/>
                </a:lnTo>
                <a:lnTo>
                  <a:pt x="1582" y="1426"/>
                </a:lnTo>
                <a:lnTo>
                  <a:pt x="1585" y="1425"/>
                </a:lnTo>
                <a:lnTo>
                  <a:pt x="1597" y="1420"/>
                </a:lnTo>
                <a:lnTo>
                  <a:pt x="1601" y="1437"/>
                </a:lnTo>
                <a:lnTo>
                  <a:pt x="1612" y="1430"/>
                </a:lnTo>
                <a:lnTo>
                  <a:pt x="1625" y="1432"/>
                </a:lnTo>
                <a:lnTo>
                  <a:pt x="1635" y="1432"/>
                </a:lnTo>
                <a:lnTo>
                  <a:pt x="1642" y="1440"/>
                </a:lnTo>
                <a:lnTo>
                  <a:pt x="1643" y="1436"/>
                </a:lnTo>
                <a:lnTo>
                  <a:pt x="1655" y="1436"/>
                </a:lnTo>
                <a:lnTo>
                  <a:pt x="1663" y="1440"/>
                </a:lnTo>
                <a:lnTo>
                  <a:pt x="1673" y="1437"/>
                </a:lnTo>
                <a:lnTo>
                  <a:pt x="1683" y="1430"/>
                </a:lnTo>
                <a:lnTo>
                  <a:pt x="1693" y="1426"/>
                </a:lnTo>
                <a:lnTo>
                  <a:pt x="1701" y="1420"/>
                </a:lnTo>
                <a:lnTo>
                  <a:pt x="1708" y="1419"/>
                </a:lnTo>
                <a:lnTo>
                  <a:pt x="1711" y="1430"/>
                </a:lnTo>
                <a:lnTo>
                  <a:pt x="1722" y="1433"/>
                </a:lnTo>
                <a:lnTo>
                  <a:pt x="1731" y="1439"/>
                </a:lnTo>
                <a:lnTo>
                  <a:pt x="1742" y="1432"/>
                </a:lnTo>
                <a:lnTo>
                  <a:pt x="1749" y="1446"/>
                </a:lnTo>
                <a:lnTo>
                  <a:pt x="1762" y="1446"/>
                </a:lnTo>
                <a:lnTo>
                  <a:pt x="1769" y="1442"/>
                </a:lnTo>
                <a:lnTo>
                  <a:pt x="1778" y="1439"/>
                </a:lnTo>
                <a:lnTo>
                  <a:pt x="1786" y="1439"/>
                </a:lnTo>
                <a:lnTo>
                  <a:pt x="1795" y="1432"/>
                </a:lnTo>
                <a:lnTo>
                  <a:pt x="1805" y="1437"/>
                </a:lnTo>
                <a:lnTo>
                  <a:pt x="1813" y="1430"/>
                </a:lnTo>
                <a:lnTo>
                  <a:pt x="1823" y="1419"/>
                </a:lnTo>
                <a:lnTo>
                  <a:pt x="1830" y="1422"/>
                </a:lnTo>
                <a:lnTo>
                  <a:pt x="1840" y="1425"/>
                </a:lnTo>
                <a:lnTo>
                  <a:pt x="1847" y="1425"/>
                </a:lnTo>
                <a:lnTo>
                  <a:pt x="1854" y="1437"/>
                </a:lnTo>
                <a:lnTo>
                  <a:pt x="1864" y="1434"/>
                </a:lnTo>
                <a:lnTo>
                  <a:pt x="1874" y="1437"/>
                </a:lnTo>
                <a:lnTo>
                  <a:pt x="1885" y="1436"/>
                </a:lnTo>
                <a:lnTo>
                  <a:pt x="1888" y="1434"/>
                </a:lnTo>
                <a:lnTo>
                  <a:pt x="1901" y="1440"/>
                </a:lnTo>
                <a:lnTo>
                  <a:pt x="1908" y="1440"/>
                </a:lnTo>
                <a:lnTo>
                  <a:pt x="1918" y="1436"/>
                </a:lnTo>
                <a:lnTo>
                  <a:pt x="1926" y="1434"/>
                </a:lnTo>
                <a:lnTo>
                  <a:pt x="1936" y="1432"/>
                </a:lnTo>
                <a:lnTo>
                  <a:pt x="1946" y="1422"/>
                </a:lnTo>
                <a:lnTo>
                  <a:pt x="1949" y="1432"/>
                </a:lnTo>
                <a:lnTo>
                  <a:pt x="1959" y="1433"/>
                </a:lnTo>
                <a:lnTo>
                  <a:pt x="1967" y="1433"/>
                </a:lnTo>
                <a:lnTo>
                  <a:pt x="1978" y="1426"/>
                </a:lnTo>
                <a:lnTo>
                  <a:pt x="1986" y="1433"/>
                </a:lnTo>
                <a:lnTo>
                  <a:pt x="1997" y="1434"/>
                </a:lnTo>
                <a:lnTo>
                  <a:pt x="2008" y="1439"/>
                </a:lnTo>
                <a:lnTo>
                  <a:pt x="2011" y="1436"/>
                </a:lnTo>
                <a:lnTo>
                  <a:pt x="2022" y="1443"/>
                </a:lnTo>
                <a:lnTo>
                  <a:pt x="2027" y="1429"/>
                </a:lnTo>
                <a:lnTo>
                  <a:pt x="2038" y="1430"/>
                </a:lnTo>
                <a:lnTo>
                  <a:pt x="2046" y="1430"/>
                </a:lnTo>
                <a:lnTo>
                  <a:pt x="2055" y="1420"/>
                </a:lnTo>
                <a:lnTo>
                  <a:pt x="2068" y="1425"/>
                </a:lnTo>
                <a:lnTo>
                  <a:pt x="2070" y="1432"/>
                </a:lnTo>
                <a:lnTo>
                  <a:pt x="2082" y="1432"/>
                </a:lnTo>
                <a:lnTo>
                  <a:pt x="2090" y="1427"/>
                </a:lnTo>
                <a:lnTo>
                  <a:pt x="2101" y="1426"/>
                </a:lnTo>
                <a:lnTo>
                  <a:pt x="2107" y="1436"/>
                </a:lnTo>
                <a:lnTo>
                  <a:pt x="2120" y="1430"/>
                </a:lnTo>
                <a:lnTo>
                  <a:pt x="2130" y="1437"/>
                </a:lnTo>
                <a:lnTo>
                  <a:pt x="2135" y="1446"/>
                </a:lnTo>
                <a:lnTo>
                  <a:pt x="2142" y="1433"/>
                </a:lnTo>
                <a:lnTo>
                  <a:pt x="2150" y="1430"/>
                </a:lnTo>
                <a:lnTo>
                  <a:pt x="2158" y="1425"/>
                </a:lnTo>
                <a:lnTo>
                  <a:pt x="2168" y="1430"/>
                </a:lnTo>
                <a:lnTo>
                  <a:pt x="2176" y="1420"/>
                </a:lnTo>
                <a:lnTo>
                  <a:pt x="2189" y="1423"/>
                </a:lnTo>
                <a:lnTo>
                  <a:pt x="2196" y="1417"/>
                </a:lnTo>
                <a:lnTo>
                  <a:pt x="2202" y="1434"/>
                </a:lnTo>
                <a:lnTo>
                  <a:pt x="2212" y="1427"/>
                </a:lnTo>
                <a:lnTo>
                  <a:pt x="2219" y="1440"/>
                </a:lnTo>
                <a:lnTo>
                  <a:pt x="2227" y="1443"/>
                </a:lnTo>
                <a:lnTo>
                  <a:pt x="2240" y="1436"/>
                </a:lnTo>
                <a:lnTo>
                  <a:pt x="2251" y="1436"/>
                </a:lnTo>
                <a:lnTo>
                  <a:pt x="2257" y="1442"/>
                </a:lnTo>
                <a:lnTo>
                  <a:pt x="2267" y="1443"/>
                </a:lnTo>
                <a:lnTo>
                  <a:pt x="2271" y="1430"/>
                </a:lnTo>
                <a:lnTo>
                  <a:pt x="2284" y="1439"/>
                </a:lnTo>
                <a:lnTo>
                  <a:pt x="2288" y="1425"/>
                </a:lnTo>
                <a:lnTo>
                  <a:pt x="2299" y="1425"/>
                </a:lnTo>
                <a:lnTo>
                  <a:pt x="2312" y="1423"/>
                </a:lnTo>
                <a:lnTo>
                  <a:pt x="2315" y="1430"/>
                </a:lnTo>
                <a:lnTo>
                  <a:pt x="2326" y="1427"/>
                </a:lnTo>
                <a:lnTo>
                  <a:pt x="2336" y="1423"/>
                </a:lnTo>
                <a:lnTo>
                  <a:pt x="2342" y="1436"/>
                </a:lnTo>
                <a:lnTo>
                  <a:pt x="2350" y="1442"/>
                </a:lnTo>
                <a:lnTo>
                  <a:pt x="2360" y="1443"/>
                </a:lnTo>
                <a:lnTo>
                  <a:pt x="2372" y="1449"/>
                </a:lnTo>
                <a:lnTo>
                  <a:pt x="2376" y="1432"/>
                </a:lnTo>
                <a:lnTo>
                  <a:pt x="2389" y="1440"/>
                </a:lnTo>
                <a:lnTo>
                  <a:pt x="2397" y="1443"/>
                </a:lnTo>
                <a:lnTo>
                  <a:pt x="2406" y="1436"/>
                </a:lnTo>
                <a:lnTo>
                  <a:pt x="2414" y="1437"/>
                </a:lnTo>
                <a:lnTo>
                  <a:pt x="2421" y="1423"/>
                </a:lnTo>
                <a:lnTo>
                  <a:pt x="2434" y="1422"/>
                </a:lnTo>
                <a:lnTo>
                  <a:pt x="2438" y="1427"/>
                </a:lnTo>
                <a:lnTo>
                  <a:pt x="2447" y="1423"/>
                </a:lnTo>
                <a:lnTo>
                  <a:pt x="2458" y="1427"/>
                </a:lnTo>
                <a:lnTo>
                  <a:pt x="2466" y="1433"/>
                </a:lnTo>
                <a:lnTo>
                  <a:pt x="2473" y="1434"/>
                </a:lnTo>
                <a:lnTo>
                  <a:pt x="2485" y="1434"/>
                </a:lnTo>
                <a:lnTo>
                  <a:pt x="2495" y="1444"/>
                </a:lnTo>
                <a:lnTo>
                  <a:pt x="2503" y="1446"/>
                </a:lnTo>
                <a:lnTo>
                  <a:pt x="2506" y="1436"/>
                </a:lnTo>
                <a:lnTo>
                  <a:pt x="2517" y="1432"/>
                </a:lnTo>
                <a:lnTo>
                  <a:pt x="2529" y="1436"/>
                </a:lnTo>
                <a:lnTo>
                  <a:pt x="2536" y="1430"/>
                </a:lnTo>
                <a:lnTo>
                  <a:pt x="2547" y="1433"/>
                </a:lnTo>
                <a:lnTo>
                  <a:pt x="2557" y="1425"/>
                </a:lnTo>
                <a:lnTo>
                  <a:pt x="2560" y="1429"/>
                </a:lnTo>
                <a:lnTo>
                  <a:pt x="2565" y="1430"/>
                </a:lnTo>
                <a:lnTo>
                  <a:pt x="2577" y="1426"/>
                </a:lnTo>
                <a:lnTo>
                  <a:pt x="2585" y="1433"/>
                </a:lnTo>
                <a:lnTo>
                  <a:pt x="2596" y="1439"/>
                </a:lnTo>
                <a:lnTo>
                  <a:pt x="2606" y="1439"/>
                </a:lnTo>
                <a:lnTo>
                  <a:pt x="2618" y="1443"/>
                </a:lnTo>
                <a:lnTo>
                  <a:pt x="2622" y="1443"/>
                </a:lnTo>
                <a:lnTo>
                  <a:pt x="2630" y="1434"/>
                </a:lnTo>
                <a:lnTo>
                  <a:pt x="2637" y="1429"/>
                </a:lnTo>
                <a:lnTo>
                  <a:pt x="2646" y="1425"/>
                </a:lnTo>
                <a:lnTo>
                  <a:pt x="2656" y="1427"/>
                </a:lnTo>
                <a:lnTo>
                  <a:pt x="2667" y="1429"/>
                </a:lnTo>
                <a:lnTo>
                  <a:pt x="2678" y="1416"/>
                </a:lnTo>
                <a:lnTo>
                  <a:pt x="2683" y="1422"/>
                </a:lnTo>
                <a:lnTo>
                  <a:pt x="2693" y="1425"/>
                </a:lnTo>
                <a:lnTo>
                  <a:pt x="2698" y="1433"/>
                </a:lnTo>
                <a:lnTo>
                  <a:pt x="2711" y="1426"/>
                </a:lnTo>
                <a:lnTo>
                  <a:pt x="2717" y="1440"/>
                </a:lnTo>
                <a:lnTo>
                  <a:pt x="2725" y="1444"/>
                </a:lnTo>
                <a:lnTo>
                  <a:pt x="2739" y="1444"/>
                </a:lnTo>
                <a:lnTo>
                  <a:pt x="2744" y="1442"/>
                </a:lnTo>
                <a:lnTo>
                  <a:pt x="2752" y="1434"/>
                </a:lnTo>
                <a:lnTo>
                  <a:pt x="2762" y="1442"/>
                </a:lnTo>
                <a:lnTo>
                  <a:pt x="2769" y="1426"/>
                </a:lnTo>
                <a:lnTo>
                  <a:pt x="2777" y="1426"/>
                </a:lnTo>
                <a:lnTo>
                  <a:pt x="2787" y="1425"/>
                </a:lnTo>
                <a:lnTo>
                  <a:pt x="2802" y="1432"/>
                </a:lnTo>
                <a:lnTo>
                  <a:pt x="2804" y="1427"/>
                </a:lnTo>
                <a:lnTo>
                  <a:pt x="2816" y="1423"/>
                </a:lnTo>
                <a:lnTo>
                  <a:pt x="2821" y="1430"/>
                </a:lnTo>
                <a:lnTo>
                  <a:pt x="2830" y="1436"/>
                </a:lnTo>
                <a:lnTo>
                  <a:pt x="2838" y="1439"/>
                </a:lnTo>
                <a:lnTo>
                  <a:pt x="2847" y="1444"/>
                </a:lnTo>
                <a:lnTo>
                  <a:pt x="2861" y="1446"/>
                </a:lnTo>
                <a:lnTo>
                  <a:pt x="2868" y="1446"/>
                </a:lnTo>
                <a:lnTo>
                  <a:pt x="2878" y="1446"/>
                </a:lnTo>
                <a:lnTo>
                  <a:pt x="2882" y="1430"/>
                </a:lnTo>
                <a:lnTo>
                  <a:pt x="2891" y="1426"/>
                </a:lnTo>
                <a:lnTo>
                  <a:pt x="2902" y="1434"/>
                </a:lnTo>
                <a:lnTo>
                  <a:pt x="2912" y="1432"/>
                </a:lnTo>
                <a:lnTo>
                  <a:pt x="2922" y="1417"/>
                </a:lnTo>
                <a:lnTo>
                  <a:pt x="2929" y="1422"/>
                </a:lnTo>
                <a:lnTo>
                  <a:pt x="2936" y="1432"/>
                </a:lnTo>
                <a:lnTo>
                  <a:pt x="2944" y="1432"/>
                </a:lnTo>
                <a:lnTo>
                  <a:pt x="2953" y="1436"/>
                </a:lnTo>
                <a:lnTo>
                  <a:pt x="2960" y="1440"/>
                </a:lnTo>
                <a:lnTo>
                  <a:pt x="2973" y="1434"/>
                </a:lnTo>
                <a:lnTo>
                  <a:pt x="2984" y="1440"/>
                </a:lnTo>
                <a:lnTo>
                  <a:pt x="2987" y="1436"/>
                </a:lnTo>
                <a:lnTo>
                  <a:pt x="2995" y="1443"/>
                </a:lnTo>
                <a:lnTo>
                  <a:pt x="3007" y="1436"/>
                </a:lnTo>
                <a:lnTo>
                  <a:pt x="3016" y="1436"/>
                </a:lnTo>
                <a:lnTo>
                  <a:pt x="3025" y="1437"/>
                </a:lnTo>
                <a:lnTo>
                  <a:pt x="3035" y="1432"/>
                </a:lnTo>
                <a:lnTo>
                  <a:pt x="3046" y="1430"/>
                </a:lnTo>
                <a:lnTo>
                  <a:pt x="3048" y="1426"/>
                </a:lnTo>
                <a:lnTo>
                  <a:pt x="3059" y="1420"/>
                </a:lnTo>
                <a:lnTo>
                  <a:pt x="3066" y="1425"/>
                </a:lnTo>
                <a:lnTo>
                  <a:pt x="3074" y="1434"/>
                </a:lnTo>
                <a:lnTo>
                  <a:pt x="3084" y="1432"/>
                </a:lnTo>
                <a:lnTo>
                  <a:pt x="3096" y="1432"/>
                </a:lnTo>
                <a:lnTo>
                  <a:pt x="3106" y="1440"/>
                </a:lnTo>
                <a:lnTo>
                  <a:pt x="3108" y="1436"/>
                </a:lnTo>
                <a:lnTo>
                  <a:pt x="3121" y="1444"/>
                </a:lnTo>
                <a:lnTo>
                  <a:pt x="3127" y="1436"/>
                </a:lnTo>
                <a:lnTo>
                  <a:pt x="3135" y="1430"/>
                </a:lnTo>
                <a:lnTo>
                  <a:pt x="3142" y="1426"/>
                </a:lnTo>
                <a:lnTo>
                  <a:pt x="3155" y="1432"/>
                </a:lnTo>
                <a:lnTo>
                  <a:pt x="3165" y="1423"/>
                </a:lnTo>
                <a:lnTo>
                  <a:pt x="3169" y="1427"/>
                </a:lnTo>
                <a:lnTo>
                  <a:pt x="3178" y="1434"/>
                </a:lnTo>
                <a:lnTo>
                  <a:pt x="3186" y="1434"/>
                </a:lnTo>
                <a:lnTo>
                  <a:pt x="3197" y="1430"/>
                </a:lnTo>
                <a:lnTo>
                  <a:pt x="3203" y="1443"/>
                </a:lnTo>
                <a:lnTo>
                  <a:pt x="3213" y="1444"/>
                </a:lnTo>
                <a:lnTo>
                  <a:pt x="3227" y="1439"/>
                </a:lnTo>
                <a:lnTo>
                  <a:pt x="3233" y="1444"/>
                </a:lnTo>
                <a:lnTo>
                  <a:pt x="3240" y="1433"/>
                </a:lnTo>
                <a:lnTo>
                  <a:pt x="3248" y="1434"/>
                </a:lnTo>
                <a:lnTo>
                  <a:pt x="3257" y="1429"/>
                </a:lnTo>
                <a:lnTo>
                  <a:pt x="3267" y="1433"/>
                </a:lnTo>
                <a:lnTo>
                  <a:pt x="3277" y="1429"/>
                </a:lnTo>
                <a:lnTo>
                  <a:pt x="3287" y="1419"/>
                </a:lnTo>
                <a:lnTo>
                  <a:pt x="3294" y="1419"/>
                </a:lnTo>
                <a:lnTo>
                  <a:pt x="3301" y="1420"/>
                </a:lnTo>
                <a:lnTo>
                  <a:pt x="3312" y="1423"/>
                </a:lnTo>
                <a:lnTo>
                  <a:pt x="3321" y="1430"/>
                </a:lnTo>
                <a:lnTo>
                  <a:pt x="3325" y="1442"/>
                </a:lnTo>
                <a:lnTo>
                  <a:pt x="3337" y="1436"/>
                </a:lnTo>
                <a:lnTo>
                  <a:pt x="3350" y="1437"/>
                </a:lnTo>
                <a:lnTo>
                  <a:pt x="3350" y="1433"/>
                </a:lnTo>
                <a:lnTo>
                  <a:pt x="3362" y="1437"/>
                </a:lnTo>
                <a:lnTo>
                  <a:pt x="3369" y="1434"/>
                </a:lnTo>
                <a:lnTo>
                  <a:pt x="3381" y="1439"/>
                </a:lnTo>
                <a:lnTo>
                  <a:pt x="3388" y="1433"/>
                </a:lnTo>
                <a:lnTo>
                  <a:pt x="3400" y="1434"/>
                </a:lnTo>
                <a:lnTo>
                  <a:pt x="3410" y="1425"/>
                </a:lnTo>
                <a:lnTo>
                  <a:pt x="3415" y="1419"/>
                </a:lnTo>
                <a:lnTo>
                  <a:pt x="3424" y="1426"/>
                </a:lnTo>
                <a:lnTo>
                  <a:pt x="3431" y="1430"/>
                </a:lnTo>
                <a:lnTo>
                  <a:pt x="3441" y="1430"/>
                </a:lnTo>
                <a:lnTo>
                  <a:pt x="3448" y="1436"/>
                </a:lnTo>
                <a:lnTo>
                  <a:pt x="3458" y="1440"/>
                </a:lnTo>
                <a:lnTo>
                  <a:pt x="3470" y="1439"/>
                </a:lnTo>
                <a:lnTo>
                  <a:pt x="3473" y="1434"/>
                </a:lnTo>
                <a:lnTo>
                  <a:pt x="3482" y="1430"/>
                </a:lnTo>
                <a:lnTo>
                  <a:pt x="3493" y="1442"/>
                </a:lnTo>
                <a:lnTo>
                  <a:pt x="3503" y="1437"/>
                </a:lnTo>
                <a:lnTo>
                  <a:pt x="3509" y="1430"/>
                </a:lnTo>
                <a:lnTo>
                  <a:pt x="3519" y="1425"/>
                </a:lnTo>
                <a:lnTo>
                  <a:pt x="3531" y="1427"/>
                </a:lnTo>
                <a:lnTo>
                  <a:pt x="3535" y="1430"/>
                </a:lnTo>
                <a:lnTo>
                  <a:pt x="3547" y="1423"/>
                </a:lnTo>
                <a:lnTo>
                  <a:pt x="3554" y="1427"/>
                </a:lnTo>
                <a:lnTo>
                  <a:pt x="3565" y="1426"/>
                </a:lnTo>
                <a:lnTo>
                  <a:pt x="3572" y="1429"/>
                </a:lnTo>
                <a:lnTo>
                  <a:pt x="3582" y="1430"/>
                </a:lnTo>
                <a:lnTo>
                  <a:pt x="3592" y="1440"/>
                </a:lnTo>
                <a:lnTo>
                  <a:pt x="3598" y="1443"/>
                </a:lnTo>
                <a:lnTo>
                  <a:pt x="3605" y="1442"/>
                </a:lnTo>
                <a:lnTo>
                  <a:pt x="3616" y="1442"/>
                </a:lnTo>
                <a:lnTo>
                  <a:pt x="3622" y="1425"/>
                </a:lnTo>
                <a:lnTo>
                  <a:pt x="3634" y="1437"/>
                </a:lnTo>
                <a:lnTo>
                  <a:pt x="3642" y="1423"/>
                </a:lnTo>
                <a:lnTo>
                  <a:pt x="3654" y="1425"/>
                </a:lnTo>
                <a:lnTo>
                  <a:pt x="3659" y="1420"/>
                </a:lnTo>
                <a:lnTo>
                  <a:pt x="3666" y="1434"/>
                </a:lnTo>
                <a:lnTo>
                  <a:pt x="3677" y="1422"/>
                </a:lnTo>
                <a:lnTo>
                  <a:pt x="3684" y="1433"/>
                </a:lnTo>
                <a:lnTo>
                  <a:pt x="3691" y="1439"/>
                </a:lnTo>
                <a:lnTo>
                  <a:pt x="3702" y="1440"/>
                </a:lnTo>
                <a:lnTo>
                  <a:pt x="3714" y="1447"/>
                </a:lnTo>
                <a:lnTo>
                  <a:pt x="3719" y="1443"/>
                </a:lnTo>
                <a:lnTo>
                  <a:pt x="3726" y="1430"/>
                </a:lnTo>
                <a:lnTo>
                  <a:pt x="3733" y="1427"/>
                </a:lnTo>
                <a:lnTo>
                  <a:pt x="3746" y="1436"/>
                </a:lnTo>
                <a:lnTo>
                  <a:pt x="3756" y="1437"/>
                </a:lnTo>
                <a:lnTo>
                  <a:pt x="3766" y="1434"/>
                </a:lnTo>
                <a:lnTo>
                  <a:pt x="3776" y="1426"/>
                </a:lnTo>
                <a:lnTo>
                  <a:pt x="3783" y="1419"/>
                </a:lnTo>
                <a:lnTo>
                  <a:pt x="3790" y="1427"/>
                </a:lnTo>
                <a:lnTo>
                  <a:pt x="3799" y="1425"/>
                </a:lnTo>
                <a:lnTo>
                  <a:pt x="3806" y="1437"/>
                </a:lnTo>
                <a:lnTo>
                  <a:pt x="3817" y="1429"/>
                </a:lnTo>
                <a:lnTo>
                  <a:pt x="3825" y="1437"/>
                </a:lnTo>
                <a:lnTo>
                  <a:pt x="3837" y="1434"/>
                </a:lnTo>
                <a:lnTo>
                  <a:pt x="3841" y="1439"/>
                </a:lnTo>
                <a:lnTo>
                  <a:pt x="3849" y="1446"/>
                </a:lnTo>
                <a:lnTo>
                  <a:pt x="3856" y="1429"/>
                </a:lnTo>
                <a:lnTo>
                  <a:pt x="3868" y="1429"/>
                </a:lnTo>
                <a:lnTo>
                  <a:pt x="3876" y="1430"/>
                </a:lnTo>
                <a:lnTo>
                  <a:pt x="3885" y="1425"/>
                </a:lnTo>
                <a:lnTo>
                  <a:pt x="3898" y="1425"/>
                </a:lnTo>
                <a:lnTo>
                  <a:pt x="3900" y="1430"/>
                </a:lnTo>
                <a:lnTo>
                  <a:pt x="3913" y="1423"/>
                </a:lnTo>
                <a:lnTo>
                  <a:pt x="3917" y="1436"/>
                </a:lnTo>
                <a:lnTo>
                  <a:pt x="3930" y="1429"/>
                </a:lnTo>
                <a:lnTo>
                  <a:pt x="3934" y="1443"/>
                </a:lnTo>
                <a:lnTo>
                  <a:pt x="3946" y="1443"/>
                </a:lnTo>
                <a:lnTo>
                  <a:pt x="3958" y="1440"/>
                </a:lnTo>
                <a:lnTo>
                  <a:pt x="3963" y="1436"/>
                </a:lnTo>
                <a:lnTo>
                  <a:pt x="3972" y="1434"/>
                </a:lnTo>
                <a:lnTo>
                  <a:pt x="3982" y="1442"/>
                </a:lnTo>
                <a:lnTo>
                  <a:pt x="3992" y="1440"/>
                </a:lnTo>
                <a:lnTo>
                  <a:pt x="3998" y="1430"/>
                </a:lnTo>
                <a:lnTo>
                  <a:pt x="4008" y="1429"/>
                </a:lnTo>
                <a:lnTo>
                  <a:pt x="4019" y="1420"/>
                </a:lnTo>
                <a:lnTo>
                  <a:pt x="4025" y="1426"/>
                </a:lnTo>
                <a:lnTo>
                  <a:pt x="4032" y="1436"/>
                </a:lnTo>
                <a:lnTo>
                  <a:pt x="4042" y="1429"/>
                </a:lnTo>
                <a:lnTo>
                  <a:pt x="4052" y="1433"/>
                </a:lnTo>
                <a:lnTo>
                  <a:pt x="4059" y="1436"/>
                </a:lnTo>
                <a:lnTo>
                  <a:pt x="4067" y="1443"/>
                </a:lnTo>
                <a:lnTo>
                  <a:pt x="4080" y="1442"/>
                </a:lnTo>
                <a:lnTo>
                  <a:pt x="4086" y="1443"/>
                </a:lnTo>
                <a:lnTo>
                  <a:pt x="4090" y="1437"/>
                </a:lnTo>
                <a:lnTo>
                  <a:pt x="4097" y="1427"/>
                </a:lnTo>
                <a:lnTo>
                  <a:pt x="4108" y="1430"/>
                </a:lnTo>
                <a:lnTo>
                  <a:pt x="4122" y="1439"/>
                </a:lnTo>
                <a:lnTo>
                  <a:pt x="4131" y="1426"/>
                </a:lnTo>
                <a:lnTo>
                  <a:pt x="4141" y="1417"/>
                </a:lnTo>
                <a:lnTo>
                  <a:pt x="4145" y="1432"/>
                </a:lnTo>
                <a:lnTo>
                  <a:pt x="4156" y="1429"/>
                </a:lnTo>
                <a:lnTo>
                  <a:pt x="4162" y="1437"/>
                </a:lnTo>
                <a:lnTo>
                  <a:pt x="4170" y="1440"/>
                </a:lnTo>
                <a:lnTo>
                  <a:pt x="4183" y="1429"/>
                </a:lnTo>
                <a:lnTo>
                  <a:pt x="4190" y="1443"/>
                </a:lnTo>
                <a:lnTo>
                  <a:pt x="4202" y="1450"/>
                </a:lnTo>
                <a:lnTo>
                  <a:pt x="4210" y="1446"/>
                </a:lnTo>
                <a:lnTo>
                  <a:pt x="4219" y="1439"/>
                </a:lnTo>
                <a:lnTo>
                  <a:pt x="4226" y="1437"/>
                </a:lnTo>
                <a:lnTo>
                  <a:pt x="4233" y="1429"/>
                </a:lnTo>
                <a:lnTo>
                  <a:pt x="4240" y="1423"/>
                </a:lnTo>
                <a:lnTo>
                  <a:pt x="4254" y="1430"/>
                </a:lnTo>
                <a:lnTo>
                  <a:pt x="4265" y="1427"/>
                </a:lnTo>
                <a:lnTo>
                  <a:pt x="4271" y="1417"/>
                </a:lnTo>
                <a:lnTo>
                  <a:pt x="4275" y="1425"/>
                </a:lnTo>
                <a:lnTo>
                  <a:pt x="4286" y="1429"/>
                </a:lnTo>
                <a:lnTo>
                  <a:pt x="4295" y="1434"/>
                </a:lnTo>
                <a:lnTo>
                  <a:pt x="4305" y="1430"/>
                </a:lnTo>
                <a:lnTo>
                  <a:pt x="4315" y="1433"/>
                </a:lnTo>
                <a:lnTo>
                  <a:pt x="4326" y="1436"/>
                </a:lnTo>
                <a:lnTo>
                  <a:pt x="4330" y="1443"/>
                </a:lnTo>
                <a:lnTo>
                  <a:pt x="4337" y="1430"/>
                </a:lnTo>
                <a:lnTo>
                  <a:pt x="4349" y="1443"/>
                </a:lnTo>
                <a:lnTo>
                  <a:pt x="4357" y="1434"/>
                </a:lnTo>
                <a:lnTo>
                  <a:pt x="4366" y="1433"/>
                </a:lnTo>
                <a:lnTo>
                  <a:pt x="4376" y="1430"/>
                </a:lnTo>
                <a:lnTo>
                  <a:pt x="4385" y="1422"/>
                </a:lnTo>
                <a:lnTo>
                  <a:pt x="4390" y="1432"/>
                </a:lnTo>
                <a:lnTo>
                  <a:pt x="4401" y="1423"/>
                </a:lnTo>
                <a:lnTo>
                  <a:pt x="4408" y="1427"/>
                </a:lnTo>
                <a:lnTo>
                  <a:pt x="4418" y="1429"/>
                </a:lnTo>
                <a:lnTo>
                  <a:pt x="4425" y="1437"/>
                </a:lnTo>
                <a:lnTo>
                  <a:pt x="4435" y="1440"/>
                </a:lnTo>
                <a:lnTo>
                  <a:pt x="4448" y="1440"/>
                </a:lnTo>
                <a:lnTo>
                  <a:pt x="4452" y="1442"/>
                </a:lnTo>
                <a:lnTo>
                  <a:pt x="4456" y="1434"/>
                </a:lnTo>
                <a:lnTo>
                  <a:pt x="4467" y="1430"/>
                </a:lnTo>
                <a:lnTo>
                  <a:pt x="4479" y="1432"/>
                </a:lnTo>
                <a:lnTo>
                  <a:pt x="4484" y="1423"/>
                </a:lnTo>
                <a:lnTo>
                  <a:pt x="4497" y="1430"/>
                </a:lnTo>
                <a:lnTo>
                  <a:pt x="4508" y="1425"/>
                </a:lnTo>
                <a:lnTo>
                  <a:pt x="4514" y="1419"/>
                </a:lnTo>
                <a:lnTo>
                  <a:pt x="4521" y="1429"/>
                </a:lnTo>
                <a:lnTo>
                  <a:pt x="4527" y="1437"/>
                </a:lnTo>
                <a:lnTo>
                  <a:pt x="4540" y="1432"/>
                </a:lnTo>
                <a:lnTo>
                  <a:pt x="4547" y="1437"/>
                </a:lnTo>
                <a:lnTo>
                  <a:pt x="4555" y="1446"/>
                </a:lnTo>
                <a:lnTo>
                  <a:pt x="4569" y="1433"/>
                </a:lnTo>
                <a:lnTo>
                  <a:pt x="4573" y="1440"/>
                </a:lnTo>
                <a:lnTo>
                  <a:pt x="4582" y="1433"/>
                </a:lnTo>
                <a:lnTo>
                  <a:pt x="4592" y="1440"/>
                </a:lnTo>
                <a:lnTo>
                  <a:pt x="4602" y="1440"/>
                </a:lnTo>
                <a:lnTo>
                  <a:pt x="4606" y="1423"/>
                </a:lnTo>
                <a:lnTo>
                  <a:pt x="4619" y="1429"/>
                </a:lnTo>
                <a:lnTo>
                  <a:pt x="4630" y="1429"/>
                </a:lnTo>
                <a:lnTo>
                  <a:pt x="4636" y="1423"/>
                </a:lnTo>
                <a:lnTo>
                  <a:pt x="4646" y="1423"/>
                </a:lnTo>
                <a:lnTo>
                  <a:pt x="4653" y="1429"/>
                </a:lnTo>
                <a:lnTo>
                  <a:pt x="4660" y="1439"/>
                </a:lnTo>
                <a:lnTo>
                  <a:pt x="4670" y="1433"/>
                </a:lnTo>
                <a:lnTo>
                  <a:pt x="4681" y="1433"/>
                </a:lnTo>
                <a:lnTo>
                  <a:pt x="4691" y="1447"/>
                </a:lnTo>
                <a:lnTo>
                  <a:pt x="4692" y="1433"/>
                </a:lnTo>
                <a:lnTo>
                  <a:pt x="4699" y="1430"/>
                </a:lnTo>
                <a:lnTo>
                  <a:pt x="4711" y="1440"/>
                </a:lnTo>
                <a:lnTo>
                  <a:pt x="4719" y="1434"/>
                </a:lnTo>
                <a:lnTo>
                  <a:pt x="4729" y="1425"/>
                </a:lnTo>
                <a:lnTo>
                  <a:pt x="4743" y="1434"/>
                </a:lnTo>
                <a:lnTo>
                  <a:pt x="4753" y="1425"/>
                </a:lnTo>
                <a:lnTo>
                  <a:pt x="4757" y="1423"/>
                </a:lnTo>
                <a:lnTo>
                  <a:pt x="4764" y="1434"/>
                </a:lnTo>
                <a:lnTo>
                  <a:pt x="4774" y="1432"/>
                </a:lnTo>
                <a:lnTo>
                  <a:pt x="4786" y="1425"/>
                </a:lnTo>
                <a:lnTo>
                  <a:pt x="4791" y="1437"/>
                </a:lnTo>
                <a:lnTo>
                  <a:pt x="4800" y="1446"/>
                </a:lnTo>
                <a:lnTo>
                  <a:pt x="4812" y="1449"/>
                </a:lnTo>
                <a:lnTo>
                  <a:pt x="4821" y="1447"/>
                </a:lnTo>
                <a:lnTo>
                  <a:pt x="4829" y="1439"/>
                </a:lnTo>
                <a:lnTo>
                  <a:pt x="4837" y="1439"/>
                </a:lnTo>
                <a:lnTo>
                  <a:pt x="4846" y="1437"/>
                </a:lnTo>
                <a:lnTo>
                  <a:pt x="4854" y="1430"/>
                </a:lnTo>
                <a:lnTo>
                  <a:pt x="4863" y="1430"/>
                </a:lnTo>
                <a:lnTo>
                  <a:pt x="4875" y="1426"/>
                </a:lnTo>
                <a:lnTo>
                  <a:pt x="4879" y="1425"/>
                </a:lnTo>
                <a:lnTo>
                  <a:pt x="4890" y="1420"/>
                </a:lnTo>
                <a:lnTo>
                  <a:pt x="4896" y="1429"/>
                </a:lnTo>
                <a:lnTo>
                  <a:pt x="4904" y="1434"/>
                </a:lnTo>
                <a:lnTo>
                  <a:pt x="4913" y="1439"/>
                </a:lnTo>
                <a:lnTo>
                  <a:pt x="4923" y="1439"/>
                </a:lnTo>
                <a:lnTo>
                  <a:pt x="4937" y="1433"/>
                </a:lnTo>
                <a:lnTo>
                  <a:pt x="4941" y="1444"/>
                </a:lnTo>
                <a:lnTo>
                  <a:pt x="4951" y="1440"/>
                </a:lnTo>
                <a:lnTo>
                  <a:pt x="4958" y="1439"/>
                </a:lnTo>
                <a:lnTo>
                  <a:pt x="4967" y="1434"/>
                </a:lnTo>
                <a:lnTo>
                  <a:pt x="4975" y="1432"/>
                </a:lnTo>
                <a:lnTo>
                  <a:pt x="4984" y="1426"/>
                </a:lnTo>
                <a:lnTo>
                  <a:pt x="4995" y="1416"/>
                </a:lnTo>
                <a:lnTo>
                  <a:pt x="5001" y="1432"/>
                </a:lnTo>
                <a:lnTo>
                  <a:pt x="5009" y="1434"/>
                </a:lnTo>
                <a:lnTo>
                  <a:pt x="5018" y="1432"/>
                </a:lnTo>
                <a:lnTo>
                  <a:pt x="5027" y="1433"/>
                </a:lnTo>
                <a:lnTo>
                  <a:pt x="5037" y="1432"/>
                </a:lnTo>
                <a:lnTo>
                  <a:pt x="5044" y="1444"/>
                </a:lnTo>
                <a:lnTo>
                  <a:pt x="5059" y="1433"/>
                </a:lnTo>
                <a:lnTo>
                  <a:pt x="5061" y="1442"/>
                </a:lnTo>
                <a:lnTo>
                  <a:pt x="5068" y="1429"/>
                </a:lnTo>
                <a:lnTo>
                  <a:pt x="5078" y="1436"/>
                </a:lnTo>
                <a:lnTo>
                  <a:pt x="5090" y="1439"/>
                </a:lnTo>
                <a:lnTo>
                  <a:pt x="5098" y="1436"/>
                </a:lnTo>
                <a:lnTo>
                  <a:pt x="5105" y="1422"/>
                </a:lnTo>
                <a:lnTo>
                  <a:pt x="5118" y="1423"/>
                </a:lnTo>
                <a:lnTo>
                  <a:pt x="5125" y="1420"/>
                </a:lnTo>
                <a:lnTo>
                  <a:pt x="5134" y="1425"/>
                </a:lnTo>
                <a:lnTo>
                  <a:pt x="5141" y="1429"/>
                </a:lnTo>
                <a:lnTo>
                  <a:pt x="5149" y="1434"/>
                </a:lnTo>
                <a:lnTo>
                  <a:pt x="5156" y="1439"/>
                </a:lnTo>
                <a:lnTo>
                  <a:pt x="5166" y="1442"/>
                </a:lnTo>
                <a:lnTo>
                  <a:pt x="5180" y="1434"/>
                </a:lnTo>
                <a:lnTo>
                  <a:pt x="5186" y="1449"/>
                </a:lnTo>
                <a:lnTo>
                  <a:pt x="5191" y="1446"/>
                </a:lnTo>
                <a:lnTo>
                  <a:pt x="5201" y="1436"/>
                </a:lnTo>
                <a:lnTo>
                  <a:pt x="5213" y="1437"/>
                </a:lnTo>
                <a:lnTo>
                  <a:pt x="5218" y="1429"/>
                </a:lnTo>
                <a:lnTo>
                  <a:pt x="5230" y="1427"/>
                </a:lnTo>
                <a:lnTo>
                  <a:pt x="5240" y="1419"/>
                </a:lnTo>
                <a:lnTo>
                  <a:pt x="5245" y="1423"/>
                </a:lnTo>
                <a:lnTo>
                  <a:pt x="5255" y="1423"/>
                </a:lnTo>
                <a:lnTo>
                  <a:pt x="5264" y="1426"/>
                </a:lnTo>
                <a:lnTo>
                  <a:pt x="5269" y="1440"/>
                </a:lnTo>
                <a:lnTo>
                  <a:pt x="5279" y="1434"/>
                </a:lnTo>
                <a:lnTo>
                  <a:pt x="5292" y="1432"/>
                </a:lnTo>
                <a:lnTo>
                  <a:pt x="5300" y="1447"/>
                </a:lnTo>
                <a:lnTo>
                  <a:pt x="5307" y="1442"/>
                </a:lnTo>
                <a:lnTo>
                  <a:pt x="5317" y="1443"/>
                </a:lnTo>
                <a:lnTo>
                  <a:pt x="5324" y="1440"/>
                </a:lnTo>
                <a:lnTo>
                  <a:pt x="5333" y="1434"/>
                </a:lnTo>
                <a:lnTo>
                  <a:pt x="5339" y="1423"/>
                </a:lnTo>
                <a:lnTo>
                  <a:pt x="5350" y="1426"/>
                </a:lnTo>
                <a:lnTo>
                  <a:pt x="5363" y="1425"/>
                </a:lnTo>
                <a:lnTo>
                  <a:pt x="5367" y="1429"/>
                </a:lnTo>
                <a:lnTo>
                  <a:pt x="5374" y="1425"/>
                </a:lnTo>
                <a:lnTo>
                  <a:pt x="5384" y="1432"/>
                </a:lnTo>
                <a:lnTo>
                  <a:pt x="5397" y="1425"/>
                </a:lnTo>
                <a:lnTo>
                  <a:pt x="5401" y="1439"/>
                </a:lnTo>
                <a:lnTo>
                  <a:pt x="5411" y="1444"/>
                </a:lnTo>
                <a:lnTo>
                  <a:pt x="5425" y="1433"/>
                </a:lnTo>
                <a:lnTo>
                  <a:pt x="5428" y="1439"/>
                </a:lnTo>
                <a:lnTo>
                  <a:pt x="5436" y="1433"/>
                </a:lnTo>
                <a:lnTo>
                  <a:pt x="5447" y="1443"/>
                </a:lnTo>
                <a:lnTo>
                  <a:pt x="5455" y="1433"/>
                </a:lnTo>
                <a:lnTo>
                  <a:pt x="5462" y="1423"/>
                </a:lnTo>
                <a:lnTo>
                  <a:pt x="5472" y="1420"/>
                </a:lnTo>
                <a:lnTo>
                  <a:pt x="5484" y="1416"/>
                </a:lnTo>
                <a:lnTo>
                  <a:pt x="5488" y="1429"/>
                </a:lnTo>
                <a:lnTo>
                  <a:pt x="5498" y="1433"/>
                </a:lnTo>
                <a:lnTo>
                  <a:pt x="5505" y="1437"/>
                </a:lnTo>
                <a:lnTo>
                  <a:pt x="5515" y="1433"/>
                </a:lnTo>
                <a:lnTo>
                  <a:pt x="5527" y="1429"/>
                </a:lnTo>
                <a:lnTo>
                  <a:pt x="5534" y="1442"/>
                </a:lnTo>
                <a:lnTo>
                  <a:pt x="5546" y="1433"/>
                </a:lnTo>
                <a:lnTo>
                  <a:pt x="5551" y="1446"/>
                </a:lnTo>
                <a:lnTo>
                  <a:pt x="5556" y="1440"/>
                </a:lnTo>
                <a:lnTo>
                  <a:pt x="5562" y="1429"/>
                </a:lnTo>
                <a:lnTo>
                  <a:pt x="5573" y="1429"/>
                </a:lnTo>
                <a:lnTo>
                  <a:pt x="5583" y="1422"/>
                </a:lnTo>
                <a:lnTo>
                  <a:pt x="5595" y="1420"/>
                </a:lnTo>
                <a:lnTo>
                  <a:pt x="5607" y="1416"/>
                </a:lnTo>
                <a:lnTo>
                  <a:pt x="5610" y="1432"/>
                </a:lnTo>
                <a:lnTo>
                  <a:pt x="5623" y="1425"/>
                </a:lnTo>
                <a:lnTo>
                  <a:pt x="5627" y="1434"/>
                </a:lnTo>
                <a:lnTo>
                  <a:pt x="5637" y="1439"/>
                </a:lnTo>
                <a:lnTo>
                  <a:pt x="5645" y="1437"/>
                </a:lnTo>
                <a:lnTo>
                  <a:pt x="5657" y="1436"/>
                </a:lnTo>
                <a:lnTo>
                  <a:pt x="5668" y="1444"/>
                </a:lnTo>
                <a:lnTo>
                  <a:pt x="5671" y="1433"/>
                </a:lnTo>
                <a:lnTo>
                  <a:pt x="5681" y="1443"/>
                </a:lnTo>
                <a:lnTo>
                  <a:pt x="5691" y="1433"/>
                </a:lnTo>
                <a:lnTo>
                  <a:pt x="5699" y="1426"/>
                </a:lnTo>
                <a:lnTo>
                  <a:pt x="5709" y="1436"/>
                </a:lnTo>
                <a:lnTo>
                  <a:pt x="5716" y="1422"/>
                </a:lnTo>
                <a:lnTo>
                  <a:pt x="5729" y="1416"/>
                </a:lnTo>
                <a:lnTo>
                  <a:pt x="5732" y="1432"/>
                </a:lnTo>
                <a:close/>
              </a:path>
            </a:pathLst>
          </a:custGeom>
          <a:gradFill flip="none" rotWithShape="1">
            <a:gsLst>
              <a:gs pos="0">
                <a:srgbClr val="F2F2F2"/>
              </a:gs>
              <a:gs pos="100000">
                <a:srgbClr val="FFFFFF"/>
              </a:gs>
            </a:gsLst>
            <a:lin ang="13500000" scaled="1"/>
            <a:tileRect/>
          </a:gradFill>
          <a:ln w="3175">
            <a:solidFill>
              <a:srgbClr val="D1D1D1"/>
            </a:solidFill>
          </a:ln>
          <a:effectLst>
            <a:outerShdw blurRad="244475" dist="165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3C82D04-C645-45E4-1D97-1BB46945640B}"/>
              </a:ext>
            </a:extLst>
          </p:cNvPr>
          <p:cNvSpPr txBox="1">
            <a:spLocks/>
          </p:cNvSpPr>
          <p:nvPr/>
        </p:nvSpPr>
        <p:spPr>
          <a:xfrm>
            <a:off x="7305087" y="1429433"/>
            <a:ext cx="4074113" cy="4438650"/>
          </a:xfrm>
          <a:prstGeom prst="rect">
            <a:avLst/>
          </a:prstGeom>
        </p:spPr>
        <p:txBody>
          <a:bodyPr vert="horz" lIns="0" tIns="0" rIns="0" bIns="0" rtlCol="0">
            <a:noAutofit/>
          </a:bodyPr>
          <a:lstStyle>
            <a:lvl1pPr marL="360000" indent="-360000" algn="l" defTabSz="914400" rtl="0" eaLnBrk="1" latinLnBrk="0" hangingPunct="1">
              <a:lnSpc>
                <a:spcPct val="110000"/>
              </a:lnSpc>
              <a:spcBef>
                <a:spcPts val="1000"/>
              </a:spcBef>
              <a:spcAft>
                <a:spcPts val="300"/>
              </a:spcAft>
              <a:buClr>
                <a:schemeClr val="tx1">
                  <a:lumMod val="75000"/>
                  <a:lumOff val="25000"/>
                </a:schemeClr>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110000"/>
              </a:lnSpc>
              <a:spcBef>
                <a:spcPts val="500"/>
              </a:spcBef>
              <a:buClr>
                <a:schemeClr val="tx1"/>
              </a:buClr>
              <a:buSzPct val="100000"/>
              <a:buFont typeface="System Font Regular"/>
              <a:buChar char="–"/>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110000"/>
              </a:lnSpc>
              <a:spcBef>
                <a:spcPts val="500"/>
              </a:spcBef>
              <a:buClr>
                <a:schemeClr val="tx1">
                  <a:lumMod val="65000"/>
                  <a:lumOff val="35000"/>
                </a:schemeClr>
              </a:buClr>
              <a:buSzPct val="100000"/>
              <a:buFont typeface="System Font Regular"/>
              <a:buChar char="&gt;"/>
              <a:defRPr sz="16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32000" indent="-252000" algn="l" defTabSz="914400" rtl="0" eaLnBrk="1" latinLnBrk="0" hangingPunct="1">
              <a:lnSpc>
                <a:spcPct val="110000"/>
              </a:lnSpc>
              <a:spcBef>
                <a:spcPts val="500"/>
              </a:spcBef>
              <a:buClr>
                <a:schemeClr val="tx1"/>
              </a:buClr>
              <a:buSzPct val="100000"/>
              <a:buFontTx/>
              <a:buBlip>
                <a:blip r:embed="rId2"/>
              </a:buBlip>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4pPr>
            <a:lvl5pPr marL="1584000" indent="-252000" algn="l" defTabSz="914400" rtl="0" eaLnBrk="1" latinLnBrk="0" hangingPunct="1">
              <a:lnSpc>
                <a:spcPct val="110000"/>
              </a:lnSpc>
              <a:spcBef>
                <a:spcPts val="500"/>
              </a:spcBef>
              <a:buClr>
                <a:schemeClr val="tx1">
                  <a:lumMod val="50000"/>
                  <a:lumOff val="50000"/>
                </a:schemeClr>
              </a:buClr>
              <a:buFont typeface="System Font Regular"/>
              <a:buChar char="~"/>
              <a:defRPr sz="1400" b="0" i="0" kern="1200" baseline="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98916">
              <a:lnSpc>
                <a:spcPts val="2400"/>
              </a:lnSpc>
              <a:spcBef>
                <a:spcPts val="533"/>
              </a:spcBef>
              <a:spcAft>
                <a:spcPts val="267"/>
              </a:spcAft>
              <a:buClr>
                <a:schemeClr val="tx1">
                  <a:lumMod val="75000"/>
                  <a:lumOff val="25000"/>
                </a:schemeClr>
              </a:buClr>
              <a:buSzPct val="80000"/>
              <a:buNone/>
            </a:pPr>
            <a:r>
              <a:rPr lang="en-AU" sz="1800" dirty="0">
                <a:solidFill>
                  <a:schemeClr val="tx1"/>
                </a:solidFill>
                <a:latin typeface="Arial Nova" panose="020B0504020202020204" pitchFamily="34" charset="0"/>
                <a:cs typeface="+mn-cs"/>
              </a:rPr>
              <a:t>This is relevant to </a:t>
            </a:r>
            <a:r>
              <a:rPr lang="en-AU" sz="1800" i="1" dirty="0">
                <a:solidFill>
                  <a:schemeClr val="tx1"/>
                </a:solidFill>
                <a:latin typeface="Arial Nova" panose="020B0504020202020204" pitchFamily="34" charset="0"/>
                <a:cs typeface="+mn-cs"/>
              </a:rPr>
              <a:t>business </a:t>
            </a:r>
            <a:r>
              <a:rPr lang="en-AU" sz="1800" dirty="0">
                <a:solidFill>
                  <a:schemeClr val="tx1"/>
                </a:solidFill>
                <a:latin typeface="Arial Nova" panose="020B0504020202020204" pitchFamily="34" charset="0"/>
                <a:cs typeface="+mn-cs"/>
              </a:rPr>
              <a:t>judgment only (</a:t>
            </a:r>
            <a:r>
              <a:rPr lang="en-AU" sz="1800" dirty="0" err="1">
                <a:solidFill>
                  <a:schemeClr val="tx1"/>
                </a:solidFill>
                <a:latin typeface="Arial Nova" panose="020B0504020202020204" pitchFamily="34" charset="0"/>
                <a:cs typeface="+mn-cs"/>
              </a:rPr>
              <a:t>eg</a:t>
            </a:r>
            <a:r>
              <a:rPr lang="en-AU" sz="1800" dirty="0">
                <a:solidFill>
                  <a:schemeClr val="tx1"/>
                </a:solidFill>
                <a:latin typeface="Arial Nova" panose="020B0504020202020204" pitchFamily="34" charset="0"/>
                <a:cs typeface="+mn-cs"/>
              </a:rPr>
              <a:t> strategy, new project,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new financing decision), it does not cover compliance matters.  It only relates to the Corporations Act and </a:t>
            </a:r>
            <a:br>
              <a:rPr lang="en-AU" sz="1800" dirty="0">
                <a:solidFill>
                  <a:schemeClr val="tx1"/>
                </a:solidFill>
                <a:latin typeface="Arial Nova" panose="020B0504020202020204" pitchFamily="34" charset="0"/>
                <a:cs typeface="+mn-cs"/>
              </a:rPr>
            </a:br>
            <a:r>
              <a:rPr lang="en-AU" sz="1800" dirty="0">
                <a:solidFill>
                  <a:schemeClr val="tx1"/>
                </a:solidFill>
                <a:latin typeface="Arial Nova" panose="020B0504020202020204" pitchFamily="34" charset="0"/>
                <a:cs typeface="+mn-cs"/>
              </a:rPr>
              <a:t>not other matters where liability may apply (</a:t>
            </a:r>
            <a:r>
              <a:rPr lang="en-AU" sz="1800" dirty="0" err="1">
                <a:solidFill>
                  <a:schemeClr val="tx1"/>
                </a:solidFill>
                <a:latin typeface="Arial Nova" panose="020B0504020202020204" pitchFamily="34" charset="0"/>
                <a:cs typeface="+mn-cs"/>
              </a:rPr>
              <a:t>eg</a:t>
            </a:r>
            <a:r>
              <a:rPr lang="en-AU" sz="1800" dirty="0">
                <a:solidFill>
                  <a:schemeClr val="tx1"/>
                </a:solidFill>
                <a:latin typeface="Arial Nova" panose="020B0504020202020204" pitchFamily="34" charset="0"/>
                <a:cs typeface="+mn-cs"/>
              </a:rPr>
              <a:t> </a:t>
            </a:r>
            <a:r>
              <a:rPr lang="en-AU" sz="1800" dirty="0" err="1">
                <a:solidFill>
                  <a:schemeClr val="tx1"/>
                </a:solidFill>
                <a:latin typeface="Arial Nova" panose="020B0504020202020204" pitchFamily="34" charset="0"/>
                <a:cs typeface="+mn-cs"/>
              </a:rPr>
              <a:t>WH&amp;S</a:t>
            </a:r>
            <a:r>
              <a:rPr lang="en-AU" sz="1800" dirty="0">
                <a:solidFill>
                  <a:schemeClr val="tx1"/>
                </a:solidFill>
                <a:latin typeface="Arial Nova" panose="020B0504020202020204" pitchFamily="34" charset="0"/>
                <a:cs typeface="+mn-cs"/>
              </a:rPr>
              <a:t>).</a:t>
            </a:r>
          </a:p>
          <a:p>
            <a:pPr>
              <a:lnSpc>
                <a:spcPts val="2400"/>
              </a:lnSpc>
            </a:pPr>
            <a:endParaRPr lang="en-AU" sz="1800" dirty="0"/>
          </a:p>
        </p:txBody>
      </p:sp>
    </p:spTree>
    <p:extLst>
      <p:ext uri="{BB962C8B-B14F-4D97-AF65-F5344CB8AC3E}">
        <p14:creationId xmlns:p14="http://schemas.microsoft.com/office/powerpoint/2010/main" val="2378706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8471EF-5DE4-DB37-9982-495FB44B9458}"/>
              </a:ext>
            </a:extLst>
          </p:cNvPr>
          <p:cNvSpPr/>
          <p:nvPr/>
        </p:nvSpPr>
        <p:spPr>
          <a:xfrm>
            <a:off x="0" y="908050"/>
            <a:ext cx="12192000" cy="522128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itle 10">
            <a:extLst>
              <a:ext uri="{FF2B5EF4-FFF2-40B4-BE49-F238E27FC236}">
                <a16:creationId xmlns:a16="http://schemas.microsoft.com/office/drawing/2014/main" id="{238B4DEA-40DB-6102-403B-C3EF94E9AD64}"/>
              </a:ext>
            </a:extLst>
          </p:cNvPr>
          <p:cNvSpPr>
            <a:spLocks noGrp="1"/>
          </p:cNvSpPr>
          <p:nvPr>
            <p:ph type="title"/>
          </p:nvPr>
        </p:nvSpPr>
        <p:spPr/>
        <p:txBody>
          <a:bodyPr/>
          <a:lstStyle/>
          <a:p>
            <a:r>
              <a:rPr lang="en-AU" dirty="0"/>
              <a:t>For-profit </a:t>
            </a:r>
            <a:r>
              <a:rPr lang="en-AU" i="1" dirty="0"/>
              <a:t>vs</a:t>
            </a:r>
            <a:r>
              <a:rPr lang="en-AU" dirty="0"/>
              <a:t> not-for-profit </a:t>
            </a:r>
          </a:p>
        </p:txBody>
      </p:sp>
      <p:sp>
        <p:nvSpPr>
          <p:cNvPr id="8" name="Content Placeholder 7">
            <a:extLst>
              <a:ext uri="{FF2B5EF4-FFF2-40B4-BE49-F238E27FC236}">
                <a16:creationId xmlns:a16="http://schemas.microsoft.com/office/drawing/2014/main" id="{AE1963A1-ADD9-4108-86C7-D434ED73F188}"/>
              </a:ext>
            </a:extLst>
          </p:cNvPr>
          <p:cNvSpPr>
            <a:spLocks noGrp="1"/>
          </p:cNvSpPr>
          <p:nvPr>
            <p:ph sz="quarter" idx="11"/>
          </p:nvPr>
        </p:nvSpPr>
        <p:spPr>
          <a:xfrm>
            <a:off x="360000" y="1306286"/>
            <a:ext cx="11473200" cy="4573814"/>
          </a:xfrm>
        </p:spPr>
        <p:txBody>
          <a:bodyPr>
            <a:noAutofit/>
          </a:bodyPr>
          <a:lstStyle/>
          <a:p>
            <a:r>
              <a:rPr lang="en-AU" sz="1800" dirty="0">
                <a:solidFill>
                  <a:schemeClr val="tx1"/>
                </a:solidFill>
                <a:latin typeface="+mn-lt"/>
              </a:rPr>
              <a:t>There are a range of different structuring options available for for-purpose organisations.  </a:t>
            </a:r>
          </a:p>
          <a:p>
            <a:r>
              <a:rPr lang="en-AU" sz="1800" dirty="0">
                <a:solidFill>
                  <a:schemeClr val="tx1"/>
                </a:solidFill>
                <a:latin typeface="+mn-lt"/>
              </a:rPr>
              <a:t>A preliminary question to decide is whether the organisation will be structured </a:t>
            </a:r>
            <a:br>
              <a:rPr lang="en-AU" sz="1800" dirty="0">
                <a:solidFill>
                  <a:schemeClr val="tx1"/>
                </a:solidFill>
                <a:latin typeface="+mn-lt"/>
              </a:rPr>
            </a:br>
            <a:r>
              <a:rPr lang="en-AU" sz="1800" dirty="0">
                <a:solidFill>
                  <a:schemeClr val="tx1"/>
                </a:solidFill>
                <a:latin typeface="+mn-lt"/>
              </a:rPr>
              <a:t>as a for-profit or not-for-profit (</a:t>
            </a:r>
            <a:r>
              <a:rPr lang="en-AU" sz="1800" b="1" dirty="0" err="1">
                <a:solidFill>
                  <a:schemeClr val="tx1"/>
                </a:solidFill>
                <a:latin typeface="+mn-lt"/>
              </a:rPr>
              <a:t>NFP</a:t>
            </a:r>
            <a:r>
              <a:rPr lang="en-AU" sz="1800" dirty="0">
                <a:solidFill>
                  <a:schemeClr val="tx1"/>
                </a:solidFill>
                <a:latin typeface="+mn-lt"/>
              </a:rPr>
              <a:t>). </a:t>
            </a:r>
          </a:p>
          <a:p>
            <a:r>
              <a:rPr lang="en-AU" sz="1800" dirty="0">
                <a:solidFill>
                  <a:schemeClr val="tx1"/>
                </a:solidFill>
                <a:latin typeface="+mn-lt"/>
              </a:rPr>
              <a:t>Primacy? Purpose &amp;/or Wealth Generation</a:t>
            </a:r>
          </a:p>
          <a:p>
            <a:r>
              <a:rPr lang="en-AU" sz="1800" dirty="0">
                <a:solidFill>
                  <a:schemeClr val="tx1"/>
                </a:solidFill>
                <a:latin typeface="+mn-lt"/>
              </a:rPr>
              <a:t>Key considerations relevant to this decision are:</a:t>
            </a:r>
          </a:p>
          <a:p>
            <a:pPr lvl="1"/>
            <a:r>
              <a:rPr lang="en-AU" sz="1800" dirty="0">
                <a:solidFill>
                  <a:schemeClr val="tx1"/>
                </a:solidFill>
                <a:latin typeface="+mn-lt"/>
              </a:rPr>
              <a:t>Business model (capital requirements, barriers to entry, margins, sweat equity)?</a:t>
            </a:r>
          </a:p>
          <a:p>
            <a:pPr lvl="1"/>
            <a:r>
              <a:rPr lang="en-AU" sz="1800" dirty="0">
                <a:solidFill>
                  <a:schemeClr val="tx1"/>
                </a:solidFill>
                <a:latin typeface="+mn-lt"/>
              </a:rPr>
              <a:t>How much “juice” is generated (if social/environmental mission – what’s left?)?</a:t>
            </a:r>
          </a:p>
          <a:p>
            <a:pPr lvl="1"/>
            <a:r>
              <a:rPr lang="en-AU" sz="1800" dirty="0">
                <a:solidFill>
                  <a:schemeClr val="tx1"/>
                </a:solidFill>
                <a:latin typeface="+mn-lt"/>
              </a:rPr>
              <a:t>What are the expected sources of funding?</a:t>
            </a:r>
          </a:p>
          <a:p>
            <a:pPr marL="987425" lvl="2" indent="-266700">
              <a:spcBef>
                <a:spcPts val="200"/>
              </a:spcBef>
            </a:pPr>
            <a:r>
              <a:rPr lang="en-AU" sz="1800" dirty="0">
                <a:solidFill>
                  <a:schemeClr val="tx1"/>
                </a:solidFill>
                <a:latin typeface="+mn-lt"/>
              </a:rPr>
              <a:t>does the organisation wants to be eligible for grants and other philanthropic funding opportunities </a:t>
            </a:r>
          </a:p>
          <a:p>
            <a:pPr marL="987425" lvl="2" indent="-266700">
              <a:spcBef>
                <a:spcPts val="200"/>
              </a:spcBef>
            </a:pPr>
            <a:r>
              <a:rPr lang="en-AU" sz="1800" dirty="0">
                <a:solidFill>
                  <a:schemeClr val="tx1"/>
                </a:solidFill>
                <a:latin typeface="+mn-lt"/>
              </a:rPr>
              <a:t>Alliance, JV, capital raising?</a:t>
            </a:r>
            <a:endParaRPr lang="en-AU" sz="1050" dirty="0">
              <a:solidFill>
                <a:schemeClr val="tx1"/>
              </a:solidFill>
              <a:latin typeface="+mn-lt"/>
            </a:endParaRPr>
          </a:p>
          <a:p>
            <a:pPr lvl="1"/>
            <a:r>
              <a:rPr lang="en-AU" sz="1800" dirty="0">
                <a:solidFill>
                  <a:schemeClr val="tx1"/>
                </a:solidFill>
                <a:latin typeface="+mn-lt"/>
              </a:rPr>
              <a:t>Tax exemptions and concessions + </a:t>
            </a:r>
            <a:r>
              <a:rPr lang="en-AU" sz="1800" dirty="0" err="1">
                <a:solidFill>
                  <a:schemeClr val="tx1"/>
                </a:solidFill>
                <a:latin typeface="+mn-lt"/>
              </a:rPr>
              <a:t>DGR</a:t>
            </a:r>
            <a:endParaRPr lang="en-AU" sz="1800" dirty="0">
              <a:solidFill>
                <a:schemeClr val="tx1"/>
              </a:solidFill>
              <a:latin typeface="+mn-lt"/>
            </a:endParaRPr>
          </a:p>
        </p:txBody>
      </p:sp>
    </p:spTree>
    <p:extLst>
      <p:ext uri="{BB962C8B-B14F-4D97-AF65-F5344CB8AC3E}">
        <p14:creationId xmlns:p14="http://schemas.microsoft.com/office/powerpoint/2010/main" val="1043319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1C1A2E-CB02-B0A3-759D-45DE85E7EC65}"/>
              </a:ext>
            </a:extLst>
          </p:cNvPr>
          <p:cNvSpPr>
            <a:spLocks noGrp="1"/>
          </p:cNvSpPr>
          <p:nvPr>
            <p:ph type="sldNum" sz="quarter" idx="12"/>
          </p:nvPr>
        </p:nvSpPr>
        <p:spPr/>
        <p:txBody>
          <a:bodyPr/>
          <a:lstStyle/>
          <a:p>
            <a:fld id="{113056CA-C770-4F8E-A686-4F413A71835F}" type="slidenum">
              <a:rPr lang="en-AU" smtClean="0"/>
              <a:pPr/>
              <a:t>50</a:t>
            </a:fld>
            <a:endParaRPr lang="en-AU"/>
          </a:p>
        </p:txBody>
      </p:sp>
      <p:sp>
        <p:nvSpPr>
          <p:cNvPr id="5" name="Rectangle 4">
            <a:extLst>
              <a:ext uri="{FF2B5EF4-FFF2-40B4-BE49-F238E27FC236}">
                <a16:creationId xmlns:a16="http://schemas.microsoft.com/office/drawing/2014/main" id="{7038FE98-0BBC-C052-898B-5B91F69C9AE9}"/>
              </a:ext>
            </a:extLst>
          </p:cNvPr>
          <p:cNvSpPr/>
          <p:nvPr/>
        </p:nvSpPr>
        <p:spPr>
          <a:xfrm>
            <a:off x="702527" y="446049"/>
            <a:ext cx="10972800" cy="880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Case study 3: What happens when a director has a personal interest in decisions the board is making – how do you manage it?</a:t>
            </a:r>
            <a:endParaRPr lang="en-AU" b="1" dirty="0"/>
          </a:p>
        </p:txBody>
      </p:sp>
      <p:sp>
        <p:nvSpPr>
          <p:cNvPr id="3" name="Rectangle 2">
            <a:extLst>
              <a:ext uri="{FF2B5EF4-FFF2-40B4-BE49-F238E27FC236}">
                <a16:creationId xmlns:a16="http://schemas.microsoft.com/office/drawing/2014/main" id="{E1305A1F-16F1-B806-9248-2A4027C9DD2D}"/>
              </a:ext>
            </a:extLst>
          </p:cNvPr>
          <p:cNvSpPr/>
          <p:nvPr/>
        </p:nvSpPr>
        <p:spPr>
          <a:xfrm>
            <a:off x="702527" y="1427356"/>
            <a:ext cx="10972800" cy="26824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dirty="0"/>
              <a:t>Scenario: </a:t>
            </a:r>
          </a:p>
          <a:p>
            <a:pPr marL="285750" indent="-285750">
              <a:buFont typeface="Arial" panose="020B0604020202020204" pitchFamily="34" charset="0"/>
              <a:buChar char="•"/>
            </a:pPr>
            <a:r>
              <a:rPr lang="en-US" dirty="0"/>
              <a:t>You are an established social enterprise which runs a commercial café employing young people experiencing mental health issues. You have been running for several years under a not-for-profit structure.  You have an engaged board who are active and have all been with the social enterprise for several years. </a:t>
            </a:r>
          </a:p>
          <a:p>
            <a:pPr marL="285750" indent="-285750">
              <a:buFont typeface="Arial" panose="020B0604020202020204" pitchFamily="34" charset="0"/>
              <a:buChar char="•"/>
            </a:pPr>
            <a:r>
              <a:rPr lang="en-US" dirty="0"/>
              <a:t>A new opportunity arises for your social enterprise to apply for grant funding to expand the number of young people that you can support by delivering wrap around training.  One of the board members wants his partner to join the social enterprise to run the new program, they have experience working with young people but not delivering wrap around training programs.</a:t>
            </a:r>
            <a:endParaRPr lang="en-AU" dirty="0"/>
          </a:p>
        </p:txBody>
      </p:sp>
      <p:sp>
        <p:nvSpPr>
          <p:cNvPr id="9" name="Rectangle: Rounded Corners 8">
            <a:extLst>
              <a:ext uri="{FF2B5EF4-FFF2-40B4-BE49-F238E27FC236}">
                <a16:creationId xmlns:a16="http://schemas.microsoft.com/office/drawing/2014/main" id="{98E9C58A-0239-B51D-E4A6-297866935C6A}"/>
              </a:ext>
            </a:extLst>
          </p:cNvPr>
          <p:cNvSpPr/>
          <p:nvPr/>
        </p:nvSpPr>
        <p:spPr>
          <a:xfrm>
            <a:off x="702527" y="4226313"/>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is the legal problem here?</a:t>
            </a:r>
            <a:endParaRPr lang="en-AU" dirty="0"/>
          </a:p>
        </p:txBody>
      </p:sp>
      <p:sp>
        <p:nvSpPr>
          <p:cNvPr id="10" name="Rectangle: Rounded Corners 9">
            <a:extLst>
              <a:ext uri="{FF2B5EF4-FFF2-40B4-BE49-F238E27FC236}">
                <a16:creationId xmlns:a16="http://schemas.microsoft.com/office/drawing/2014/main" id="{98EE8AC7-9E27-8F9C-3907-1EFE96A19D64}"/>
              </a:ext>
            </a:extLst>
          </p:cNvPr>
          <p:cNvSpPr/>
          <p:nvPr/>
        </p:nvSpPr>
        <p:spPr>
          <a:xfrm>
            <a:off x="4345259" y="4226313"/>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should your social enterprise handle this?</a:t>
            </a:r>
            <a:endParaRPr lang="en-AU" dirty="0"/>
          </a:p>
        </p:txBody>
      </p:sp>
      <p:sp>
        <p:nvSpPr>
          <p:cNvPr id="11" name="Rectangle: Rounded Corners 10">
            <a:extLst>
              <a:ext uri="{FF2B5EF4-FFF2-40B4-BE49-F238E27FC236}">
                <a16:creationId xmlns:a16="http://schemas.microsoft.com/office/drawing/2014/main" id="{E02EFE81-C8F3-19D9-FBF5-0C7931CD3117}"/>
              </a:ext>
            </a:extLst>
          </p:cNvPr>
          <p:cNvSpPr/>
          <p:nvPr/>
        </p:nvSpPr>
        <p:spPr>
          <a:xfrm>
            <a:off x="8177561" y="4226313"/>
            <a:ext cx="3311912" cy="1193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governance processes could help with these problems in the future?</a:t>
            </a:r>
            <a:endParaRPr lang="en-AU" dirty="0"/>
          </a:p>
        </p:txBody>
      </p:sp>
    </p:spTree>
    <p:extLst>
      <p:ext uri="{BB962C8B-B14F-4D97-AF65-F5344CB8AC3E}">
        <p14:creationId xmlns:p14="http://schemas.microsoft.com/office/powerpoint/2010/main" val="670810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9B5D-97C6-97A3-A6E9-F1236F6B496B}"/>
              </a:ext>
            </a:extLst>
          </p:cNvPr>
          <p:cNvSpPr>
            <a:spLocks noGrp="1"/>
          </p:cNvSpPr>
          <p:nvPr>
            <p:ph type="title"/>
          </p:nvPr>
        </p:nvSpPr>
        <p:spPr>
          <a:xfrm>
            <a:off x="532563" y="358775"/>
            <a:ext cx="11300637" cy="830263"/>
          </a:xfrm>
        </p:spPr>
        <p:txBody>
          <a:bodyPr>
            <a:normAutofit/>
          </a:bodyPr>
          <a:lstStyle/>
          <a:p>
            <a:pPr algn="l"/>
            <a:r>
              <a:rPr lang="en-US" b="0" dirty="0">
                <a:solidFill>
                  <a:schemeClr val="tx1">
                    <a:lumMod val="65000"/>
                    <a:lumOff val="35000"/>
                  </a:schemeClr>
                </a:solidFill>
              </a:rPr>
              <a:t>What are the key policies govern a </a:t>
            </a:r>
            <a:r>
              <a:rPr lang="en-US" b="0" dirty="0" err="1">
                <a:solidFill>
                  <a:schemeClr val="tx1">
                    <a:lumMod val="65000"/>
                    <a:lumOff val="35000"/>
                  </a:schemeClr>
                </a:solidFill>
              </a:rPr>
              <a:t>NFP</a:t>
            </a:r>
            <a:r>
              <a:rPr lang="en-US" b="0" dirty="0">
                <a:solidFill>
                  <a:schemeClr val="tx1">
                    <a:lumMod val="65000"/>
                    <a:lumOff val="35000"/>
                  </a:schemeClr>
                </a:solidFill>
              </a:rPr>
              <a:t>?</a:t>
            </a:r>
            <a:endParaRPr lang="en-AU" b="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B55CB57B-F508-E396-3669-4846997BE2EC}"/>
              </a:ext>
            </a:extLst>
          </p:cNvPr>
          <p:cNvSpPr>
            <a:spLocks noGrp="1"/>
          </p:cNvSpPr>
          <p:nvPr>
            <p:ph type="sldNum" sz="quarter" idx="12"/>
          </p:nvPr>
        </p:nvSpPr>
        <p:spPr>
          <a:xfrm>
            <a:off x="838199" y="6276985"/>
            <a:ext cx="2743200" cy="365125"/>
          </a:xfrm>
        </p:spPr>
        <p:txBody>
          <a:bodyPr/>
          <a:lstStyle/>
          <a:p>
            <a:fld id="{113056CA-C770-4F8E-A686-4F413A71835F}" type="slidenum">
              <a:rPr lang="en-AU" smtClean="0"/>
              <a:pPr/>
              <a:t>51</a:t>
            </a:fld>
            <a:endParaRPr lang="en-AU"/>
          </a:p>
        </p:txBody>
      </p:sp>
      <p:sp>
        <p:nvSpPr>
          <p:cNvPr id="9" name="Rectangle: Rounded Corners 8">
            <a:extLst>
              <a:ext uri="{FF2B5EF4-FFF2-40B4-BE49-F238E27FC236}">
                <a16:creationId xmlns:a16="http://schemas.microsoft.com/office/drawing/2014/main" id="{2BD98880-D8FF-026B-9B70-04E3C4C10814}"/>
              </a:ext>
            </a:extLst>
          </p:cNvPr>
          <p:cNvSpPr/>
          <p:nvPr/>
        </p:nvSpPr>
        <p:spPr>
          <a:xfrm>
            <a:off x="3111187" y="2174440"/>
            <a:ext cx="6129190" cy="1975725"/>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Board Charter</a:t>
            </a:r>
          </a:p>
          <a:p>
            <a:pPr marL="285750" indent="-285750" algn="ctr">
              <a:buFont typeface="Arial" panose="020B0604020202020204" pitchFamily="34" charset="0"/>
              <a:buChar char="•"/>
            </a:pPr>
            <a:r>
              <a:rPr lang="en-US" sz="1600" dirty="0">
                <a:solidFill>
                  <a:schemeClr val="tx1"/>
                </a:solidFill>
              </a:rPr>
              <a:t>Sets out the roles and responsibilities of the board and management and how they will work together (including directors duties)</a:t>
            </a:r>
          </a:p>
          <a:p>
            <a:pPr marL="285750" indent="-285750" algn="ctr">
              <a:buFont typeface="Arial" panose="020B0604020202020204" pitchFamily="34" charset="0"/>
              <a:buChar char="•"/>
            </a:pPr>
            <a:r>
              <a:rPr lang="en-US" sz="1600" dirty="0">
                <a:solidFill>
                  <a:schemeClr val="tx1"/>
                </a:solidFill>
              </a:rPr>
              <a:t>Sets out how the board of directors will work together, e.g. structure board meetings - how often they will meet</a:t>
            </a:r>
          </a:p>
          <a:p>
            <a:pPr marL="285750" indent="-285750" algn="ctr">
              <a:buFont typeface="Arial" panose="020B0604020202020204" pitchFamily="34" charset="0"/>
              <a:buChar char="•"/>
            </a:pPr>
            <a:r>
              <a:rPr lang="en-US" sz="1600" dirty="0">
                <a:solidFill>
                  <a:schemeClr val="tx1"/>
                </a:solidFill>
              </a:rPr>
              <a:t>Reporting from management to board – what and when? Including board papers</a:t>
            </a:r>
            <a:endParaRPr lang="en-AU" sz="1600" dirty="0">
              <a:solidFill>
                <a:schemeClr val="tx1"/>
              </a:solidFill>
            </a:endParaRPr>
          </a:p>
        </p:txBody>
      </p:sp>
      <p:sp>
        <p:nvSpPr>
          <p:cNvPr id="10" name="Rectangle: Rounded Corners 9">
            <a:extLst>
              <a:ext uri="{FF2B5EF4-FFF2-40B4-BE49-F238E27FC236}">
                <a16:creationId xmlns:a16="http://schemas.microsoft.com/office/drawing/2014/main" id="{B2AA81C7-BE21-F397-9694-13917B5E3611}"/>
              </a:ext>
            </a:extLst>
          </p:cNvPr>
          <p:cNvSpPr/>
          <p:nvPr/>
        </p:nvSpPr>
        <p:spPr>
          <a:xfrm>
            <a:off x="3118623" y="4581917"/>
            <a:ext cx="2977376" cy="1420724"/>
          </a:xfrm>
          <a:prstGeom prst="roundRect">
            <a:avLst/>
          </a:prstGeom>
          <a:solidFill>
            <a:schemeClr val="bg2">
              <a:lumMod val="20000"/>
              <a:lumOff val="8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Conflict of interest policy and register</a:t>
            </a:r>
          </a:p>
          <a:p>
            <a:pPr algn="ctr"/>
            <a:r>
              <a:rPr lang="en-US" sz="1600" dirty="0">
                <a:solidFill>
                  <a:schemeClr val="tx1"/>
                </a:solidFill>
              </a:rPr>
              <a:t>Sets out the process for declaring, recording and managing conflicts of interest</a:t>
            </a:r>
          </a:p>
        </p:txBody>
      </p:sp>
      <p:sp>
        <p:nvSpPr>
          <p:cNvPr id="11" name="Rectangle: Rounded Corners 10">
            <a:extLst>
              <a:ext uri="{FF2B5EF4-FFF2-40B4-BE49-F238E27FC236}">
                <a16:creationId xmlns:a16="http://schemas.microsoft.com/office/drawing/2014/main" id="{2B6D7C54-82F1-4784-90E5-144828CD47ED}"/>
              </a:ext>
            </a:extLst>
          </p:cNvPr>
          <p:cNvSpPr/>
          <p:nvPr/>
        </p:nvSpPr>
        <p:spPr>
          <a:xfrm>
            <a:off x="6263176" y="4606809"/>
            <a:ext cx="2977200" cy="1422000"/>
          </a:xfrm>
          <a:prstGeom prst="roundRect">
            <a:avLst/>
          </a:prstGeom>
          <a:solidFill>
            <a:schemeClr val="bg2">
              <a:lumMod val="20000"/>
              <a:lumOff val="8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Financial policy</a:t>
            </a:r>
          </a:p>
          <a:p>
            <a:pPr algn="ctr"/>
            <a:r>
              <a:rPr lang="en-US" sz="1600" dirty="0">
                <a:solidFill>
                  <a:schemeClr val="tx1"/>
                </a:solidFill>
              </a:rPr>
              <a:t>Sets out the processes for making financial decisions, including who can make them (delegation of authority)</a:t>
            </a:r>
          </a:p>
        </p:txBody>
      </p:sp>
      <p:sp>
        <p:nvSpPr>
          <p:cNvPr id="12" name="Rectangle: Rounded Corners 11">
            <a:extLst>
              <a:ext uri="{FF2B5EF4-FFF2-40B4-BE49-F238E27FC236}">
                <a16:creationId xmlns:a16="http://schemas.microsoft.com/office/drawing/2014/main" id="{042EA29C-EBB7-715A-0BCD-09318A1F9D2C}"/>
              </a:ext>
            </a:extLst>
          </p:cNvPr>
          <p:cNvSpPr/>
          <p:nvPr/>
        </p:nvSpPr>
        <p:spPr>
          <a:xfrm>
            <a:off x="3111187" y="1100231"/>
            <a:ext cx="6129189" cy="617565"/>
          </a:xfrm>
          <a:prstGeom prst="roundRect">
            <a:avLst/>
          </a:prstGeom>
          <a:solidFill>
            <a:schemeClr val="accent3">
              <a:lumMod val="20000"/>
              <a:lumOff val="8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Rule Book</a:t>
            </a:r>
          </a:p>
          <a:p>
            <a:pPr algn="ctr"/>
            <a:r>
              <a:rPr lang="en-US" sz="1600" dirty="0">
                <a:solidFill>
                  <a:schemeClr val="tx1"/>
                </a:solidFill>
              </a:rPr>
              <a:t>Governing document of the NFP</a:t>
            </a:r>
            <a:endParaRPr lang="en-AU" sz="1600" dirty="0">
              <a:solidFill>
                <a:schemeClr val="tx1"/>
              </a:solidFill>
            </a:endParaRPr>
          </a:p>
        </p:txBody>
      </p:sp>
      <p:sp>
        <p:nvSpPr>
          <p:cNvPr id="13" name="Arrow: Down 12">
            <a:extLst>
              <a:ext uri="{FF2B5EF4-FFF2-40B4-BE49-F238E27FC236}">
                <a16:creationId xmlns:a16="http://schemas.microsoft.com/office/drawing/2014/main" id="{3514BFB1-DA3A-CD3A-FB74-329811664B2E}"/>
              </a:ext>
            </a:extLst>
          </p:cNvPr>
          <p:cNvSpPr/>
          <p:nvPr/>
        </p:nvSpPr>
        <p:spPr>
          <a:xfrm>
            <a:off x="5941607" y="1803363"/>
            <a:ext cx="468351" cy="301083"/>
          </a:xfrm>
          <a:prstGeom prst="downArrow">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Down 13">
            <a:extLst>
              <a:ext uri="{FF2B5EF4-FFF2-40B4-BE49-F238E27FC236}">
                <a16:creationId xmlns:a16="http://schemas.microsoft.com/office/drawing/2014/main" id="{628111E0-6287-DF7D-8177-F5A8AAE5D54E}"/>
              </a:ext>
            </a:extLst>
          </p:cNvPr>
          <p:cNvSpPr/>
          <p:nvPr/>
        </p:nvSpPr>
        <p:spPr>
          <a:xfrm>
            <a:off x="4373136" y="4219570"/>
            <a:ext cx="468351" cy="301083"/>
          </a:xfrm>
          <a:prstGeom prst="downArrow">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Down 14">
            <a:extLst>
              <a:ext uri="{FF2B5EF4-FFF2-40B4-BE49-F238E27FC236}">
                <a16:creationId xmlns:a16="http://schemas.microsoft.com/office/drawing/2014/main" id="{787C0961-AECC-D827-D248-7DAA49934B78}"/>
              </a:ext>
            </a:extLst>
          </p:cNvPr>
          <p:cNvSpPr/>
          <p:nvPr/>
        </p:nvSpPr>
        <p:spPr>
          <a:xfrm>
            <a:off x="7517601" y="4206457"/>
            <a:ext cx="468351" cy="301083"/>
          </a:xfrm>
          <a:prstGeom prst="downArrow">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38774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86FA-2673-4FF8-B0E1-CBF97382D852}"/>
              </a:ext>
            </a:extLst>
          </p:cNvPr>
          <p:cNvSpPr>
            <a:spLocks noGrp="1"/>
          </p:cNvSpPr>
          <p:nvPr>
            <p:ph type="title"/>
          </p:nvPr>
        </p:nvSpPr>
        <p:spPr/>
        <p:txBody>
          <a:bodyPr>
            <a:normAutofit/>
          </a:bodyPr>
          <a:lstStyle/>
          <a:p>
            <a:r>
              <a:rPr lang="en-AU" dirty="0"/>
              <a:t>Board meetings </a:t>
            </a:r>
            <a:r>
              <a:rPr lang="en-AU" dirty="0">
                <a:latin typeface="Arial" panose="020B0604020202020204" pitchFamily="34" charset="0"/>
                <a:cs typeface="Arial" panose="020B0604020202020204" pitchFamily="34" charset="0"/>
              </a:rPr>
              <a:t> </a:t>
            </a:r>
          </a:p>
        </p:txBody>
      </p:sp>
      <p:grpSp>
        <p:nvGrpSpPr>
          <p:cNvPr id="6" name="Group 5">
            <a:extLst>
              <a:ext uri="{FF2B5EF4-FFF2-40B4-BE49-F238E27FC236}">
                <a16:creationId xmlns:a16="http://schemas.microsoft.com/office/drawing/2014/main" id="{D3E767C1-3F8B-6ABA-288B-28B2C990844A}"/>
              </a:ext>
            </a:extLst>
          </p:cNvPr>
          <p:cNvGrpSpPr/>
          <p:nvPr/>
        </p:nvGrpSpPr>
        <p:grpSpPr>
          <a:xfrm>
            <a:off x="2747963" y="908050"/>
            <a:ext cx="9085236" cy="4940300"/>
            <a:chOff x="2896258" y="1509214"/>
            <a:chExt cx="9059302" cy="4365900"/>
          </a:xfrm>
          <a:solidFill>
            <a:schemeClr val="accent4">
              <a:lumMod val="40000"/>
              <a:lumOff val="60000"/>
            </a:schemeClr>
          </a:solidFill>
        </p:grpSpPr>
        <p:sp>
          <p:nvSpPr>
            <p:cNvPr id="7" name="Freeform: Shape 6">
              <a:extLst>
                <a:ext uri="{FF2B5EF4-FFF2-40B4-BE49-F238E27FC236}">
                  <a16:creationId xmlns:a16="http://schemas.microsoft.com/office/drawing/2014/main" id="{D026656B-B613-A08F-F0F5-C4128DC39173}"/>
                </a:ext>
              </a:extLst>
            </p:cNvPr>
            <p:cNvSpPr/>
            <p:nvPr/>
          </p:nvSpPr>
          <p:spPr>
            <a:xfrm>
              <a:off x="2896258" y="1509214"/>
              <a:ext cx="9059302" cy="684450"/>
            </a:xfrm>
            <a:custGeom>
              <a:avLst/>
              <a:gdLst>
                <a:gd name="connsiteX0" fmla="*/ 0 w 9059302"/>
                <a:gd name="connsiteY0" fmla="*/ 114077 h 684450"/>
                <a:gd name="connsiteX1" fmla="*/ 114077 w 9059302"/>
                <a:gd name="connsiteY1" fmla="*/ 0 h 684450"/>
                <a:gd name="connsiteX2" fmla="*/ 8945225 w 9059302"/>
                <a:gd name="connsiteY2" fmla="*/ 0 h 684450"/>
                <a:gd name="connsiteX3" fmla="*/ 9059302 w 9059302"/>
                <a:gd name="connsiteY3" fmla="*/ 114077 h 684450"/>
                <a:gd name="connsiteX4" fmla="*/ 9059302 w 9059302"/>
                <a:gd name="connsiteY4" fmla="*/ 570373 h 684450"/>
                <a:gd name="connsiteX5" fmla="*/ 8945225 w 9059302"/>
                <a:gd name="connsiteY5" fmla="*/ 684450 h 684450"/>
                <a:gd name="connsiteX6" fmla="*/ 114077 w 9059302"/>
                <a:gd name="connsiteY6" fmla="*/ 684450 h 684450"/>
                <a:gd name="connsiteX7" fmla="*/ 0 w 9059302"/>
                <a:gd name="connsiteY7" fmla="*/ 570373 h 684450"/>
                <a:gd name="connsiteX8" fmla="*/ 0 w 9059302"/>
                <a:gd name="connsiteY8" fmla="*/ 114077 h 6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302" h="684450">
                  <a:moveTo>
                    <a:pt x="0" y="114077"/>
                  </a:moveTo>
                  <a:cubicBezTo>
                    <a:pt x="0" y="51074"/>
                    <a:pt x="51074" y="0"/>
                    <a:pt x="114077" y="0"/>
                  </a:cubicBezTo>
                  <a:lnTo>
                    <a:pt x="8945225" y="0"/>
                  </a:lnTo>
                  <a:cubicBezTo>
                    <a:pt x="9008228" y="0"/>
                    <a:pt x="9059302" y="51074"/>
                    <a:pt x="9059302" y="114077"/>
                  </a:cubicBezTo>
                  <a:lnTo>
                    <a:pt x="9059302" y="570373"/>
                  </a:lnTo>
                  <a:cubicBezTo>
                    <a:pt x="9059302" y="633376"/>
                    <a:pt x="9008228" y="684450"/>
                    <a:pt x="8945225" y="684450"/>
                  </a:cubicBezTo>
                  <a:lnTo>
                    <a:pt x="114077" y="684450"/>
                  </a:lnTo>
                  <a:cubicBezTo>
                    <a:pt x="51074" y="684450"/>
                    <a:pt x="0" y="633376"/>
                    <a:pt x="0" y="570373"/>
                  </a:cubicBezTo>
                  <a:lnTo>
                    <a:pt x="0" y="11407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101992" rIns="101992" bIns="101992" numCol="1" spcCol="1270" anchor="ctr" anchorCtr="0">
              <a:noAutofit/>
            </a:bodyPr>
            <a:lstStyle/>
            <a:p>
              <a:pPr marL="0" lvl="0" indent="0" algn="l" defTabSz="800100">
                <a:lnSpc>
                  <a:spcPct val="90000"/>
                </a:lnSpc>
                <a:spcBef>
                  <a:spcPct val="0"/>
                </a:spcBef>
                <a:spcAft>
                  <a:spcPct val="35000"/>
                </a:spcAft>
                <a:buNone/>
              </a:pPr>
              <a:r>
                <a:rPr lang="en-AU" sz="1700" kern="1200" dirty="0">
                  <a:solidFill>
                    <a:schemeClr val="tx1"/>
                  </a:solidFill>
                </a:rPr>
                <a:t>Board meetings need to be frequent enough to ensure directors’ duties are discharged.</a:t>
              </a:r>
            </a:p>
          </p:txBody>
        </p:sp>
        <p:sp>
          <p:nvSpPr>
            <p:cNvPr id="8" name="Freeform: Shape 7">
              <a:extLst>
                <a:ext uri="{FF2B5EF4-FFF2-40B4-BE49-F238E27FC236}">
                  <a16:creationId xmlns:a16="http://schemas.microsoft.com/office/drawing/2014/main" id="{E9B9772E-EB2E-3327-33BB-8CD0CAA7FFC8}"/>
                </a:ext>
              </a:extLst>
            </p:cNvPr>
            <p:cNvSpPr/>
            <p:nvPr/>
          </p:nvSpPr>
          <p:spPr>
            <a:xfrm>
              <a:off x="2896258" y="2245504"/>
              <a:ext cx="9059302" cy="684450"/>
            </a:xfrm>
            <a:custGeom>
              <a:avLst/>
              <a:gdLst>
                <a:gd name="connsiteX0" fmla="*/ 0 w 9059302"/>
                <a:gd name="connsiteY0" fmla="*/ 114077 h 684450"/>
                <a:gd name="connsiteX1" fmla="*/ 114077 w 9059302"/>
                <a:gd name="connsiteY1" fmla="*/ 0 h 684450"/>
                <a:gd name="connsiteX2" fmla="*/ 8945225 w 9059302"/>
                <a:gd name="connsiteY2" fmla="*/ 0 h 684450"/>
                <a:gd name="connsiteX3" fmla="*/ 9059302 w 9059302"/>
                <a:gd name="connsiteY3" fmla="*/ 114077 h 684450"/>
                <a:gd name="connsiteX4" fmla="*/ 9059302 w 9059302"/>
                <a:gd name="connsiteY4" fmla="*/ 570373 h 684450"/>
                <a:gd name="connsiteX5" fmla="*/ 8945225 w 9059302"/>
                <a:gd name="connsiteY5" fmla="*/ 684450 h 684450"/>
                <a:gd name="connsiteX6" fmla="*/ 114077 w 9059302"/>
                <a:gd name="connsiteY6" fmla="*/ 684450 h 684450"/>
                <a:gd name="connsiteX7" fmla="*/ 0 w 9059302"/>
                <a:gd name="connsiteY7" fmla="*/ 570373 h 684450"/>
                <a:gd name="connsiteX8" fmla="*/ 0 w 9059302"/>
                <a:gd name="connsiteY8" fmla="*/ 114077 h 6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302" h="684450">
                  <a:moveTo>
                    <a:pt x="0" y="114077"/>
                  </a:moveTo>
                  <a:cubicBezTo>
                    <a:pt x="0" y="51074"/>
                    <a:pt x="51074" y="0"/>
                    <a:pt x="114077" y="0"/>
                  </a:cubicBezTo>
                  <a:lnTo>
                    <a:pt x="8945225" y="0"/>
                  </a:lnTo>
                  <a:cubicBezTo>
                    <a:pt x="9008228" y="0"/>
                    <a:pt x="9059302" y="51074"/>
                    <a:pt x="9059302" y="114077"/>
                  </a:cubicBezTo>
                  <a:lnTo>
                    <a:pt x="9059302" y="570373"/>
                  </a:lnTo>
                  <a:cubicBezTo>
                    <a:pt x="9059302" y="633376"/>
                    <a:pt x="9008228" y="684450"/>
                    <a:pt x="8945225" y="684450"/>
                  </a:cubicBezTo>
                  <a:lnTo>
                    <a:pt x="114077" y="684450"/>
                  </a:lnTo>
                  <a:cubicBezTo>
                    <a:pt x="51074" y="684450"/>
                    <a:pt x="0" y="633376"/>
                    <a:pt x="0" y="570373"/>
                  </a:cubicBezTo>
                  <a:lnTo>
                    <a:pt x="0" y="11407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101992" rIns="101992" bIns="101992" numCol="1" spcCol="1270" anchor="ctr" anchorCtr="0">
              <a:noAutofit/>
            </a:bodyPr>
            <a:lstStyle/>
            <a:p>
              <a:pPr marL="0" lvl="0" indent="0" algn="l" defTabSz="800100">
                <a:lnSpc>
                  <a:spcPct val="90000"/>
                </a:lnSpc>
                <a:spcBef>
                  <a:spcPct val="0"/>
                </a:spcBef>
                <a:spcAft>
                  <a:spcPct val="35000"/>
                </a:spcAft>
                <a:buNone/>
              </a:pPr>
              <a:r>
                <a:rPr lang="en-AU" sz="1700" kern="1200" dirty="0">
                  <a:solidFill>
                    <a:schemeClr val="tx1"/>
                  </a:solidFill>
                </a:rPr>
                <a:t>Strike a balance between meeting often enough to keep the board apprised, </a:t>
              </a:r>
              <a:br>
                <a:rPr lang="en-AU" sz="1700" kern="1200" dirty="0">
                  <a:solidFill>
                    <a:schemeClr val="tx1"/>
                  </a:solidFill>
                </a:rPr>
              </a:br>
              <a:r>
                <a:rPr lang="en-AU" sz="1700" kern="1200" dirty="0">
                  <a:solidFill>
                    <a:schemeClr val="tx1"/>
                  </a:solidFill>
                </a:rPr>
                <a:t>but not too often that it becomes an administrative burden. </a:t>
              </a:r>
            </a:p>
          </p:txBody>
        </p:sp>
        <p:sp>
          <p:nvSpPr>
            <p:cNvPr id="9" name="Freeform: Shape 8">
              <a:extLst>
                <a:ext uri="{FF2B5EF4-FFF2-40B4-BE49-F238E27FC236}">
                  <a16:creationId xmlns:a16="http://schemas.microsoft.com/office/drawing/2014/main" id="{9C7DA8B4-1B32-217B-53CB-F8F32E6AB025}"/>
                </a:ext>
              </a:extLst>
            </p:cNvPr>
            <p:cNvSpPr/>
            <p:nvPr/>
          </p:nvSpPr>
          <p:spPr>
            <a:xfrm>
              <a:off x="2896258" y="2981794"/>
              <a:ext cx="9059302" cy="684450"/>
            </a:xfrm>
            <a:custGeom>
              <a:avLst/>
              <a:gdLst>
                <a:gd name="connsiteX0" fmla="*/ 0 w 9059302"/>
                <a:gd name="connsiteY0" fmla="*/ 114077 h 684450"/>
                <a:gd name="connsiteX1" fmla="*/ 114077 w 9059302"/>
                <a:gd name="connsiteY1" fmla="*/ 0 h 684450"/>
                <a:gd name="connsiteX2" fmla="*/ 8945225 w 9059302"/>
                <a:gd name="connsiteY2" fmla="*/ 0 h 684450"/>
                <a:gd name="connsiteX3" fmla="*/ 9059302 w 9059302"/>
                <a:gd name="connsiteY3" fmla="*/ 114077 h 684450"/>
                <a:gd name="connsiteX4" fmla="*/ 9059302 w 9059302"/>
                <a:gd name="connsiteY4" fmla="*/ 570373 h 684450"/>
                <a:gd name="connsiteX5" fmla="*/ 8945225 w 9059302"/>
                <a:gd name="connsiteY5" fmla="*/ 684450 h 684450"/>
                <a:gd name="connsiteX6" fmla="*/ 114077 w 9059302"/>
                <a:gd name="connsiteY6" fmla="*/ 684450 h 684450"/>
                <a:gd name="connsiteX7" fmla="*/ 0 w 9059302"/>
                <a:gd name="connsiteY7" fmla="*/ 570373 h 684450"/>
                <a:gd name="connsiteX8" fmla="*/ 0 w 9059302"/>
                <a:gd name="connsiteY8" fmla="*/ 114077 h 6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302" h="684450">
                  <a:moveTo>
                    <a:pt x="0" y="114077"/>
                  </a:moveTo>
                  <a:cubicBezTo>
                    <a:pt x="0" y="51074"/>
                    <a:pt x="51074" y="0"/>
                    <a:pt x="114077" y="0"/>
                  </a:cubicBezTo>
                  <a:lnTo>
                    <a:pt x="8945225" y="0"/>
                  </a:lnTo>
                  <a:cubicBezTo>
                    <a:pt x="9008228" y="0"/>
                    <a:pt x="9059302" y="51074"/>
                    <a:pt x="9059302" y="114077"/>
                  </a:cubicBezTo>
                  <a:lnTo>
                    <a:pt x="9059302" y="570373"/>
                  </a:lnTo>
                  <a:cubicBezTo>
                    <a:pt x="9059302" y="633376"/>
                    <a:pt x="9008228" y="684450"/>
                    <a:pt x="8945225" y="684450"/>
                  </a:cubicBezTo>
                  <a:lnTo>
                    <a:pt x="114077" y="684450"/>
                  </a:lnTo>
                  <a:cubicBezTo>
                    <a:pt x="51074" y="684450"/>
                    <a:pt x="0" y="633376"/>
                    <a:pt x="0" y="570373"/>
                  </a:cubicBezTo>
                  <a:lnTo>
                    <a:pt x="0" y="11407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101992" rIns="101992" bIns="101992" numCol="1" spcCol="1270" anchor="ctr" anchorCtr="0">
              <a:noAutofit/>
            </a:bodyPr>
            <a:lstStyle/>
            <a:p>
              <a:pPr marL="0" lvl="0" indent="0" algn="l" defTabSz="800100">
                <a:lnSpc>
                  <a:spcPct val="90000"/>
                </a:lnSpc>
                <a:spcBef>
                  <a:spcPct val="0"/>
                </a:spcBef>
                <a:spcAft>
                  <a:spcPct val="35000"/>
                </a:spcAft>
                <a:buNone/>
              </a:pPr>
              <a:r>
                <a:rPr lang="en-AU" sz="1700" kern="1200" dirty="0">
                  <a:solidFill>
                    <a:schemeClr val="tx1"/>
                  </a:solidFill>
                </a:rPr>
                <a:t>Regular meetings can assist in limiting length of meetings. </a:t>
              </a:r>
            </a:p>
          </p:txBody>
        </p:sp>
        <p:sp>
          <p:nvSpPr>
            <p:cNvPr id="10" name="Freeform: Shape 9">
              <a:extLst>
                <a:ext uri="{FF2B5EF4-FFF2-40B4-BE49-F238E27FC236}">
                  <a16:creationId xmlns:a16="http://schemas.microsoft.com/office/drawing/2014/main" id="{FFFA3741-6CD3-A1D8-FCD2-3A659993129D}"/>
                </a:ext>
              </a:extLst>
            </p:cNvPr>
            <p:cNvSpPr/>
            <p:nvPr/>
          </p:nvSpPr>
          <p:spPr>
            <a:xfrm>
              <a:off x="2896258" y="3718084"/>
              <a:ext cx="9059302" cy="684450"/>
            </a:xfrm>
            <a:custGeom>
              <a:avLst/>
              <a:gdLst>
                <a:gd name="connsiteX0" fmla="*/ 0 w 9059302"/>
                <a:gd name="connsiteY0" fmla="*/ 114077 h 684450"/>
                <a:gd name="connsiteX1" fmla="*/ 114077 w 9059302"/>
                <a:gd name="connsiteY1" fmla="*/ 0 h 684450"/>
                <a:gd name="connsiteX2" fmla="*/ 8945225 w 9059302"/>
                <a:gd name="connsiteY2" fmla="*/ 0 h 684450"/>
                <a:gd name="connsiteX3" fmla="*/ 9059302 w 9059302"/>
                <a:gd name="connsiteY3" fmla="*/ 114077 h 684450"/>
                <a:gd name="connsiteX4" fmla="*/ 9059302 w 9059302"/>
                <a:gd name="connsiteY4" fmla="*/ 570373 h 684450"/>
                <a:gd name="connsiteX5" fmla="*/ 8945225 w 9059302"/>
                <a:gd name="connsiteY5" fmla="*/ 684450 h 684450"/>
                <a:gd name="connsiteX6" fmla="*/ 114077 w 9059302"/>
                <a:gd name="connsiteY6" fmla="*/ 684450 h 684450"/>
                <a:gd name="connsiteX7" fmla="*/ 0 w 9059302"/>
                <a:gd name="connsiteY7" fmla="*/ 570373 h 684450"/>
                <a:gd name="connsiteX8" fmla="*/ 0 w 9059302"/>
                <a:gd name="connsiteY8" fmla="*/ 114077 h 6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302" h="684450">
                  <a:moveTo>
                    <a:pt x="0" y="114077"/>
                  </a:moveTo>
                  <a:cubicBezTo>
                    <a:pt x="0" y="51074"/>
                    <a:pt x="51074" y="0"/>
                    <a:pt x="114077" y="0"/>
                  </a:cubicBezTo>
                  <a:lnTo>
                    <a:pt x="8945225" y="0"/>
                  </a:lnTo>
                  <a:cubicBezTo>
                    <a:pt x="9008228" y="0"/>
                    <a:pt x="9059302" y="51074"/>
                    <a:pt x="9059302" y="114077"/>
                  </a:cubicBezTo>
                  <a:lnTo>
                    <a:pt x="9059302" y="570373"/>
                  </a:lnTo>
                  <a:cubicBezTo>
                    <a:pt x="9059302" y="633376"/>
                    <a:pt x="9008228" y="684450"/>
                    <a:pt x="8945225" y="684450"/>
                  </a:cubicBezTo>
                  <a:lnTo>
                    <a:pt x="114077" y="684450"/>
                  </a:lnTo>
                  <a:cubicBezTo>
                    <a:pt x="51074" y="684450"/>
                    <a:pt x="0" y="633376"/>
                    <a:pt x="0" y="570373"/>
                  </a:cubicBezTo>
                  <a:lnTo>
                    <a:pt x="0" y="11407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101992" rIns="101992" bIns="101992" numCol="1" spcCol="1270" anchor="ctr" anchorCtr="0">
              <a:noAutofit/>
            </a:bodyPr>
            <a:lstStyle/>
            <a:p>
              <a:pPr marL="0" lvl="0" indent="0" algn="l" defTabSz="800100">
                <a:lnSpc>
                  <a:spcPct val="90000"/>
                </a:lnSpc>
                <a:spcBef>
                  <a:spcPct val="0"/>
                </a:spcBef>
                <a:spcAft>
                  <a:spcPct val="35000"/>
                </a:spcAft>
                <a:buNone/>
              </a:pPr>
              <a:r>
                <a:rPr lang="en-AU" sz="1700" kern="1200" dirty="0">
                  <a:solidFill>
                    <a:schemeClr val="tx1"/>
                  </a:solidFill>
                </a:rPr>
                <a:t>Directors can pass written resolutions out of session, but this cannot replace meeting </a:t>
              </a:r>
              <a:br>
                <a:rPr lang="en-AU" sz="1700" kern="1200" dirty="0">
                  <a:solidFill>
                    <a:schemeClr val="tx1"/>
                  </a:solidFill>
                </a:rPr>
              </a:br>
              <a:r>
                <a:rPr lang="en-AU" sz="1700" kern="1200" dirty="0">
                  <a:solidFill>
                    <a:schemeClr val="tx1"/>
                  </a:solidFill>
                </a:rPr>
                <a:t>and considering issues. </a:t>
              </a:r>
            </a:p>
          </p:txBody>
        </p:sp>
        <p:sp>
          <p:nvSpPr>
            <p:cNvPr id="11" name="Freeform: Shape 10">
              <a:extLst>
                <a:ext uri="{FF2B5EF4-FFF2-40B4-BE49-F238E27FC236}">
                  <a16:creationId xmlns:a16="http://schemas.microsoft.com/office/drawing/2014/main" id="{3010238F-4A48-74D6-8D67-7001EBAA12F9}"/>
                </a:ext>
              </a:extLst>
            </p:cNvPr>
            <p:cNvSpPr/>
            <p:nvPr/>
          </p:nvSpPr>
          <p:spPr>
            <a:xfrm>
              <a:off x="2896258" y="4454374"/>
              <a:ext cx="9059302" cy="684450"/>
            </a:xfrm>
            <a:custGeom>
              <a:avLst/>
              <a:gdLst>
                <a:gd name="connsiteX0" fmla="*/ 0 w 9059302"/>
                <a:gd name="connsiteY0" fmla="*/ 114077 h 684450"/>
                <a:gd name="connsiteX1" fmla="*/ 114077 w 9059302"/>
                <a:gd name="connsiteY1" fmla="*/ 0 h 684450"/>
                <a:gd name="connsiteX2" fmla="*/ 8945225 w 9059302"/>
                <a:gd name="connsiteY2" fmla="*/ 0 h 684450"/>
                <a:gd name="connsiteX3" fmla="*/ 9059302 w 9059302"/>
                <a:gd name="connsiteY3" fmla="*/ 114077 h 684450"/>
                <a:gd name="connsiteX4" fmla="*/ 9059302 w 9059302"/>
                <a:gd name="connsiteY4" fmla="*/ 570373 h 684450"/>
                <a:gd name="connsiteX5" fmla="*/ 8945225 w 9059302"/>
                <a:gd name="connsiteY5" fmla="*/ 684450 h 684450"/>
                <a:gd name="connsiteX6" fmla="*/ 114077 w 9059302"/>
                <a:gd name="connsiteY6" fmla="*/ 684450 h 684450"/>
                <a:gd name="connsiteX7" fmla="*/ 0 w 9059302"/>
                <a:gd name="connsiteY7" fmla="*/ 570373 h 684450"/>
                <a:gd name="connsiteX8" fmla="*/ 0 w 9059302"/>
                <a:gd name="connsiteY8" fmla="*/ 114077 h 6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302" h="684450">
                  <a:moveTo>
                    <a:pt x="0" y="114077"/>
                  </a:moveTo>
                  <a:cubicBezTo>
                    <a:pt x="0" y="51074"/>
                    <a:pt x="51074" y="0"/>
                    <a:pt x="114077" y="0"/>
                  </a:cubicBezTo>
                  <a:lnTo>
                    <a:pt x="8945225" y="0"/>
                  </a:lnTo>
                  <a:cubicBezTo>
                    <a:pt x="9008228" y="0"/>
                    <a:pt x="9059302" y="51074"/>
                    <a:pt x="9059302" y="114077"/>
                  </a:cubicBezTo>
                  <a:lnTo>
                    <a:pt x="9059302" y="570373"/>
                  </a:lnTo>
                  <a:cubicBezTo>
                    <a:pt x="9059302" y="633376"/>
                    <a:pt x="9008228" y="684450"/>
                    <a:pt x="8945225" y="684450"/>
                  </a:cubicBezTo>
                  <a:lnTo>
                    <a:pt x="114077" y="684450"/>
                  </a:lnTo>
                  <a:cubicBezTo>
                    <a:pt x="51074" y="684450"/>
                    <a:pt x="0" y="633376"/>
                    <a:pt x="0" y="570373"/>
                  </a:cubicBezTo>
                  <a:lnTo>
                    <a:pt x="0" y="11407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101992" rIns="101992" bIns="101992" numCol="1" spcCol="1270" anchor="ctr" anchorCtr="0">
              <a:noAutofit/>
            </a:bodyPr>
            <a:lstStyle/>
            <a:p>
              <a:pPr marL="0" lvl="0" indent="0" algn="l" defTabSz="800100">
                <a:lnSpc>
                  <a:spcPct val="90000"/>
                </a:lnSpc>
                <a:spcBef>
                  <a:spcPct val="0"/>
                </a:spcBef>
                <a:spcAft>
                  <a:spcPct val="35000"/>
                </a:spcAft>
                <a:buNone/>
              </a:pPr>
              <a:r>
                <a:rPr lang="en-AU" sz="1700" kern="1200" dirty="0">
                  <a:solidFill>
                    <a:schemeClr val="tx1"/>
                  </a:solidFill>
                </a:rPr>
                <a:t>Regular meetings will ensure foreign directors who do not have the benefit of being in Australia and having other touch points are across the key issues facing the company. </a:t>
              </a:r>
            </a:p>
          </p:txBody>
        </p:sp>
        <p:sp>
          <p:nvSpPr>
            <p:cNvPr id="12" name="Freeform: Shape 11">
              <a:extLst>
                <a:ext uri="{FF2B5EF4-FFF2-40B4-BE49-F238E27FC236}">
                  <a16:creationId xmlns:a16="http://schemas.microsoft.com/office/drawing/2014/main" id="{5F5015C0-7AD4-43CF-C68B-1DA919336684}"/>
                </a:ext>
              </a:extLst>
            </p:cNvPr>
            <p:cNvSpPr/>
            <p:nvPr/>
          </p:nvSpPr>
          <p:spPr>
            <a:xfrm>
              <a:off x="2896258" y="5190664"/>
              <a:ext cx="9059302" cy="684450"/>
            </a:xfrm>
            <a:custGeom>
              <a:avLst/>
              <a:gdLst>
                <a:gd name="connsiteX0" fmla="*/ 0 w 9059302"/>
                <a:gd name="connsiteY0" fmla="*/ 114077 h 684450"/>
                <a:gd name="connsiteX1" fmla="*/ 114077 w 9059302"/>
                <a:gd name="connsiteY1" fmla="*/ 0 h 684450"/>
                <a:gd name="connsiteX2" fmla="*/ 8945225 w 9059302"/>
                <a:gd name="connsiteY2" fmla="*/ 0 h 684450"/>
                <a:gd name="connsiteX3" fmla="*/ 9059302 w 9059302"/>
                <a:gd name="connsiteY3" fmla="*/ 114077 h 684450"/>
                <a:gd name="connsiteX4" fmla="*/ 9059302 w 9059302"/>
                <a:gd name="connsiteY4" fmla="*/ 570373 h 684450"/>
                <a:gd name="connsiteX5" fmla="*/ 8945225 w 9059302"/>
                <a:gd name="connsiteY5" fmla="*/ 684450 h 684450"/>
                <a:gd name="connsiteX6" fmla="*/ 114077 w 9059302"/>
                <a:gd name="connsiteY6" fmla="*/ 684450 h 684450"/>
                <a:gd name="connsiteX7" fmla="*/ 0 w 9059302"/>
                <a:gd name="connsiteY7" fmla="*/ 570373 h 684450"/>
                <a:gd name="connsiteX8" fmla="*/ 0 w 9059302"/>
                <a:gd name="connsiteY8" fmla="*/ 114077 h 6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302" h="684450">
                  <a:moveTo>
                    <a:pt x="0" y="114077"/>
                  </a:moveTo>
                  <a:cubicBezTo>
                    <a:pt x="0" y="51074"/>
                    <a:pt x="51074" y="0"/>
                    <a:pt x="114077" y="0"/>
                  </a:cubicBezTo>
                  <a:lnTo>
                    <a:pt x="8945225" y="0"/>
                  </a:lnTo>
                  <a:cubicBezTo>
                    <a:pt x="9008228" y="0"/>
                    <a:pt x="9059302" y="51074"/>
                    <a:pt x="9059302" y="114077"/>
                  </a:cubicBezTo>
                  <a:lnTo>
                    <a:pt x="9059302" y="570373"/>
                  </a:lnTo>
                  <a:cubicBezTo>
                    <a:pt x="9059302" y="633376"/>
                    <a:pt x="9008228" y="684450"/>
                    <a:pt x="8945225" y="684450"/>
                  </a:cubicBezTo>
                  <a:lnTo>
                    <a:pt x="114077" y="684450"/>
                  </a:lnTo>
                  <a:cubicBezTo>
                    <a:pt x="51074" y="684450"/>
                    <a:pt x="0" y="633376"/>
                    <a:pt x="0" y="570373"/>
                  </a:cubicBezTo>
                  <a:lnTo>
                    <a:pt x="0" y="11407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101992" rIns="101992" bIns="101992" numCol="1" spcCol="1270" anchor="ctr" anchorCtr="0">
              <a:noAutofit/>
            </a:bodyPr>
            <a:lstStyle/>
            <a:p>
              <a:pPr marL="0" lvl="0" indent="0" algn="l" defTabSz="800100">
                <a:lnSpc>
                  <a:spcPct val="90000"/>
                </a:lnSpc>
                <a:spcBef>
                  <a:spcPct val="0"/>
                </a:spcBef>
                <a:spcAft>
                  <a:spcPct val="35000"/>
                </a:spcAft>
                <a:buNone/>
              </a:pPr>
              <a:r>
                <a:rPr lang="en-AU" sz="1700" kern="1200" dirty="0">
                  <a:solidFill>
                    <a:schemeClr val="tx1"/>
                  </a:solidFill>
                </a:rPr>
                <a:t>The board needs to be flexible in its approach. </a:t>
              </a:r>
            </a:p>
          </p:txBody>
        </p:sp>
      </p:grpSp>
      <p:sp>
        <p:nvSpPr>
          <p:cNvPr id="5" name="Rectangle 4">
            <a:extLst>
              <a:ext uri="{FF2B5EF4-FFF2-40B4-BE49-F238E27FC236}">
                <a16:creationId xmlns:a16="http://schemas.microsoft.com/office/drawing/2014/main" id="{EE057640-AB9A-5AF4-5E42-FA573077DB4E}"/>
              </a:ext>
            </a:extLst>
          </p:cNvPr>
          <p:cNvSpPr/>
          <p:nvPr/>
        </p:nvSpPr>
        <p:spPr>
          <a:xfrm>
            <a:off x="0" y="908050"/>
            <a:ext cx="2311400" cy="16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indent="0">
              <a:buNone/>
            </a:pPr>
            <a:r>
              <a:rPr lang="en-AU" sz="1800" b="1" dirty="0">
                <a:solidFill>
                  <a:schemeClr val="bg1"/>
                </a:solidFill>
              </a:rPr>
              <a:t>Frequency of board meetings </a:t>
            </a:r>
          </a:p>
        </p:txBody>
      </p:sp>
    </p:spTree>
    <p:extLst>
      <p:ext uri="{BB962C8B-B14F-4D97-AF65-F5344CB8AC3E}">
        <p14:creationId xmlns:p14="http://schemas.microsoft.com/office/powerpoint/2010/main" val="2320810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86FA-2673-4FF8-B0E1-CBF97382D852}"/>
              </a:ext>
            </a:extLst>
          </p:cNvPr>
          <p:cNvSpPr>
            <a:spLocks noGrp="1"/>
          </p:cNvSpPr>
          <p:nvPr>
            <p:ph type="title"/>
          </p:nvPr>
        </p:nvSpPr>
        <p:spPr/>
        <p:txBody>
          <a:bodyPr>
            <a:normAutofit/>
          </a:bodyPr>
          <a:lstStyle/>
          <a:p>
            <a:r>
              <a:rPr lang="en-AU" dirty="0"/>
              <a:t>Board meetings </a:t>
            </a:r>
            <a:r>
              <a:rPr lang="en-AU"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9449BF8-FEE9-701B-60A9-9944A27A5F2B}"/>
              </a:ext>
            </a:extLst>
          </p:cNvPr>
          <p:cNvSpPr txBox="1"/>
          <p:nvPr/>
        </p:nvSpPr>
        <p:spPr>
          <a:xfrm>
            <a:off x="2747963" y="913157"/>
            <a:ext cx="9072562" cy="5336630"/>
          </a:xfrm>
          <a:prstGeom prst="rect">
            <a:avLst/>
          </a:prstGeom>
        </p:spPr>
        <p:txBody>
          <a:bodyPr vert="horz" lIns="0" tIns="0" rIns="91440" bIns="45720" rtlCol="0" anchor="t" anchorCtr="0">
            <a:noAutofit/>
          </a:bodyPr>
          <a:lstStyle/>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Standing agenda item for directors to declare conflicts </a:t>
            </a:r>
            <a:br>
              <a:rPr lang="en-AU" sz="1600" dirty="0">
                <a:latin typeface="Arial Nova" panose="020B0504020202020204" pitchFamily="34" charset="0"/>
              </a:rPr>
            </a:br>
            <a:r>
              <a:rPr lang="en-AU" sz="1600" dirty="0">
                <a:latin typeface="Arial Nova" panose="020B0504020202020204" pitchFamily="34" charset="0"/>
              </a:rPr>
              <a:t>(to be recorded in the minutes and on the COI register)</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Confirmation of previous minutes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Discussion of major strategic decisions (</a:t>
            </a:r>
            <a:r>
              <a:rPr lang="en-AU" sz="1600" dirty="0" err="1">
                <a:latin typeface="Arial Nova" panose="020B0504020202020204" pitchFamily="34" charset="0"/>
              </a:rPr>
              <a:t>eg</a:t>
            </a:r>
            <a:r>
              <a:rPr lang="en-AU" sz="1600" dirty="0">
                <a:latin typeface="Arial Nova" panose="020B0504020202020204" pitchFamily="34" charset="0"/>
              </a:rPr>
              <a:t> new project) and routine decisions</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Consideration of material risk (</a:t>
            </a:r>
            <a:r>
              <a:rPr lang="en-AU" sz="1600" dirty="0" err="1">
                <a:latin typeface="Arial Nova" panose="020B0504020202020204" pitchFamily="34" charset="0"/>
              </a:rPr>
              <a:t>eg</a:t>
            </a:r>
            <a:r>
              <a:rPr lang="en-AU" sz="1600" dirty="0">
                <a:latin typeface="Arial Nova" panose="020B0504020202020204" pitchFamily="34" charset="0"/>
              </a:rPr>
              <a:t> climate and nature (incl greenwashing), modern slavery, cyber)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Review of financial reports, cashflow and solvency analysis</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CEO Report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CFO Report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err="1">
                <a:latin typeface="Arial Nova" panose="020B0504020202020204" pitchFamily="34" charset="0"/>
              </a:rPr>
              <a:t>WH&amp;S</a:t>
            </a:r>
            <a:r>
              <a:rPr lang="en-AU" sz="1600" dirty="0">
                <a:latin typeface="Arial Nova" panose="020B0504020202020204" pitchFamily="34" charset="0"/>
              </a:rPr>
              <a:t> / People &amp; Culture</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Legal (if applicable)</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Broader sustainability – </a:t>
            </a:r>
            <a:r>
              <a:rPr lang="en-AU" sz="1600" dirty="0" err="1">
                <a:latin typeface="Arial Nova" panose="020B0504020202020204" pitchFamily="34" charset="0"/>
              </a:rPr>
              <a:t>eg</a:t>
            </a:r>
            <a:r>
              <a:rPr lang="en-AU" sz="1600" dirty="0">
                <a:latin typeface="Arial Nova" panose="020B0504020202020204" pitchFamily="34" charset="0"/>
              </a:rPr>
              <a:t> global decarbonisation strategy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Consideration of minutes/ recommendations from Committees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Review of action items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Board meeting calendar </a:t>
            </a:r>
          </a:p>
          <a:p>
            <a:pPr marL="288000" lvl="1" indent="-288000" defTabSz="998916">
              <a:spcBef>
                <a:spcPts val="533"/>
              </a:spcBef>
              <a:spcAft>
                <a:spcPts val="267"/>
              </a:spcAft>
              <a:buClr>
                <a:schemeClr val="tx1">
                  <a:lumMod val="75000"/>
                  <a:lumOff val="25000"/>
                </a:schemeClr>
              </a:buClr>
              <a:buSzPct val="80000"/>
              <a:buFont typeface="Wingdings" panose="05000000000000000000" pitchFamily="2" charset="2"/>
              <a:buChar char="n"/>
            </a:pPr>
            <a:r>
              <a:rPr lang="en-AU" sz="1600" dirty="0">
                <a:latin typeface="Arial Nova" panose="020B0504020202020204" pitchFamily="34" charset="0"/>
              </a:rPr>
              <a:t>Time needs to be factored in to ensure reflection/ robust discussion and appropriate challenges put to management where necessary </a:t>
            </a:r>
          </a:p>
          <a:p>
            <a:pPr marL="800100" lvl="1" indent="-342900" defTabSz="998916">
              <a:spcBef>
                <a:spcPts val="533"/>
              </a:spcBef>
              <a:spcAft>
                <a:spcPts val="267"/>
              </a:spcAft>
              <a:buClr>
                <a:schemeClr val="tx1">
                  <a:lumMod val="75000"/>
                  <a:lumOff val="25000"/>
                </a:schemeClr>
              </a:buClr>
              <a:buSzPct val="80000"/>
              <a:buFont typeface="Wingdings" panose="05000000000000000000" pitchFamily="2" charset="2"/>
              <a:buChar char="n"/>
            </a:pPr>
            <a:endParaRPr lang="en-AU" sz="1600" dirty="0">
              <a:latin typeface="Arial Nova" panose="020B0504020202020204" pitchFamily="34" charset="0"/>
            </a:endParaRPr>
          </a:p>
          <a:p>
            <a:pPr marL="57150" indent="-285750">
              <a:lnSpc>
                <a:spcPct val="90000"/>
              </a:lnSpc>
              <a:spcBef>
                <a:spcPts val="533"/>
              </a:spcBef>
              <a:spcAft>
                <a:spcPts val="267"/>
              </a:spcAft>
              <a:buClr>
                <a:schemeClr val="tx1">
                  <a:lumMod val="75000"/>
                  <a:lumOff val="25000"/>
                </a:schemeClr>
              </a:buClr>
              <a:buSzPct val="80000"/>
              <a:buFont typeface="Wingdings" panose="05000000000000000000" pitchFamily="2" charset="2"/>
              <a:buChar char="n"/>
            </a:pPr>
            <a:endParaRPr lang="en-US" sz="1600" b="1" dirty="0"/>
          </a:p>
          <a:p>
            <a:pPr marL="57150" indent="-285750">
              <a:lnSpc>
                <a:spcPct val="90000"/>
              </a:lnSpc>
              <a:buClr>
                <a:schemeClr val="tx1">
                  <a:lumMod val="75000"/>
                  <a:lumOff val="25000"/>
                </a:schemeClr>
              </a:buClr>
              <a:buSzPct val="80000"/>
              <a:buFont typeface="Wingdings" panose="05000000000000000000" pitchFamily="2" charset="2"/>
              <a:buChar char="n"/>
            </a:pPr>
            <a:endParaRPr lang="en-US" sz="1600" dirty="0"/>
          </a:p>
        </p:txBody>
      </p:sp>
      <p:sp>
        <p:nvSpPr>
          <p:cNvPr id="3" name="Rectangle 2">
            <a:extLst>
              <a:ext uri="{FF2B5EF4-FFF2-40B4-BE49-F238E27FC236}">
                <a16:creationId xmlns:a16="http://schemas.microsoft.com/office/drawing/2014/main" id="{D2BA73A6-4054-453F-159E-4FBBC51BD512}"/>
              </a:ext>
            </a:extLst>
          </p:cNvPr>
          <p:cNvSpPr/>
          <p:nvPr/>
        </p:nvSpPr>
        <p:spPr>
          <a:xfrm>
            <a:off x="0" y="908050"/>
            <a:ext cx="2311400" cy="16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indent="0">
              <a:buNone/>
            </a:pPr>
            <a:r>
              <a:rPr lang="en-AU" sz="1800" b="1" dirty="0">
                <a:solidFill>
                  <a:schemeClr val="bg1"/>
                </a:solidFill>
              </a:rPr>
              <a:t>Topics of discussion at board meetings </a:t>
            </a:r>
          </a:p>
        </p:txBody>
      </p:sp>
    </p:spTree>
    <p:extLst>
      <p:ext uri="{BB962C8B-B14F-4D97-AF65-F5344CB8AC3E}">
        <p14:creationId xmlns:p14="http://schemas.microsoft.com/office/powerpoint/2010/main" val="3144623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86FA-2673-4FF8-B0E1-CBF97382D852}"/>
              </a:ext>
            </a:extLst>
          </p:cNvPr>
          <p:cNvSpPr>
            <a:spLocks noGrp="1"/>
          </p:cNvSpPr>
          <p:nvPr>
            <p:ph type="title"/>
          </p:nvPr>
        </p:nvSpPr>
        <p:spPr/>
        <p:txBody>
          <a:bodyPr>
            <a:normAutofit/>
          </a:bodyPr>
          <a:lstStyle/>
          <a:p>
            <a:r>
              <a:rPr lang="en-AU" dirty="0"/>
              <a:t>Board meetings </a:t>
            </a:r>
            <a:r>
              <a:rPr lang="en-AU" dirty="0">
                <a:latin typeface="Arial" panose="020B0604020202020204" pitchFamily="34" charset="0"/>
                <a:cs typeface="Arial" panose="020B0604020202020204" pitchFamily="34" charset="0"/>
              </a:rPr>
              <a:t> </a:t>
            </a:r>
          </a:p>
        </p:txBody>
      </p:sp>
      <p:sp>
        <p:nvSpPr>
          <p:cNvPr id="7" name="Rectangle: Rounded Corners 6">
            <a:extLst>
              <a:ext uri="{FF2B5EF4-FFF2-40B4-BE49-F238E27FC236}">
                <a16:creationId xmlns:a16="http://schemas.microsoft.com/office/drawing/2014/main" id="{555BC72D-9194-56A9-FC5F-2FFEF27C0585}"/>
              </a:ext>
            </a:extLst>
          </p:cNvPr>
          <p:cNvSpPr/>
          <p:nvPr/>
        </p:nvSpPr>
        <p:spPr>
          <a:xfrm>
            <a:off x="2730499" y="908050"/>
            <a:ext cx="9096006" cy="909585"/>
          </a:xfrm>
          <a:prstGeom prst="roundRect">
            <a:avLst/>
          </a:prstGeom>
          <a:solidFill>
            <a:schemeClr val="accent1">
              <a:lumMod val="60000"/>
              <a:lumOff val="4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2000" tIns="57151" rIns="360000" bIns="57151" numCol="1" spcCol="1270" anchor="ctr" anchorCtr="0">
            <a:noAutofit/>
          </a:bodyPr>
          <a:lstStyle/>
          <a:p>
            <a:pPr marL="0" lvl="0" indent="0" defTabSz="666750">
              <a:lnSpc>
                <a:spcPts val="1800"/>
              </a:lnSpc>
              <a:spcBef>
                <a:spcPct val="0"/>
              </a:spcBef>
              <a:spcAft>
                <a:spcPct val="35000"/>
              </a:spcAft>
              <a:buNone/>
            </a:pPr>
            <a:r>
              <a:rPr lang="en-AU" sz="1500" kern="1200" dirty="0">
                <a:solidFill>
                  <a:schemeClr val="tx1">
                    <a:lumMod val="85000"/>
                    <a:lumOff val="15000"/>
                  </a:schemeClr>
                </a:solidFill>
              </a:rPr>
              <a:t>For the most part the work of a board is conducted through meetings, so there is limited scope to act outside of this context </a:t>
            </a:r>
          </a:p>
        </p:txBody>
      </p:sp>
      <p:sp>
        <p:nvSpPr>
          <p:cNvPr id="9" name="Rectangle: Rounded Corners 8">
            <a:extLst>
              <a:ext uri="{FF2B5EF4-FFF2-40B4-BE49-F238E27FC236}">
                <a16:creationId xmlns:a16="http://schemas.microsoft.com/office/drawing/2014/main" id="{16836D73-0D71-88D3-C97C-EF9E81ABAA1D}"/>
              </a:ext>
            </a:extLst>
          </p:cNvPr>
          <p:cNvSpPr/>
          <p:nvPr/>
        </p:nvSpPr>
        <p:spPr>
          <a:xfrm>
            <a:off x="2730499" y="1987552"/>
            <a:ext cx="9096006" cy="909584"/>
          </a:xfrm>
          <a:prstGeom prst="roundRect">
            <a:avLst/>
          </a:prstGeom>
          <a:solidFill>
            <a:schemeClr val="accent1">
              <a:lumMod val="60000"/>
              <a:lumOff val="4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2000" tIns="57150" rIns="360000" bIns="57151" numCol="1" spcCol="1270" anchor="ctr" anchorCtr="0">
            <a:noAutofit/>
          </a:bodyPr>
          <a:lstStyle/>
          <a:p>
            <a:pPr marL="0" lvl="0" indent="0" defTabSz="666750">
              <a:lnSpc>
                <a:spcPts val="1800"/>
              </a:lnSpc>
              <a:spcBef>
                <a:spcPct val="0"/>
              </a:spcBef>
              <a:spcAft>
                <a:spcPct val="35000"/>
              </a:spcAft>
              <a:buNone/>
            </a:pPr>
            <a:r>
              <a:rPr lang="en-AU" sz="1500" kern="1200" dirty="0">
                <a:solidFill>
                  <a:schemeClr val="tx1">
                    <a:lumMod val="85000"/>
                    <a:lumOff val="15000"/>
                  </a:schemeClr>
                </a:solidFill>
              </a:rPr>
              <a:t>While it can be useful to check in with fellow directors informally offline to strengthen relationships, it is important to ensure that decisions are not being made outside of </a:t>
            </a:r>
            <a:r>
              <a:rPr lang="en-AU" sz="1500" kern="1200" dirty="0" err="1">
                <a:solidFill>
                  <a:schemeClr val="tx1">
                    <a:lumMod val="85000"/>
                    <a:lumOff val="15000"/>
                  </a:schemeClr>
                </a:solidFill>
              </a:rPr>
              <a:t>minuted</a:t>
            </a:r>
            <a:r>
              <a:rPr lang="en-AU" sz="1500" kern="1200" dirty="0">
                <a:solidFill>
                  <a:schemeClr val="tx1">
                    <a:lumMod val="85000"/>
                    <a:lumOff val="15000"/>
                  </a:schemeClr>
                </a:solidFill>
              </a:rPr>
              <a:t> board meetings/ written resolutions and that no directors are being excluded </a:t>
            </a:r>
          </a:p>
        </p:txBody>
      </p:sp>
      <p:sp>
        <p:nvSpPr>
          <p:cNvPr id="11" name="Rectangle: Rounded Corners 10">
            <a:extLst>
              <a:ext uri="{FF2B5EF4-FFF2-40B4-BE49-F238E27FC236}">
                <a16:creationId xmlns:a16="http://schemas.microsoft.com/office/drawing/2014/main" id="{7E96CBE8-93EB-E13D-0A8C-25FAE006A3E3}"/>
              </a:ext>
            </a:extLst>
          </p:cNvPr>
          <p:cNvSpPr/>
          <p:nvPr/>
        </p:nvSpPr>
        <p:spPr>
          <a:xfrm>
            <a:off x="2730499" y="3067053"/>
            <a:ext cx="9096006" cy="909584"/>
          </a:xfrm>
          <a:prstGeom prst="roundRect">
            <a:avLst/>
          </a:prstGeom>
          <a:solidFill>
            <a:schemeClr val="accent1">
              <a:lumMod val="60000"/>
              <a:lumOff val="4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2000" tIns="57151" rIns="360000" bIns="57150" numCol="1" spcCol="1270" anchor="ctr" anchorCtr="0">
            <a:noAutofit/>
          </a:bodyPr>
          <a:lstStyle/>
          <a:p>
            <a:pPr marL="0" lvl="0" indent="0" defTabSz="666750">
              <a:lnSpc>
                <a:spcPts val="1800"/>
              </a:lnSpc>
              <a:spcBef>
                <a:spcPct val="0"/>
              </a:spcBef>
              <a:spcAft>
                <a:spcPct val="35000"/>
              </a:spcAft>
              <a:buNone/>
            </a:pPr>
            <a:r>
              <a:rPr lang="en-AU" sz="1500" kern="1200" dirty="0">
                <a:solidFill>
                  <a:schemeClr val="tx1">
                    <a:lumMod val="85000"/>
                    <a:lumOff val="15000"/>
                  </a:schemeClr>
                </a:solidFill>
              </a:rPr>
              <a:t>Typically, directors are the ‘head’ of the organisation rather than the ‘hands’ so significant involvement in day-to-day matters is not appropriate</a:t>
            </a:r>
          </a:p>
        </p:txBody>
      </p:sp>
      <p:sp>
        <p:nvSpPr>
          <p:cNvPr id="13" name="Rectangle: Rounded Corners 12">
            <a:extLst>
              <a:ext uri="{FF2B5EF4-FFF2-40B4-BE49-F238E27FC236}">
                <a16:creationId xmlns:a16="http://schemas.microsoft.com/office/drawing/2014/main" id="{8AD7A189-32FC-004B-C5D8-A26BFA50B442}"/>
              </a:ext>
            </a:extLst>
          </p:cNvPr>
          <p:cNvSpPr/>
          <p:nvPr/>
        </p:nvSpPr>
        <p:spPr>
          <a:xfrm>
            <a:off x="2730499" y="4146554"/>
            <a:ext cx="9096006" cy="909584"/>
          </a:xfrm>
          <a:prstGeom prst="roundRect">
            <a:avLst/>
          </a:prstGeom>
          <a:solidFill>
            <a:schemeClr val="accent1">
              <a:lumMod val="60000"/>
              <a:lumOff val="4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2000" tIns="57151" rIns="360000" bIns="57150" numCol="1" spcCol="1270" anchor="ctr" anchorCtr="0">
            <a:noAutofit/>
          </a:bodyPr>
          <a:lstStyle/>
          <a:p>
            <a:pPr marL="0" lvl="0" indent="0" defTabSz="666750">
              <a:lnSpc>
                <a:spcPts val="1800"/>
              </a:lnSpc>
              <a:spcBef>
                <a:spcPct val="0"/>
              </a:spcBef>
              <a:spcAft>
                <a:spcPct val="35000"/>
              </a:spcAft>
              <a:buNone/>
            </a:pPr>
            <a:r>
              <a:rPr lang="en-AU" sz="1500" kern="1200" dirty="0">
                <a:solidFill>
                  <a:schemeClr val="tx1">
                    <a:lumMod val="85000"/>
                    <a:lumOff val="15000"/>
                  </a:schemeClr>
                </a:solidFill>
              </a:rPr>
              <a:t>Directors are under a continuing obligation to keep informed about the activities of the corporation</a:t>
            </a:r>
          </a:p>
        </p:txBody>
      </p:sp>
      <p:sp>
        <p:nvSpPr>
          <p:cNvPr id="15" name="Rectangle: Rounded Corners 14">
            <a:extLst>
              <a:ext uri="{FF2B5EF4-FFF2-40B4-BE49-F238E27FC236}">
                <a16:creationId xmlns:a16="http://schemas.microsoft.com/office/drawing/2014/main" id="{74FFE836-B54D-282B-2453-F37DC8FD4F2B}"/>
              </a:ext>
            </a:extLst>
          </p:cNvPr>
          <p:cNvSpPr/>
          <p:nvPr/>
        </p:nvSpPr>
        <p:spPr>
          <a:xfrm>
            <a:off x="2730500" y="5226053"/>
            <a:ext cx="9096006" cy="909584"/>
          </a:xfrm>
          <a:prstGeom prst="roundRect">
            <a:avLst/>
          </a:prstGeom>
          <a:solidFill>
            <a:schemeClr val="accent1">
              <a:lumMod val="60000"/>
              <a:lumOff val="40000"/>
            </a:schemeClr>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52000" tIns="57151" rIns="360000" bIns="57150" numCol="1" spcCol="1270" anchor="ctr" anchorCtr="0">
            <a:noAutofit/>
          </a:bodyPr>
          <a:lstStyle/>
          <a:p>
            <a:pPr marL="0" lvl="0" indent="0" defTabSz="666750">
              <a:lnSpc>
                <a:spcPts val="1800"/>
              </a:lnSpc>
              <a:spcBef>
                <a:spcPct val="0"/>
              </a:spcBef>
              <a:spcAft>
                <a:spcPct val="35000"/>
              </a:spcAft>
              <a:buNone/>
            </a:pPr>
            <a:r>
              <a:rPr lang="en-AU" sz="1500" kern="1200" dirty="0">
                <a:solidFill>
                  <a:schemeClr val="tx1">
                    <a:lumMod val="85000"/>
                    <a:lumOff val="15000"/>
                  </a:schemeClr>
                </a:solidFill>
              </a:rPr>
              <a:t>Directors need to seek to educate themselves and up-skill where necessary</a:t>
            </a:r>
          </a:p>
        </p:txBody>
      </p:sp>
      <p:sp>
        <p:nvSpPr>
          <p:cNvPr id="5" name="Rectangle 4">
            <a:extLst>
              <a:ext uri="{FF2B5EF4-FFF2-40B4-BE49-F238E27FC236}">
                <a16:creationId xmlns:a16="http://schemas.microsoft.com/office/drawing/2014/main" id="{5BE2E2B2-2AED-FE34-5514-8820D869CC9B}"/>
              </a:ext>
            </a:extLst>
          </p:cNvPr>
          <p:cNvSpPr/>
          <p:nvPr/>
        </p:nvSpPr>
        <p:spPr>
          <a:xfrm>
            <a:off x="0" y="908050"/>
            <a:ext cx="2311400" cy="16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tlCol="0" anchor="ctr"/>
          <a:lstStyle/>
          <a:p>
            <a:pPr marL="0" indent="0">
              <a:buNone/>
            </a:pPr>
            <a:r>
              <a:rPr lang="en-AU" sz="1800" b="1" dirty="0">
                <a:solidFill>
                  <a:schemeClr val="bg1"/>
                </a:solidFill>
              </a:rPr>
              <a:t>What directors should and should not do outside of board meetings </a:t>
            </a:r>
          </a:p>
        </p:txBody>
      </p:sp>
    </p:spTree>
    <p:extLst>
      <p:ext uri="{BB962C8B-B14F-4D97-AF65-F5344CB8AC3E}">
        <p14:creationId xmlns:p14="http://schemas.microsoft.com/office/powerpoint/2010/main" val="2455065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A26E36-C108-CB51-9832-5242CE6A6CF7}"/>
              </a:ext>
            </a:extLst>
          </p:cNvPr>
          <p:cNvPicPr>
            <a:picLocks noChangeAspect="1"/>
          </p:cNvPicPr>
          <p:nvPr/>
        </p:nvPicPr>
        <p:blipFill rotWithShape="1">
          <a:blip r:embed="rId3"/>
          <a:srcRect t="2237"/>
          <a:stretch/>
        </p:blipFill>
        <p:spPr>
          <a:xfrm>
            <a:off x="0" y="908051"/>
            <a:ext cx="3492500" cy="5220346"/>
          </a:xfrm>
          <a:prstGeom prst="rect">
            <a:avLst/>
          </a:prstGeom>
        </p:spPr>
      </p:pic>
      <p:sp>
        <p:nvSpPr>
          <p:cNvPr id="30" name="Rectangle: Rounded Corners 10">
            <a:extLst>
              <a:ext uri="{FF2B5EF4-FFF2-40B4-BE49-F238E27FC236}">
                <a16:creationId xmlns:a16="http://schemas.microsoft.com/office/drawing/2014/main" id="{1EA9C9E3-678C-D926-4C46-8F8271B76854}"/>
              </a:ext>
            </a:extLst>
          </p:cNvPr>
          <p:cNvSpPr txBox="1"/>
          <p:nvPr/>
        </p:nvSpPr>
        <p:spPr>
          <a:xfrm>
            <a:off x="3930224" y="2834444"/>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b="0" kern="1200" dirty="0">
                <a:solidFill>
                  <a:schemeClr val="tx1">
                    <a:lumMod val="85000"/>
                    <a:lumOff val="15000"/>
                  </a:schemeClr>
                </a:solidFill>
                <a:latin typeface="Arial" panose="020B0604020202020204" pitchFamily="34" charset="0"/>
                <a:cs typeface="Arial" panose="020B0604020202020204" pitchFamily="34" charset="0"/>
              </a:rPr>
              <a:t>Systematic identification, quantification and mitigation</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3" name="Rectangle: Rounded Corners 12">
            <a:extLst>
              <a:ext uri="{FF2B5EF4-FFF2-40B4-BE49-F238E27FC236}">
                <a16:creationId xmlns:a16="http://schemas.microsoft.com/office/drawing/2014/main" id="{C0FA0C12-450D-28F7-16B1-FD78E54B766A}"/>
              </a:ext>
            </a:extLst>
          </p:cNvPr>
          <p:cNvSpPr txBox="1"/>
          <p:nvPr/>
        </p:nvSpPr>
        <p:spPr>
          <a:xfrm>
            <a:off x="3939272" y="3471442"/>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b="0" kern="1200" dirty="0">
                <a:solidFill>
                  <a:schemeClr val="tx1">
                    <a:lumMod val="85000"/>
                    <a:lumOff val="15000"/>
                  </a:schemeClr>
                </a:solidFill>
                <a:latin typeface="Arial" panose="020B0604020202020204" pitchFamily="34" charset="0"/>
                <a:cs typeface="Arial" panose="020B0604020202020204" pitchFamily="34" charset="0"/>
              </a:rPr>
              <a:t>Risk matrix – ISO 31000 </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6" name="Rectangle: Rounded Corners 14">
            <a:extLst>
              <a:ext uri="{FF2B5EF4-FFF2-40B4-BE49-F238E27FC236}">
                <a16:creationId xmlns:a16="http://schemas.microsoft.com/office/drawing/2014/main" id="{DFC1F5CB-3220-ED21-E5E3-2B65119D8B1F}"/>
              </a:ext>
            </a:extLst>
          </p:cNvPr>
          <p:cNvSpPr txBox="1"/>
          <p:nvPr/>
        </p:nvSpPr>
        <p:spPr>
          <a:xfrm>
            <a:off x="3930225" y="4108440"/>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b="0" kern="1200" dirty="0">
                <a:solidFill>
                  <a:schemeClr val="tx1">
                    <a:lumMod val="85000"/>
                    <a:lumOff val="15000"/>
                  </a:schemeClr>
                </a:solidFill>
                <a:latin typeface="Arial" panose="020B0604020202020204" pitchFamily="34" charset="0"/>
                <a:cs typeface="Arial" panose="020B0604020202020204" pitchFamily="34" charset="0"/>
              </a:rPr>
              <a:t>Governance </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9" name="Rectangle: Rounded Corners 16">
            <a:extLst>
              <a:ext uri="{FF2B5EF4-FFF2-40B4-BE49-F238E27FC236}">
                <a16:creationId xmlns:a16="http://schemas.microsoft.com/office/drawing/2014/main" id="{BFC4CD15-C7AC-0B93-31FF-3FF20394E398}"/>
              </a:ext>
            </a:extLst>
          </p:cNvPr>
          <p:cNvSpPr txBox="1"/>
          <p:nvPr/>
        </p:nvSpPr>
        <p:spPr>
          <a:xfrm>
            <a:off x="3939272" y="4745438"/>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kern="1200" dirty="0">
                <a:solidFill>
                  <a:schemeClr val="tx1">
                    <a:lumMod val="85000"/>
                    <a:lumOff val="15000"/>
                  </a:schemeClr>
                </a:solidFill>
                <a:latin typeface="Arial" panose="020B0604020202020204" pitchFamily="34" charset="0"/>
                <a:cs typeface="Arial" panose="020B0604020202020204" pitchFamily="34" charset="0"/>
              </a:rPr>
              <a:t>Directors’ duties and personal liability – ACNC Governance Standards</a:t>
            </a:r>
            <a:r>
              <a:rPr lang="en-AU" sz="1600" b="0" kern="1200" dirty="0">
                <a:solidFill>
                  <a:schemeClr val="tx1">
                    <a:lumMod val="85000"/>
                    <a:lumOff val="15000"/>
                  </a:schemeClr>
                </a:solidFill>
                <a:latin typeface="Arial" panose="020B0604020202020204" pitchFamily="34" charset="0"/>
                <a:cs typeface="Arial" panose="020B0604020202020204" pitchFamily="34" charset="0"/>
              </a:rPr>
              <a:t> </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2" name="Rectangle: Rounded Corners 18">
            <a:extLst>
              <a:ext uri="{FF2B5EF4-FFF2-40B4-BE49-F238E27FC236}">
                <a16:creationId xmlns:a16="http://schemas.microsoft.com/office/drawing/2014/main" id="{93300E00-796B-4EAE-4E9B-E2B99139E46F}"/>
              </a:ext>
            </a:extLst>
          </p:cNvPr>
          <p:cNvSpPr txBox="1"/>
          <p:nvPr/>
        </p:nvSpPr>
        <p:spPr>
          <a:xfrm>
            <a:off x="3939272" y="5382433"/>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kern="1200" dirty="0">
                <a:solidFill>
                  <a:schemeClr val="tx1">
                    <a:lumMod val="85000"/>
                    <a:lumOff val="15000"/>
                  </a:schemeClr>
                </a:solidFill>
                <a:latin typeface="Arial" panose="020B0604020202020204" pitchFamily="34" charset="0"/>
                <a:cs typeface="Arial" panose="020B0604020202020204" pitchFamily="34" charset="0"/>
              </a:rPr>
              <a:t>Insolvent trading – cash flow test</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7" name="Rectangle: Rounded Corners 8">
            <a:extLst>
              <a:ext uri="{FF2B5EF4-FFF2-40B4-BE49-F238E27FC236}">
                <a16:creationId xmlns:a16="http://schemas.microsoft.com/office/drawing/2014/main" id="{46D1268E-B1D8-8AF5-3D39-820405278847}"/>
              </a:ext>
            </a:extLst>
          </p:cNvPr>
          <p:cNvSpPr txBox="1"/>
          <p:nvPr/>
        </p:nvSpPr>
        <p:spPr>
          <a:xfrm>
            <a:off x="3930223" y="2197446"/>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b="0" kern="1200" dirty="0">
                <a:solidFill>
                  <a:schemeClr val="tx1">
                    <a:lumMod val="85000"/>
                    <a:lumOff val="15000"/>
                  </a:schemeClr>
                </a:solidFill>
                <a:latin typeface="Arial" panose="020B0604020202020204" pitchFamily="34" charset="0"/>
                <a:cs typeface="Arial" panose="020B0604020202020204" pitchFamily="34" charset="0"/>
              </a:rPr>
              <a:t>Types of risk – Operating, strategic, finance, governance</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4" name="Rectangle: Rounded Corners 6">
            <a:extLst>
              <a:ext uri="{FF2B5EF4-FFF2-40B4-BE49-F238E27FC236}">
                <a16:creationId xmlns:a16="http://schemas.microsoft.com/office/drawing/2014/main" id="{5E16A65E-87E9-7253-DC57-C24A3E177D55}"/>
              </a:ext>
            </a:extLst>
          </p:cNvPr>
          <p:cNvSpPr txBox="1"/>
          <p:nvPr/>
        </p:nvSpPr>
        <p:spPr>
          <a:xfrm>
            <a:off x="3930222" y="1560448"/>
            <a:ext cx="7890304" cy="480376"/>
          </a:xfrm>
          <a:prstGeom prst="round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b="0" kern="1200" dirty="0">
                <a:solidFill>
                  <a:schemeClr val="tx1">
                    <a:lumMod val="85000"/>
                    <a:lumOff val="15000"/>
                  </a:schemeClr>
                </a:solidFill>
                <a:latin typeface="Arial" panose="020B0604020202020204" pitchFamily="34" charset="0"/>
                <a:cs typeface="Arial" panose="020B0604020202020204" pitchFamily="34" charset="0"/>
              </a:rPr>
              <a:t>Business model – cash flow</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A66D346-E952-0982-06EE-B18009C84E39}"/>
              </a:ext>
            </a:extLst>
          </p:cNvPr>
          <p:cNvSpPr>
            <a:spLocks noGrp="1"/>
          </p:cNvSpPr>
          <p:nvPr>
            <p:ph type="title"/>
          </p:nvPr>
        </p:nvSpPr>
        <p:spPr/>
        <p:txBody>
          <a:bodyPr anchor="t">
            <a:normAutofit/>
          </a:bodyPr>
          <a:lstStyle/>
          <a:p>
            <a:r>
              <a:rPr lang="en-AU" dirty="0"/>
              <a:t>Understanding risk</a:t>
            </a:r>
          </a:p>
        </p:txBody>
      </p:sp>
      <p:sp>
        <p:nvSpPr>
          <p:cNvPr id="21" name="Rectangle: Rounded Corners 4">
            <a:extLst>
              <a:ext uri="{FF2B5EF4-FFF2-40B4-BE49-F238E27FC236}">
                <a16:creationId xmlns:a16="http://schemas.microsoft.com/office/drawing/2014/main" id="{E79F2D15-8549-9572-C7C0-19C315D35683}"/>
              </a:ext>
            </a:extLst>
          </p:cNvPr>
          <p:cNvSpPr txBox="1"/>
          <p:nvPr/>
        </p:nvSpPr>
        <p:spPr>
          <a:xfrm>
            <a:off x="3930221" y="923450"/>
            <a:ext cx="7890304" cy="480376"/>
          </a:xfrm>
          <a:prstGeom prst="round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80000" tIns="53340" rIns="53340" bIns="53340" numCol="1" spcCol="1270" anchor="ctr" anchorCtr="0">
            <a:noAutofit/>
          </a:bodyPr>
          <a:lstStyle/>
          <a:p>
            <a:pPr marL="0" lvl="0" indent="0" algn="l" defTabSz="622300">
              <a:lnSpc>
                <a:spcPct val="90000"/>
              </a:lnSpc>
              <a:spcBef>
                <a:spcPct val="0"/>
              </a:spcBef>
              <a:spcAft>
                <a:spcPct val="35000"/>
              </a:spcAft>
              <a:buNone/>
            </a:pPr>
            <a:r>
              <a:rPr lang="en-AU" sz="1600" b="0" kern="1200" dirty="0">
                <a:solidFill>
                  <a:schemeClr val="tx1">
                    <a:lumMod val="85000"/>
                    <a:lumOff val="15000"/>
                  </a:schemeClr>
                </a:solidFill>
                <a:latin typeface="Arial" panose="020B0604020202020204" pitchFamily="34" charset="0"/>
                <a:cs typeface="Arial" panose="020B0604020202020204" pitchFamily="34" charset="0"/>
              </a:rPr>
              <a:t>Understanding risk is critical</a:t>
            </a:r>
            <a:endParaRPr lang="en-US" sz="1600" kern="1200"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6664CF9-65DB-18CC-C677-453F772BAE7D}"/>
              </a:ext>
            </a:extLst>
          </p:cNvPr>
          <p:cNvGrpSpPr>
            <a:grpSpLocks noChangeAspect="1"/>
          </p:cNvGrpSpPr>
          <p:nvPr/>
        </p:nvGrpSpPr>
        <p:grpSpPr>
          <a:xfrm>
            <a:off x="334963" y="1841595"/>
            <a:ext cx="2916000" cy="1381147"/>
            <a:chOff x="100001" y="2381764"/>
            <a:chExt cx="3101785" cy="1469142"/>
          </a:xfrm>
        </p:grpSpPr>
        <p:grpSp>
          <p:nvGrpSpPr>
            <p:cNvPr id="44" name="Group 43">
              <a:extLst>
                <a:ext uri="{FF2B5EF4-FFF2-40B4-BE49-F238E27FC236}">
                  <a16:creationId xmlns:a16="http://schemas.microsoft.com/office/drawing/2014/main" id="{451B98ED-6FCE-93BC-D129-7CBBC52A901E}"/>
                </a:ext>
              </a:extLst>
            </p:cNvPr>
            <p:cNvGrpSpPr>
              <a:grpSpLocks noChangeAspect="1"/>
            </p:cNvGrpSpPr>
            <p:nvPr/>
          </p:nvGrpSpPr>
          <p:grpSpPr>
            <a:xfrm>
              <a:off x="100001" y="2381764"/>
              <a:ext cx="3101785" cy="1437465"/>
              <a:chOff x="7386255" y="2424668"/>
              <a:chExt cx="3942682" cy="1935077"/>
            </a:xfrm>
          </p:grpSpPr>
          <p:sp>
            <p:nvSpPr>
              <p:cNvPr id="45" name="Freeform 16">
                <a:extLst>
                  <a:ext uri="{FF2B5EF4-FFF2-40B4-BE49-F238E27FC236}">
                    <a16:creationId xmlns:a16="http://schemas.microsoft.com/office/drawing/2014/main" id="{9AE96477-AFDB-3F08-23C7-1E0F2624599B}"/>
                  </a:ext>
                </a:extLst>
              </p:cNvPr>
              <p:cNvSpPr>
                <a:spLocks/>
              </p:cNvSpPr>
              <p:nvPr/>
            </p:nvSpPr>
            <p:spPr bwMode="auto">
              <a:xfrm>
                <a:off x="7978091" y="2424668"/>
                <a:ext cx="1322930" cy="1456386"/>
              </a:xfrm>
              <a:custGeom>
                <a:avLst/>
                <a:gdLst>
                  <a:gd name="T0" fmla="*/ 0 w 491"/>
                  <a:gd name="T1" fmla="*/ 208 h 541"/>
                  <a:gd name="T2" fmla="*/ 333 w 491"/>
                  <a:gd name="T3" fmla="*/ 541 h 541"/>
                  <a:gd name="T4" fmla="*/ 491 w 491"/>
                  <a:gd name="T5" fmla="*/ 472 h 541"/>
                  <a:gd name="T6" fmla="*/ 491 w 491"/>
                  <a:gd name="T7" fmla="*/ 0 h 541"/>
                  <a:gd name="T8" fmla="*/ 0 w 491"/>
                  <a:gd name="T9" fmla="*/ 208 h 541"/>
                </a:gdLst>
                <a:ahLst/>
                <a:cxnLst>
                  <a:cxn ang="0">
                    <a:pos x="T0" y="T1"/>
                  </a:cxn>
                  <a:cxn ang="0">
                    <a:pos x="T2" y="T3"/>
                  </a:cxn>
                  <a:cxn ang="0">
                    <a:pos x="T4" y="T5"/>
                  </a:cxn>
                  <a:cxn ang="0">
                    <a:pos x="T6" y="T7"/>
                  </a:cxn>
                  <a:cxn ang="0">
                    <a:pos x="T8" y="T9"/>
                  </a:cxn>
                </a:cxnLst>
                <a:rect l="0" t="0" r="r" b="b"/>
                <a:pathLst>
                  <a:path w="491" h="541">
                    <a:moveTo>
                      <a:pt x="0" y="208"/>
                    </a:moveTo>
                    <a:cubicBezTo>
                      <a:pt x="333" y="541"/>
                      <a:pt x="333" y="541"/>
                      <a:pt x="333" y="541"/>
                    </a:cubicBezTo>
                    <a:cubicBezTo>
                      <a:pt x="375" y="502"/>
                      <a:pt x="430" y="476"/>
                      <a:pt x="491" y="472"/>
                    </a:cubicBezTo>
                    <a:cubicBezTo>
                      <a:pt x="491" y="0"/>
                      <a:pt x="491" y="0"/>
                      <a:pt x="491" y="0"/>
                    </a:cubicBezTo>
                    <a:cubicBezTo>
                      <a:pt x="306" y="6"/>
                      <a:pt x="133" y="79"/>
                      <a:pt x="0" y="208"/>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6" name="Freeform 17">
                <a:extLst>
                  <a:ext uri="{FF2B5EF4-FFF2-40B4-BE49-F238E27FC236}">
                    <a16:creationId xmlns:a16="http://schemas.microsoft.com/office/drawing/2014/main" id="{D7C71677-4692-2A52-D679-546248EB3769}"/>
                  </a:ext>
                </a:extLst>
              </p:cNvPr>
              <p:cNvSpPr>
                <a:spLocks/>
              </p:cNvSpPr>
              <p:nvPr/>
            </p:nvSpPr>
            <p:spPr bwMode="auto">
              <a:xfrm>
                <a:off x="7386255" y="3010703"/>
                <a:ext cx="1465089" cy="1349042"/>
              </a:xfrm>
              <a:custGeom>
                <a:avLst/>
                <a:gdLst>
                  <a:gd name="T0" fmla="*/ 470 w 544"/>
                  <a:gd name="T1" fmla="*/ 501 h 501"/>
                  <a:gd name="T2" fmla="*/ 544 w 544"/>
                  <a:gd name="T3" fmla="*/ 333 h 501"/>
                  <a:gd name="T4" fmla="*/ 211 w 544"/>
                  <a:gd name="T5" fmla="*/ 0 h 501"/>
                  <a:gd name="T6" fmla="*/ 0 w 544"/>
                  <a:gd name="T7" fmla="*/ 501 h 501"/>
                  <a:gd name="T8" fmla="*/ 470 w 544"/>
                  <a:gd name="T9" fmla="*/ 501 h 501"/>
                </a:gdLst>
                <a:ahLst/>
                <a:cxnLst>
                  <a:cxn ang="0">
                    <a:pos x="T0" y="T1"/>
                  </a:cxn>
                  <a:cxn ang="0">
                    <a:pos x="T2" y="T3"/>
                  </a:cxn>
                  <a:cxn ang="0">
                    <a:pos x="T4" y="T5"/>
                  </a:cxn>
                  <a:cxn ang="0">
                    <a:pos x="T6" y="T7"/>
                  </a:cxn>
                  <a:cxn ang="0">
                    <a:pos x="T8" y="T9"/>
                  </a:cxn>
                </a:cxnLst>
                <a:rect l="0" t="0" r="r" b="b"/>
                <a:pathLst>
                  <a:path w="544" h="501">
                    <a:moveTo>
                      <a:pt x="470" y="501"/>
                    </a:moveTo>
                    <a:cubicBezTo>
                      <a:pt x="474" y="436"/>
                      <a:pt x="501" y="377"/>
                      <a:pt x="544" y="333"/>
                    </a:cubicBezTo>
                    <a:cubicBezTo>
                      <a:pt x="211" y="0"/>
                      <a:pt x="211" y="0"/>
                      <a:pt x="211" y="0"/>
                    </a:cubicBezTo>
                    <a:cubicBezTo>
                      <a:pt x="78" y="135"/>
                      <a:pt x="3" y="312"/>
                      <a:pt x="0" y="501"/>
                    </a:cubicBezTo>
                    <a:lnTo>
                      <a:pt x="470" y="501"/>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18">
                <a:extLst>
                  <a:ext uri="{FF2B5EF4-FFF2-40B4-BE49-F238E27FC236}">
                    <a16:creationId xmlns:a16="http://schemas.microsoft.com/office/drawing/2014/main" id="{C9EDE39F-45D0-86AE-AAA4-E03067158EE7}"/>
                  </a:ext>
                </a:extLst>
              </p:cNvPr>
              <p:cNvSpPr>
                <a:spLocks/>
              </p:cNvSpPr>
              <p:nvPr/>
            </p:nvSpPr>
            <p:spPr bwMode="auto">
              <a:xfrm>
                <a:off x="9846441" y="2993296"/>
                <a:ext cx="1482496" cy="1366449"/>
              </a:xfrm>
              <a:custGeom>
                <a:avLst/>
                <a:gdLst>
                  <a:gd name="T0" fmla="*/ 333 w 551"/>
                  <a:gd name="T1" fmla="*/ 0 h 508"/>
                  <a:gd name="T2" fmla="*/ 0 w 551"/>
                  <a:gd name="T3" fmla="*/ 333 h 508"/>
                  <a:gd name="T4" fmla="*/ 80 w 551"/>
                  <a:gd name="T5" fmla="*/ 508 h 508"/>
                  <a:gd name="T6" fmla="*/ 551 w 551"/>
                  <a:gd name="T7" fmla="*/ 508 h 508"/>
                  <a:gd name="T8" fmla="*/ 337 w 551"/>
                  <a:gd name="T9" fmla="*/ 4 h 508"/>
                  <a:gd name="T10" fmla="*/ 333 w 551"/>
                  <a:gd name="T11" fmla="*/ 0 h 508"/>
                </a:gdLst>
                <a:ahLst/>
                <a:cxnLst>
                  <a:cxn ang="0">
                    <a:pos x="T0" y="T1"/>
                  </a:cxn>
                  <a:cxn ang="0">
                    <a:pos x="T2" y="T3"/>
                  </a:cxn>
                  <a:cxn ang="0">
                    <a:pos x="T4" y="T5"/>
                  </a:cxn>
                  <a:cxn ang="0">
                    <a:pos x="T6" y="T7"/>
                  </a:cxn>
                  <a:cxn ang="0">
                    <a:pos x="T8" y="T9"/>
                  </a:cxn>
                  <a:cxn ang="0">
                    <a:pos x="T10" y="T11"/>
                  </a:cxn>
                </a:cxnLst>
                <a:rect l="0" t="0" r="r" b="b"/>
                <a:pathLst>
                  <a:path w="551" h="508">
                    <a:moveTo>
                      <a:pt x="333" y="0"/>
                    </a:moveTo>
                    <a:cubicBezTo>
                      <a:pt x="0" y="333"/>
                      <a:pt x="0" y="333"/>
                      <a:pt x="0" y="333"/>
                    </a:cubicBezTo>
                    <a:cubicBezTo>
                      <a:pt x="46" y="377"/>
                      <a:pt x="77" y="439"/>
                      <a:pt x="80" y="508"/>
                    </a:cubicBezTo>
                    <a:cubicBezTo>
                      <a:pt x="551" y="508"/>
                      <a:pt x="551" y="508"/>
                      <a:pt x="551" y="508"/>
                    </a:cubicBezTo>
                    <a:cubicBezTo>
                      <a:pt x="547" y="317"/>
                      <a:pt x="472" y="139"/>
                      <a:pt x="337" y="4"/>
                    </a:cubicBezTo>
                    <a:cubicBezTo>
                      <a:pt x="335" y="2"/>
                      <a:pt x="334" y="1"/>
                      <a:pt x="333" y="0"/>
                    </a:cubicBezTo>
                    <a:close/>
                  </a:path>
                </a:pathLst>
              </a:custGeom>
              <a:solidFill>
                <a:srgbClr val="FF0B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8" name="Freeform 19">
                <a:extLst>
                  <a:ext uri="{FF2B5EF4-FFF2-40B4-BE49-F238E27FC236}">
                    <a16:creationId xmlns:a16="http://schemas.microsoft.com/office/drawing/2014/main" id="{8B4609D3-F044-D2B5-A2AD-25357B9FD7B2}"/>
                  </a:ext>
                </a:extLst>
              </p:cNvPr>
              <p:cNvSpPr>
                <a:spLocks/>
              </p:cNvSpPr>
              <p:nvPr/>
            </p:nvSpPr>
            <p:spPr bwMode="auto">
              <a:xfrm>
                <a:off x="9338738" y="2424668"/>
                <a:ext cx="1378054" cy="1438977"/>
              </a:xfrm>
              <a:custGeom>
                <a:avLst/>
                <a:gdLst>
                  <a:gd name="T0" fmla="*/ 0 w 512"/>
                  <a:gd name="T1" fmla="*/ 471 h 535"/>
                  <a:gd name="T2" fmla="*/ 7 w 512"/>
                  <a:gd name="T3" fmla="*/ 471 h 535"/>
                  <a:gd name="T4" fmla="*/ 179 w 512"/>
                  <a:gd name="T5" fmla="*/ 535 h 535"/>
                  <a:gd name="T6" fmla="*/ 512 w 512"/>
                  <a:gd name="T7" fmla="*/ 201 h 535"/>
                  <a:gd name="T8" fmla="*/ 7 w 512"/>
                  <a:gd name="T9" fmla="*/ 0 h 535"/>
                  <a:gd name="T10" fmla="*/ 0 w 512"/>
                  <a:gd name="T11" fmla="*/ 0 h 535"/>
                  <a:gd name="T12" fmla="*/ 0 w 512"/>
                  <a:gd name="T13" fmla="*/ 471 h 535"/>
                </a:gdLst>
                <a:ahLst/>
                <a:cxnLst>
                  <a:cxn ang="0">
                    <a:pos x="T0" y="T1"/>
                  </a:cxn>
                  <a:cxn ang="0">
                    <a:pos x="T2" y="T3"/>
                  </a:cxn>
                  <a:cxn ang="0">
                    <a:pos x="T4" y="T5"/>
                  </a:cxn>
                  <a:cxn ang="0">
                    <a:pos x="T6" y="T7"/>
                  </a:cxn>
                  <a:cxn ang="0">
                    <a:pos x="T8" y="T9"/>
                  </a:cxn>
                  <a:cxn ang="0">
                    <a:pos x="T10" y="T11"/>
                  </a:cxn>
                  <a:cxn ang="0">
                    <a:pos x="T12" y="T13"/>
                  </a:cxn>
                </a:cxnLst>
                <a:rect l="0" t="0" r="r" b="b"/>
                <a:pathLst>
                  <a:path w="512" h="535">
                    <a:moveTo>
                      <a:pt x="0" y="471"/>
                    </a:moveTo>
                    <a:cubicBezTo>
                      <a:pt x="2" y="471"/>
                      <a:pt x="5" y="471"/>
                      <a:pt x="7" y="471"/>
                    </a:cubicBezTo>
                    <a:cubicBezTo>
                      <a:pt x="73" y="471"/>
                      <a:pt x="133" y="495"/>
                      <a:pt x="179" y="535"/>
                    </a:cubicBezTo>
                    <a:cubicBezTo>
                      <a:pt x="512" y="201"/>
                      <a:pt x="512" y="201"/>
                      <a:pt x="512" y="201"/>
                    </a:cubicBezTo>
                    <a:cubicBezTo>
                      <a:pt x="375" y="71"/>
                      <a:pt x="197" y="0"/>
                      <a:pt x="7" y="0"/>
                    </a:cubicBezTo>
                    <a:cubicBezTo>
                      <a:pt x="5" y="0"/>
                      <a:pt x="2" y="0"/>
                      <a:pt x="0" y="0"/>
                    </a:cubicBezTo>
                    <a:lnTo>
                      <a:pt x="0" y="471"/>
                    </a:lnTo>
                    <a:close/>
                  </a:path>
                </a:pathLst>
              </a:custGeom>
              <a:solidFill>
                <a:srgbClr val="F3900D"/>
              </a:solidFill>
              <a:ln>
                <a:noFill/>
              </a:ln>
            </p:spPr>
            <p:txBody>
              <a:bodyPr vert="horz" wrap="square" lIns="91440" tIns="45720" rIns="91440" bIns="45720" numCol="1" anchor="t" anchorCtr="0" compatLnSpc="1">
                <a:prstTxWarp prst="textNoShape">
                  <a:avLst/>
                </a:prstTxWarp>
              </a:bodyPr>
              <a:lstStyle/>
              <a:p>
                <a:endParaRPr lang="en-AU" dirty="0"/>
              </a:p>
            </p:txBody>
          </p:sp>
        </p:grpSp>
        <p:sp>
          <p:nvSpPr>
            <p:cNvPr id="49" name="Freeform 20">
              <a:extLst>
                <a:ext uri="{FF2B5EF4-FFF2-40B4-BE49-F238E27FC236}">
                  <a16:creationId xmlns:a16="http://schemas.microsoft.com/office/drawing/2014/main" id="{5285C699-E987-5B9D-E680-85B53459961E}"/>
                </a:ext>
              </a:extLst>
            </p:cNvPr>
            <p:cNvSpPr>
              <a:spLocks noChangeAspect="1"/>
            </p:cNvSpPr>
            <p:nvPr/>
          </p:nvSpPr>
          <p:spPr bwMode="auto">
            <a:xfrm rot="-4080000">
              <a:off x="1266146" y="3143725"/>
              <a:ext cx="930274" cy="484087"/>
            </a:xfrm>
            <a:custGeom>
              <a:avLst/>
              <a:gdLst>
                <a:gd name="T0" fmla="*/ 582 w 582"/>
                <a:gd name="T1" fmla="*/ 0 h 303"/>
                <a:gd name="T2" fmla="*/ 198 w 582"/>
                <a:gd name="T3" fmla="*/ 112 h 303"/>
                <a:gd name="T4" fmla="*/ 114 w 582"/>
                <a:gd name="T5" fmla="*/ 75 h 303"/>
                <a:gd name="T6" fmla="*/ 0 w 582"/>
                <a:gd name="T7" fmla="*/ 189 h 303"/>
                <a:gd name="T8" fmla="*/ 114 w 582"/>
                <a:gd name="T9" fmla="*/ 303 h 303"/>
                <a:gd name="T10" fmla="*/ 228 w 582"/>
                <a:gd name="T11" fmla="*/ 189 h 303"/>
                <a:gd name="T12" fmla="*/ 228 w 582"/>
                <a:gd name="T13" fmla="*/ 186 h 303"/>
                <a:gd name="T14" fmla="*/ 582 w 582"/>
                <a:gd name="T15" fmla="*/ 0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2" h="303">
                  <a:moveTo>
                    <a:pt x="582" y="0"/>
                  </a:moveTo>
                  <a:cubicBezTo>
                    <a:pt x="198" y="112"/>
                    <a:pt x="198" y="112"/>
                    <a:pt x="198" y="112"/>
                  </a:cubicBezTo>
                  <a:cubicBezTo>
                    <a:pt x="177" y="89"/>
                    <a:pt x="148" y="75"/>
                    <a:pt x="114" y="75"/>
                  </a:cubicBezTo>
                  <a:cubicBezTo>
                    <a:pt x="51" y="75"/>
                    <a:pt x="0" y="126"/>
                    <a:pt x="0" y="189"/>
                  </a:cubicBezTo>
                  <a:cubicBezTo>
                    <a:pt x="0" y="252"/>
                    <a:pt x="51" y="303"/>
                    <a:pt x="114" y="303"/>
                  </a:cubicBezTo>
                  <a:cubicBezTo>
                    <a:pt x="177" y="303"/>
                    <a:pt x="228" y="252"/>
                    <a:pt x="228" y="189"/>
                  </a:cubicBezTo>
                  <a:cubicBezTo>
                    <a:pt x="228" y="188"/>
                    <a:pt x="228" y="187"/>
                    <a:pt x="228" y="186"/>
                  </a:cubicBezTo>
                  <a:lnTo>
                    <a:pt x="582" y="0"/>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318546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029CF-888A-BC0D-A3C5-EC592D50D9BA}"/>
              </a:ext>
            </a:extLst>
          </p:cNvPr>
          <p:cNvSpPr>
            <a:spLocks noGrp="1"/>
          </p:cNvSpPr>
          <p:nvPr>
            <p:ph type="title"/>
          </p:nvPr>
        </p:nvSpPr>
        <p:spPr/>
        <p:txBody>
          <a:bodyPr/>
          <a:lstStyle/>
          <a:p>
            <a:r>
              <a:rPr lang="en-AU" dirty="0"/>
              <a:t>Components of a risk management framework </a:t>
            </a:r>
            <a:br>
              <a:rPr lang="en-AU" dirty="0"/>
            </a:br>
            <a:endParaRPr lang="en-AU" dirty="0"/>
          </a:p>
        </p:txBody>
      </p:sp>
      <p:pic>
        <p:nvPicPr>
          <p:cNvPr id="6" name="Picture 5">
            <a:extLst>
              <a:ext uri="{FF2B5EF4-FFF2-40B4-BE49-F238E27FC236}">
                <a16:creationId xmlns:a16="http://schemas.microsoft.com/office/drawing/2014/main" id="{E6DF5DE3-B5DA-4F68-4671-C6BDEA253EB5}"/>
              </a:ext>
            </a:extLst>
          </p:cNvPr>
          <p:cNvPicPr>
            <a:picLocks noChangeAspect="1"/>
          </p:cNvPicPr>
          <p:nvPr/>
        </p:nvPicPr>
        <p:blipFill>
          <a:blip r:embed="rId3"/>
          <a:stretch>
            <a:fillRect/>
          </a:stretch>
        </p:blipFill>
        <p:spPr>
          <a:xfrm>
            <a:off x="179400" y="908050"/>
            <a:ext cx="11833200" cy="5340350"/>
          </a:xfrm>
          <a:prstGeom prst="rect">
            <a:avLst/>
          </a:prstGeom>
        </p:spPr>
      </p:pic>
    </p:spTree>
    <p:extLst>
      <p:ext uri="{BB962C8B-B14F-4D97-AF65-F5344CB8AC3E}">
        <p14:creationId xmlns:p14="http://schemas.microsoft.com/office/powerpoint/2010/main" val="2907262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A0D18386-C85B-418C-A305-7D400EB5D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Picture Placeholder 2">
            <a:extLst>
              <a:ext uri="{FF2B5EF4-FFF2-40B4-BE49-F238E27FC236}">
                <a16:creationId xmlns:a16="http://schemas.microsoft.com/office/drawing/2014/main" id="{63FA5DA0-1724-4C8E-AFD8-7188EE0F3F07}"/>
              </a:ext>
            </a:extLst>
          </p:cNvPr>
          <p:cNvSpPr>
            <a:spLocks noGrp="1"/>
          </p:cNvSpPr>
          <p:nvPr>
            <p:ph type="pic" sz="quarter" idx="13"/>
          </p:nvPr>
        </p:nvSpPr>
        <p:spPr/>
        <p:txBody>
          <a:bodyPr/>
          <a:lstStyle/>
          <a:p>
            <a:endParaRPr lang="en-AU"/>
          </a:p>
        </p:txBody>
      </p:sp>
      <p:sp>
        <p:nvSpPr>
          <p:cNvPr id="4" name="Title 3">
            <a:extLst>
              <a:ext uri="{FF2B5EF4-FFF2-40B4-BE49-F238E27FC236}">
                <a16:creationId xmlns:a16="http://schemas.microsoft.com/office/drawing/2014/main" id="{CB67E3F2-F8C5-45D4-A171-43F890C07C98}"/>
              </a:ext>
            </a:extLst>
          </p:cNvPr>
          <p:cNvSpPr>
            <a:spLocks noGrp="1"/>
          </p:cNvSpPr>
          <p:nvPr>
            <p:ph type="ctrTitle"/>
          </p:nvPr>
        </p:nvSpPr>
        <p:spPr>
          <a:xfrm>
            <a:off x="595951" y="545516"/>
            <a:ext cx="11224573" cy="1413913"/>
          </a:xfrm>
        </p:spPr>
        <p:txBody>
          <a:bodyPr>
            <a:normAutofit/>
          </a:bodyPr>
          <a:lstStyle/>
          <a:p>
            <a:pPr algn="ctr"/>
            <a:r>
              <a:rPr lang="en-AU" sz="6600" dirty="0">
                <a:solidFill>
                  <a:schemeClr val="bg1"/>
                </a:solidFill>
                <a:latin typeface="Arial Nova" panose="020B0504020202020204" pitchFamily="34" charset="0"/>
              </a:rPr>
              <a:t>Questions?</a:t>
            </a:r>
          </a:p>
        </p:txBody>
      </p:sp>
      <p:pic>
        <p:nvPicPr>
          <p:cNvPr id="2" name="Picture 1">
            <a:extLst>
              <a:ext uri="{FF2B5EF4-FFF2-40B4-BE49-F238E27FC236}">
                <a16:creationId xmlns:a16="http://schemas.microsoft.com/office/drawing/2014/main" id="{C365F29B-3BE8-0269-1890-C90651968C60}"/>
              </a:ext>
            </a:extLst>
          </p:cNvPr>
          <p:cNvPicPr>
            <a:picLocks noChangeAspect="1"/>
          </p:cNvPicPr>
          <p:nvPr/>
        </p:nvPicPr>
        <p:blipFill>
          <a:blip r:embed="rId4"/>
          <a:srcRect/>
          <a:stretch/>
        </p:blipFill>
        <p:spPr>
          <a:xfrm>
            <a:off x="4192238" y="4589703"/>
            <a:ext cx="4031999" cy="494490"/>
          </a:xfrm>
          <a:prstGeom prst="rect">
            <a:avLst/>
          </a:prstGeom>
        </p:spPr>
      </p:pic>
    </p:spTree>
    <p:extLst>
      <p:ext uri="{BB962C8B-B14F-4D97-AF65-F5344CB8AC3E}">
        <p14:creationId xmlns:p14="http://schemas.microsoft.com/office/powerpoint/2010/main" val="41736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CBB33-F04F-E57B-F696-8D5B18BAA7D2}"/>
              </a:ext>
            </a:extLst>
          </p:cNvPr>
          <p:cNvSpPr txBox="1"/>
          <p:nvPr/>
        </p:nvSpPr>
        <p:spPr>
          <a:xfrm>
            <a:off x="358850" y="6342900"/>
            <a:ext cx="11668068" cy="461665"/>
          </a:xfrm>
          <a:prstGeom prst="rect">
            <a:avLst/>
          </a:prstGeom>
          <a:noFill/>
        </p:spPr>
        <p:txBody>
          <a:bodyPr wrap="square" rtlCol="0">
            <a:spAutoFit/>
          </a:bodyPr>
          <a:lstStyle/>
          <a:p>
            <a:r>
              <a:rPr lang="en-AU" sz="600" i="1" dirty="0">
                <a:solidFill>
                  <a:schemeClr val="bg1"/>
                </a:solidFill>
                <a:effectLst/>
                <a:latin typeface="Arial" panose="020B0604020202020204" pitchFamily="34" charset="0"/>
                <a:ea typeface="SimSun" panose="02010600030101010101" pitchFamily="2" charset="-122"/>
                <a:cs typeface="Mongolian Baiti" panose="03000500000000000000" pitchFamily="66" charset="0"/>
              </a:rPr>
              <a:t>This </a:t>
            </a:r>
            <a:r>
              <a:rPr lang="en-AU" sz="600" i="1" dirty="0">
                <a:solidFill>
                  <a:schemeClr val="bg1"/>
                </a:solidFill>
                <a:latin typeface="Arial" panose="020B0604020202020204" pitchFamily="34" charset="0"/>
                <a:ea typeface="SimSun" panose="02010600030101010101" pitchFamily="2" charset="-122"/>
                <a:cs typeface="Mongolian Baiti" panose="03000500000000000000" pitchFamily="66" charset="0"/>
              </a:rPr>
              <a:t>presentation </a:t>
            </a:r>
            <a:r>
              <a:rPr lang="en-AU" sz="600" i="1" dirty="0">
                <a:solidFill>
                  <a:schemeClr val="bg1"/>
                </a:solidFill>
                <a:effectLst/>
                <a:latin typeface="Arial" panose="020B0604020202020204" pitchFamily="34" charset="0"/>
                <a:ea typeface="SimSun" panose="02010600030101010101" pitchFamily="2" charset="-122"/>
                <a:cs typeface="Mongolian Baiti" panose="03000500000000000000" pitchFamily="66" charset="0"/>
              </a:rPr>
              <a:t>is intended only to provide a summary and general overview of some structuring options that may be appropriate for for-purpose organisations. While reasonable care has been taken it is preparation, it is not intended to be comprehensive, nor constitute legal or professional advice. If you require legal advice regarding structuring, please contact us. To the extent permitted by law, we do not make any express or implied representations, warranties or guarantees in relation to the completeness, reliability or accuracy of the material in this presentation. We exclude all liability for any direct, indirect and consequential liabilities, losses, damages, costs and expenses whether arising in contract, tort (including negligence) or otherwise, suffered or incurred by any person in connection with or relating to this presentation and associated materials (including third party website content). </a:t>
            </a:r>
            <a:endParaRPr lang="en-AU" sz="600" i="1" dirty="0">
              <a:solidFill>
                <a:schemeClr val="bg1"/>
              </a:solidFill>
              <a:effectLst/>
              <a:latin typeface="Arial" panose="020B0604020202020204" pitchFamily="34" charset="0"/>
              <a:ea typeface="SimSun" panose="02010600030101010101" pitchFamily="2" charset="-122"/>
              <a:cs typeface="Times New Roman" panose="02020603050405020304" pitchFamily="18" charset="0"/>
            </a:endParaRPr>
          </a:p>
          <a:p>
            <a:endParaRPr lang="en-AU" sz="600" dirty="0">
              <a:solidFill>
                <a:schemeClr val="bg1"/>
              </a:solidFill>
            </a:endParaRPr>
          </a:p>
        </p:txBody>
      </p:sp>
    </p:spTree>
    <p:extLst>
      <p:ext uri="{BB962C8B-B14F-4D97-AF65-F5344CB8AC3E}">
        <p14:creationId xmlns:p14="http://schemas.microsoft.com/office/powerpoint/2010/main" val="748751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9260E2-5E44-425E-AEFD-418A8E070F4B}"/>
              </a:ext>
            </a:extLst>
          </p:cNvPr>
          <p:cNvSpPr>
            <a:spLocks noGrp="1"/>
          </p:cNvSpPr>
          <p:nvPr>
            <p:ph type="title"/>
          </p:nvPr>
        </p:nvSpPr>
        <p:spPr/>
        <p:txBody>
          <a:bodyPr>
            <a:normAutofit/>
          </a:bodyPr>
          <a:lstStyle/>
          <a:p>
            <a:pPr>
              <a:lnSpc>
                <a:spcPct val="90000"/>
              </a:lnSpc>
            </a:pPr>
            <a:r>
              <a:rPr lang="en-AU" dirty="0"/>
              <a:t>Case Study 1 – WISE pathway model </a:t>
            </a:r>
          </a:p>
        </p:txBody>
      </p:sp>
      <p:pic>
        <p:nvPicPr>
          <p:cNvPr id="148" name="Graphic 147">
            <a:extLst>
              <a:ext uri="{FF2B5EF4-FFF2-40B4-BE49-F238E27FC236}">
                <a16:creationId xmlns:a16="http://schemas.microsoft.com/office/drawing/2014/main" id="{052A0EC1-4167-41FD-B2C3-43E398D62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1326664"/>
            <a:ext cx="360000" cy="360000"/>
          </a:xfrm>
          <a:prstGeom prst="rect">
            <a:avLst/>
          </a:prstGeom>
        </p:spPr>
      </p:pic>
      <p:pic>
        <p:nvPicPr>
          <p:cNvPr id="151" name="Graphic 150">
            <a:extLst>
              <a:ext uri="{FF2B5EF4-FFF2-40B4-BE49-F238E27FC236}">
                <a16:creationId xmlns:a16="http://schemas.microsoft.com/office/drawing/2014/main" id="{4C8B883A-5DF1-44F1-9D4E-CD9831115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2390986"/>
            <a:ext cx="360000" cy="360000"/>
          </a:xfrm>
          <a:prstGeom prst="rect">
            <a:avLst/>
          </a:prstGeom>
        </p:spPr>
      </p:pic>
      <p:pic>
        <p:nvPicPr>
          <p:cNvPr id="153" name="Graphic 152">
            <a:extLst>
              <a:ext uri="{FF2B5EF4-FFF2-40B4-BE49-F238E27FC236}">
                <a16:creationId xmlns:a16="http://schemas.microsoft.com/office/drawing/2014/main" id="{41F2373E-CE6E-4CAA-86ED-B8FC1AFF3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3373431"/>
            <a:ext cx="360000" cy="360000"/>
          </a:xfrm>
          <a:prstGeom prst="rect">
            <a:avLst/>
          </a:prstGeom>
        </p:spPr>
      </p:pic>
      <p:pic>
        <p:nvPicPr>
          <p:cNvPr id="7" name="Graphic 6">
            <a:extLst>
              <a:ext uri="{FF2B5EF4-FFF2-40B4-BE49-F238E27FC236}">
                <a16:creationId xmlns:a16="http://schemas.microsoft.com/office/drawing/2014/main" id="{E064619E-B262-8E94-65F4-793EB3AED2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5367314"/>
            <a:ext cx="360000" cy="360000"/>
          </a:xfrm>
          <a:prstGeom prst="rect">
            <a:avLst/>
          </a:prstGeom>
        </p:spPr>
      </p:pic>
      <p:pic>
        <p:nvPicPr>
          <p:cNvPr id="2" name="Graphic 1">
            <a:extLst>
              <a:ext uri="{FF2B5EF4-FFF2-40B4-BE49-F238E27FC236}">
                <a16:creationId xmlns:a16="http://schemas.microsoft.com/office/drawing/2014/main" id="{CFD46F98-BB25-E8CB-8C1D-18FCFBC61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4331829"/>
            <a:ext cx="360000" cy="360000"/>
          </a:xfrm>
          <a:prstGeom prst="rect">
            <a:avLst/>
          </a:prstGeom>
        </p:spPr>
      </p:pic>
      <p:sp>
        <p:nvSpPr>
          <p:cNvPr id="3" name="Rectangle 2">
            <a:extLst>
              <a:ext uri="{FF2B5EF4-FFF2-40B4-BE49-F238E27FC236}">
                <a16:creationId xmlns:a16="http://schemas.microsoft.com/office/drawing/2014/main" id="{89279E2E-9F34-00B1-DA58-E67ACADC7722}"/>
              </a:ext>
            </a:extLst>
          </p:cNvPr>
          <p:cNvSpPr/>
          <p:nvPr/>
        </p:nvSpPr>
        <p:spPr>
          <a:xfrm>
            <a:off x="8544575" y="1500793"/>
            <a:ext cx="3275950" cy="1133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(FP) Company</a:t>
            </a:r>
          </a:p>
        </p:txBody>
      </p:sp>
      <p:sp>
        <p:nvSpPr>
          <p:cNvPr id="9" name="Rectangle 8">
            <a:extLst>
              <a:ext uri="{FF2B5EF4-FFF2-40B4-BE49-F238E27FC236}">
                <a16:creationId xmlns:a16="http://schemas.microsoft.com/office/drawing/2014/main" id="{C9DFDCA4-8914-6B9B-CA20-8D5BBB93009A}"/>
              </a:ext>
            </a:extLst>
          </p:cNvPr>
          <p:cNvSpPr/>
          <p:nvPr/>
        </p:nvSpPr>
        <p:spPr>
          <a:xfrm>
            <a:off x="670788" y="1500793"/>
            <a:ext cx="3275950" cy="113386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b="1" dirty="0"/>
              <a:t>Charity (</a:t>
            </a:r>
            <a:r>
              <a:rPr lang="en-AU" b="1" dirty="0" err="1"/>
              <a:t>NFP</a:t>
            </a:r>
            <a:r>
              <a:rPr lang="en-AU" b="1" dirty="0"/>
              <a:t>)</a:t>
            </a:r>
          </a:p>
        </p:txBody>
      </p:sp>
      <p:cxnSp>
        <p:nvCxnSpPr>
          <p:cNvPr id="13" name="Straight Connector 12">
            <a:extLst>
              <a:ext uri="{FF2B5EF4-FFF2-40B4-BE49-F238E27FC236}">
                <a16:creationId xmlns:a16="http://schemas.microsoft.com/office/drawing/2014/main" id="{4EED3EE0-CC49-0692-EEF4-4F45DC77D95C}"/>
              </a:ext>
            </a:extLst>
          </p:cNvPr>
          <p:cNvCxnSpPr>
            <a:cxnSpLocks/>
            <a:stCxn id="9" idx="3"/>
            <a:endCxn id="3" idx="1"/>
          </p:cNvCxnSpPr>
          <p:nvPr/>
        </p:nvCxnSpPr>
        <p:spPr>
          <a:xfrm>
            <a:off x="3946738" y="2067726"/>
            <a:ext cx="4597837" cy="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D3AE402-E9F2-3DDC-1857-67586A7CB161}"/>
              </a:ext>
            </a:extLst>
          </p:cNvPr>
          <p:cNvSpPr txBox="1"/>
          <p:nvPr/>
        </p:nvSpPr>
        <p:spPr>
          <a:xfrm>
            <a:off x="670788" y="2833076"/>
            <a:ext cx="3275950" cy="3191708"/>
          </a:xfrm>
          <a:prstGeom prst="rect">
            <a:avLst/>
          </a:prstGeom>
          <a:noFill/>
        </p:spPr>
        <p:txBody>
          <a:bodyPr wrap="square" lIns="0" rIns="0" rtlCol="0">
            <a:spAutoFit/>
          </a:bodyPr>
          <a:lstStyle/>
          <a:p>
            <a:pPr marL="285750" indent="-285750" eaLnBrk="0" fontAlgn="base" hangingPunct="0">
              <a:lnSpc>
                <a:spcPts val="1800"/>
              </a:lnSpc>
              <a:spcBef>
                <a:spcPct val="0"/>
              </a:spcBef>
              <a:spcAft>
                <a:spcPts val="900"/>
              </a:spcAft>
              <a:buSzPct val="80000"/>
              <a:buFont typeface="Wingdings" panose="05000000000000000000" pitchFamily="2" charset="2"/>
              <a:buChar char="n"/>
            </a:pPr>
            <a:r>
              <a:rPr lang="en-AU" sz="1400" dirty="0">
                <a:latin typeface="Arial" panose="020B0604020202020204" pitchFamily="34" charset="0"/>
                <a:ea typeface="SimSun" panose="02010600030101010101" pitchFamily="2" charset="-122"/>
                <a:cs typeface="Arial" panose="020B0604020202020204" pitchFamily="34" charset="0"/>
                <a:sym typeface="Lato"/>
              </a:rPr>
              <a:t>Provides certification / training to help individuals transition to work at the Company (or other external employers) (in most non-hybrid </a:t>
            </a:r>
            <a:r>
              <a:rPr lang="en-AU" sz="1400" dirty="0" err="1">
                <a:latin typeface="Arial" panose="020B0604020202020204" pitchFamily="34" charset="0"/>
                <a:ea typeface="SimSun" panose="02010600030101010101" pitchFamily="2" charset="-122"/>
                <a:cs typeface="Arial" panose="020B0604020202020204" pitchFamily="34" charset="0"/>
                <a:sym typeface="Lato"/>
              </a:rPr>
              <a:t>WISE’s</a:t>
            </a:r>
            <a:r>
              <a:rPr lang="en-AU" sz="1400" dirty="0">
                <a:latin typeface="Arial" panose="020B0604020202020204" pitchFamily="34" charset="0"/>
                <a:ea typeface="SimSun" panose="02010600030101010101" pitchFamily="2" charset="-122"/>
                <a:cs typeface="Arial" panose="020B0604020202020204" pitchFamily="34" charset="0"/>
                <a:sym typeface="Lato"/>
              </a:rPr>
              <a:t> the NFP itself is the employer)</a:t>
            </a:r>
          </a:p>
          <a:p>
            <a:pPr marL="285750" indent="-285750" eaLnBrk="0" fontAlgn="base" hangingPunct="0">
              <a:lnSpc>
                <a:spcPts val="1800"/>
              </a:lnSpc>
              <a:spcBef>
                <a:spcPct val="0"/>
              </a:spcBef>
              <a:spcAft>
                <a:spcPts val="900"/>
              </a:spcAft>
              <a:buSzPct val="80000"/>
              <a:buFont typeface="Wingdings" panose="05000000000000000000" pitchFamily="2" charset="2"/>
              <a:buChar char="n"/>
            </a:pPr>
            <a:r>
              <a:rPr lang="en-AU" sz="1400" dirty="0">
                <a:latin typeface="Arial" panose="020B0604020202020204" pitchFamily="34" charset="0"/>
                <a:ea typeface="SimSun" panose="02010600030101010101" pitchFamily="2" charset="-122"/>
                <a:cs typeface="Arial" panose="020B0604020202020204" pitchFamily="34" charset="0"/>
                <a:sym typeface="Lato"/>
              </a:rPr>
              <a:t>Monitors outcomes/ progress of individuals and evaluates employment readiness</a:t>
            </a:r>
          </a:p>
          <a:p>
            <a:pPr marL="285750" indent="-285750" eaLnBrk="0" fontAlgn="base" hangingPunct="0">
              <a:lnSpc>
                <a:spcPts val="1800"/>
              </a:lnSpc>
              <a:spcBef>
                <a:spcPct val="0"/>
              </a:spcBef>
              <a:spcAft>
                <a:spcPts val="900"/>
              </a:spcAft>
              <a:buSzPct val="80000"/>
              <a:buFont typeface="Wingdings" panose="05000000000000000000" pitchFamily="2" charset="2"/>
              <a:buChar char="n"/>
            </a:pPr>
            <a:r>
              <a:rPr lang="en-AU" sz="1400" dirty="0">
                <a:latin typeface="Arial" panose="020B0604020202020204" pitchFamily="34" charset="0"/>
                <a:ea typeface="SimSun" panose="02010600030101010101" pitchFamily="2" charset="-122"/>
                <a:cs typeface="Arial" panose="020B0604020202020204" pitchFamily="34" charset="0"/>
                <a:sym typeface="Lato"/>
              </a:rPr>
              <a:t>Provides wrap around support for those employed by the Company </a:t>
            </a:r>
          </a:p>
          <a:p>
            <a:pPr marL="285750" indent="-285750" eaLnBrk="0" fontAlgn="base" hangingPunct="0">
              <a:lnSpc>
                <a:spcPts val="1800"/>
              </a:lnSpc>
              <a:spcBef>
                <a:spcPct val="0"/>
              </a:spcBef>
              <a:spcAft>
                <a:spcPts val="900"/>
              </a:spcAft>
              <a:buSzPct val="80000"/>
              <a:buFont typeface="Wingdings" panose="05000000000000000000" pitchFamily="2" charset="2"/>
              <a:buChar char="n"/>
            </a:pPr>
            <a:endParaRPr lang="en-AU" sz="1400" dirty="0">
              <a:latin typeface="Arial" panose="020B0604020202020204" pitchFamily="34" charset="0"/>
              <a:ea typeface="SimSun" panose="02010600030101010101" pitchFamily="2" charset="-122"/>
              <a:cs typeface="Arial" panose="020B0604020202020204" pitchFamily="34" charset="0"/>
              <a:sym typeface="Lato"/>
            </a:endParaRPr>
          </a:p>
        </p:txBody>
      </p:sp>
      <p:sp>
        <p:nvSpPr>
          <p:cNvPr id="10" name="TextBox 9">
            <a:extLst>
              <a:ext uri="{FF2B5EF4-FFF2-40B4-BE49-F238E27FC236}">
                <a16:creationId xmlns:a16="http://schemas.microsoft.com/office/drawing/2014/main" id="{244AB59F-E3F3-F95D-B7C4-6DD735AE5189}"/>
              </a:ext>
            </a:extLst>
          </p:cNvPr>
          <p:cNvSpPr txBox="1"/>
          <p:nvPr/>
        </p:nvSpPr>
        <p:spPr>
          <a:xfrm>
            <a:off x="8544574" y="2833076"/>
            <a:ext cx="3291328" cy="3191708"/>
          </a:xfrm>
          <a:prstGeom prst="rect">
            <a:avLst/>
          </a:prstGeom>
          <a:noFill/>
        </p:spPr>
        <p:txBody>
          <a:bodyPr wrap="square" lIns="0" rIns="0" rtlCol="0">
            <a:spAutoFit/>
          </a:bodyPr>
          <a:lstStyle/>
          <a:p>
            <a:pPr marL="285750" indent="-285750" eaLnBrk="0" fontAlgn="base" hangingPunct="0">
              <a:lnSpc>
                <a:spcPts val="1800"/>
              </a:lnSpc>
              <a:spcBef>
                <a:spcPct val="0"/>
              </a:spcBef>
              <a:spcAft>
                <a:spcPts val="900"/>
              </a:spcAft>
              <a:buSzPct val="80000"/>
              <a:buFont typeface="Wingdings" panose="05000000000000000000" pitchFamily="2" charset="2"/>
              <a:buChar char="n"/>
            </a:pPr>
            <a:r>
              <a:rPr lang="en-AU" sz="1400" dirty="0"/>
              <a:t>Operates commercial business employing individuals trained / certified by the Charity</a:t>
            </a:r>
          </a:p>
          <a:p>
            <a:pPr marL="285750" indent="-285750" eaLnBrk="0" fontAlgn="base" hangingPunct="0">
              <a:lnSpc>
                <a:spcPts val="1800"/>
              </a:lnSpc>
              <a:spcBef>
                <a:spcPct val="0"/>
              </a:spcBef>
              <a:spcAft>
                <a:spcPts val="900"/>
              </a:spcAft>
              <a:buSzPct val="80000"/>
              <a:buFont typeface="Wingdings" panose="05000000000000000000" pitchFamily="2" charset="2"/>
              <a:buChar char="n"/>
            </a:pPr>
            <a:r>
              <a:rPr lang="en-AU" sz="1400" dirty="0"/>
              <a:t>May also assist individuals to transition to other employment once they have gained sufficient skills / experience</a:t>
            </a:r>
          </a:p>
          <a:p>
            <a:pPr marL="285750" indent="-285750" eaLnBrk="0" fontAlgn="base" hangingPunct="0">
              <a:lnSpc>
                <a:spcPts val="1800"/>
              </a:lnSpc>
              <a:spcBef>
                <a:spcPct val="0"/>
              </a:spcBef>
              <a:spcAft>
                <a:spcPts val="900"/>
              </a:spcAft>
              <a:buSzPct val="80000"/>
              <a:buFont typeface="Wingdings" panose="05000000000000000000" pitchFamily="2" charset="2"/>
              <a:buChar char="n"/>
            </a:pPr>
            <a:endParaRPr lang="en-AU" sz="1400" dirty="0"/>
          </a:p>
          <a:p>
            <a:pPr marL="285750" indent="-285750" eaLnBrk="0" fontAlgn="base" hangingPunct="0">
              <a:lnSpc>
                <a:spcPts val="1800"/>
              </a:lnSpc>
              <a:spcBef>
                <a:spcPct val="0"/>
              </a:spcBef>
              <a:spcAft>
                <a:spcPts val="900"/>
              </a:spcAft>
              <a:buSzPct val="80000"/>
              <a:buFont typeface="Wingdings" panose="05000000000000000000" pitchFamily="2" charset="2"/>
              <a:buChar char="n"/>
            </a:pPr>
            <a:endParaRPr lang="en-AU" sz="1400" dirty="0"/>
          </a:p>
          <a:p>
            <a:pPr marL="285750" indent="-285750" eaLnBrk="0" fontAlgn="base" hangingPunct="0">
              <a:lnSpc>
                <a:spcPts val="1800"/>
              </a:lnSpc>
              <a:spcBef>
                <a:spcPct val="0"/>
              </a:spcBef>
              <a:spcAft>
                <a:spcPts val="900"/>
              </a:spcAft>
              <a:buSzPct val="80000"/>
              <a:buFont typeface="Wingdings" panose="05000000000000000000" pitchFamily="2" charset="2"/>
              <a:buChar char="n"/>
            </a:pPr>
            <a:endParaRPr lang="en-AU" sz="1400" dirty="0"/>
          </a:p>
          <a:p>
            <a:pPr marL="285750" indent="-285750" eaLnBrk="0" fontAlgn="base" hangingPunct="0">
              <a:lnSpc>
                <a:spcPts val="1800"/>
              </a:lnSpc>
              <a:spcBef>
                <a:spcPct val="0"/>
              </a:spcBef>
              <a:spcAft>
                <a:spcPts val="900"/>
              </a:spcAft>
              <a:buSzPct val="80000"/>
              <a:buFont typeface="Wingdings" panose="05000000000000000000" pitchFamily="2" charset="2"/>
              <a:buChar char="n"/>
            </a:pPr>
            <a:endParaRPr lang="en-AU" sz="1400" dirty="0">
              <a:latin typeface="Arial" panose="020B0604020202020204" pitchFamily="34" charset="0"/>
              <a:ea typeface="SimSun" panose="02010600030101010101" pitchFamily="2" charset="-122"/>
              <a:cs typeface="Arial" panose="020B0604020202020204" pitchFamily="34" charset="0"/>
              <a:sym typeface="Lato"/>
            </a:endParaRPr>
          </a:p>
        </p:txBody>
      </p:sp>
      <p:sp>
        <p:nvSpPr>
          <p:cNvPr id="12" name="TextBox 11">
            <a:extLst>
              <a:ext uri="{FF2B5EF4-FFF2-40B4-BE49-F238E27FC236}">
                <a16:creationId xmlns:a16="http://schemas.microsoft.com/office/drawing/2014/main" id="{F071540A-C863-9249-44E9-5792D73BBF3C}"/>
              </a:ext>
            </a:extLst>
          </p:cNvPr>
          <p:cNvSpPr txBox="1"/>
          <p:nvPr/>
        </p:nvSpPr>
        <p:spPr>
          <a:xfrm>
            <a:off x="4902201" y="3090878"/>
            <a:ext cx="2734562" cy="1600951"/>
          </a:xfrm>
          <a:prstGeom prst="rect">
            <a:avLst/>
          </a:prstGeom>
          <a:noFill/>
        </p:spPr>
        <p:txBody>
          <a:bodyPr wrap="square" rtlCol="0">
            <a:spAutoFit/>
          </a:bodyPr>
          <a:lstStyle/>
          <a:p>
            <a:pPr algn="ctr">
              <a:lnSpc>
                <a:spcPts val="2400"/>
              </a:lnSpc>
            </a:pPr>
            <a:r>
              <a:rPr lang="en-AU" sz="1600" dirty="0"/>
              <a:t>The Charity may continue </a:t>
            </a:r>
            <a:br>
              <a:rPr lang="en-AU" sz="1600" dirty="0"/>
            </a:br>
            <a:r>
              <a:rPr lang="en-AU" sz="1600" dirty="0"/>
              <a:t>to provide wrap around support to the individuals employed by the Company under a services agreement</a:t>
            </a:r>
          </a:p>
        </p:txBody>
      </p:sp>
      <p:sp>
        <p:nvSpPr>
          <p:cNvPr id="8" name="Oval 7">
            <a:extLst>
              <a:ext uri="{FF2B5EF4-FFF2-40B4-BE49-F238E27FC236}">
                <a16:creationId xmlns:a16="http://schemas.microsoft.com/office/drawing/2014/main" id="{A5CFE7BA-77B5-17EF-B5CA-579B0F66C5C2}"/>
              </a:ext>
            </a:extLst>
          </p:cNvPr>
          <p:cNvSpPr/>
          <p:nvPr/>
        </p:nvSpPr>
        <p:spPr>
          <a:xfrm>
            <a:off x="5341365" y="1396503"/>
            <a:ext cx="1856232" cy="1342445"/>
          </a:xfrm>
          <a:prstGeom prst="ellipse">
            <a:avLst/>
          </a:prstGeom>
          <a:effectLst>
            <a:outerShdw blurRad="139700" dist="114300" dir="5400000" algn="t" rotWithShape="0">
              <a:schemeClr val="tx1">
                <a:lumMod val="65000"/>
                <a:lumOff val="35000"/>
                <a:alpha val="40000"/>
              </a:scheme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dirty="0">
                <a:ln w="0"/>
                <a:solidFill>
                  <a:schemeClr val="tx1"/>
                </a:solidFill>
              </a:rPr>
              <a:t>Services Agreement</a:t>
            </a:r>
            <a:endParaRPr lang="en-AU" dirty="0"/>
          </a:p>
        </p:txBody>
      </p:sp>
    </p:spTree>
    <p:extLst>
      <p:ext uri="{BB962C8B-B14F-4D97-AF65-F5344CB8AC3E}">
        <p14:creationId xmlns:p14="http://schemas.microsoft.com/office/powerpoint/2010/main" val="667875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social traders*the spectrum">
            <a:extLst>
              <a:ext uri="{FF2B5EF4-FFF2-40B4-BE49-F238E27FC236}">
                <a16:creationId xmlns:a16="http://schemas.microsoft.com/office/drawing/2014/main" id="{E46DAA4A-1441-5ADD-CAE7-85D856394C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89" b="22003"/>
          <a:stretch/>
        </p:blipFill>
        <p:spPr bwMode="auto">
          <a:xfrm>
            <a:off x="342758" y="555870"/>
            <a:ext cx="11577872" cy="52800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5163B52-5CD2-8443-8F3C-81017A420CA5}"/>
              </a:ext>
            </a:extLst>
          </p:cNvPr>
          <p:cNvSpPr txBox="1"/>
          <p:nvPr/>
        </p:nvSpPr>
        <p:spPr>
          <a:xfrm>
            <a:off x="9313975" y="5040847"/>
            <a:ext cx="2353120" cy="923330"/>
          </a:xfrm>
          <a:prstGeom prst="rect">
            <a:avLst/>
          </a:prstGeom>
          <a:noFill/>
        </p:spPr>
        <p:txBody>
          <a:bodyPr wrap="square">
            <a:spAutoFit/>
          </a:bodyPr>
          <a:lstStyle/>
          <a:p>
            <a:r>
              <a:rPr lang="en-AU" dirty="0">
                <a:solidFill>
                  <a:schemeClr val="bg1"/>
                </a:solidFill>
              </a:rPr>
              <a:t>Business structures</a:t>
            </a:r>
            <a:br>
              <a:rPr lang="en-AU" dirty="0">
                <a:solidFill>
                  <a:schemeClr val="bg1"/>
                </a:solidFill>
              </a:rPr>
            </a:br>
            <a:r>
              <a:rPr lang="en-AU" dirty="0">
                <a:solidFill>
                  <a:schemeClr val="bg1"/>
                </a:solidFill>
              </a:rPr>
              <a:t>Social Enterprise </a:t>
            </a:r>
            <a:br>
              <a:rPr lang="en-AU" dirty="0">
                <a:solidFill>
                  <a:schemeClr val="bg1"/>
                </a:solidFill>
              </a:rPr>
            </a:br>
            <a:r>
              <a:rPr lang="en-AU" dirty="0">
                <a:solidFill>
                  <a:schemeClr val="bg1"/>
                </a:solidFill>
              </a:rPr>
              <a:t>and B Corps</a:t>
            </a:r>
          </a:p>
        </p:txBody>
      </p:sp>
      <p:sp>
        <p:nvSpPr>
          <p:cNvPr id="13" name="Title 1">
            <a:extLst>
              <a:ext uri="{FF2B5EF4-FFF2-40B4-BE49-F238E27FC236}">
                <a16:creationId xmlns:a16="http://schemas.microsoft.com/office/drawing/2014/main" id="{8B710F68-40A4-B7EE-9F01-7464DF2F68CC}"/>
              </a:ext>
            </a:extLst>
          </p:cNvPr>
          <p:cNvSpPr>
            <a:spLocks noGrp="1"/>
          </p:cNvSpPr>
          <p:nvPr>
            <p:ph type="title"/>
          </p:nvPr>
        </p:nvSpPr>
        <p:spPr>
          <a:xfrm>
            <a:off x="371475" y="648000"/>
            <a:ext cx="10332525" cy="768000"/>
          </a:xfrm>
        </p:spPr>
        <p:txBody>
          <a:bodyPr>
            <a:normAutofit fontScale="90000"/>
          </a:bodyPr>
          <a:lstStyle/>
          <a:p>
            <a:pPr>
              <a:lnSpc>
                <a:spcPts val="2600"/>
              </a:lnSpc>
            </a:pPr>
            <a:r>
              <a:rPr lang="en-AU" b="1" dirty="0">
                <a:solidFill>
                  <a:srgbClr val="CE0E2D"/>
                </a:solidFill>
              </a:rPr>
              <a:t>Capital for purpose</a:t>
            </a:r>
            <a:br>
              <a:rPr lang="en-AU" dirty="0">
                <a:solidFill>
                  <a:srgbClr val="CE0E2D"/>
                </a:solidFill>
              </a:rPr>
            </a:br>
            <a:r>
              <a:rPr lang="en-AU" sz="2200" dirty="0">
                <a:solidFill>
                  <a:schemeClr val="tx1"/>
                </a:solidFill>
              </a:rPr>
              <a:t>Business structures</a:t>
            </a:r>
            <a:br>
              <a:rPr lang="en-AU" sz="2200" dirty="0">
                <a:solidFill>
                  <a:schemeClr val="tx1"/>
                </a:solidFill>
              </a:rPr>
            </a:br>
            <a:r>
              <a:rPr lang="en-AU" sz="2200" dirty="0">
                <a:solidFill>
                  <a:schemeClr val="tx1"/>
                </a:solidFill>
              </a:rPr>
              <a:t>Social Enterprise </a:t>
            </a:r>
            <a:br>
              <a:rPr lang="en-AU" sz="2200" dirty="0">
                <a:solidFill>
                  <a:schemeClr val="tx1"/>
                </a:solidFill>
              </a:rPr>
            </a:br>
            <a:r>
              <a:rPr lang="en-AU" sz="2200" dirty="0">
                <a:solidFill>
                  <a:schemeClr val="tx1"/>
                </a:solidFill>
              </a:rPr>
              <a:t>and B Corps</a:t>
            </a:r>
          </a:p>
        </p:txBody>
      </p:sp>
    </p:spTree>
    <p:extLst>
      <p:ext uri="{BB962C8B-B14F-4D97-AF65-F5344CB8AC3E}">
        <p14:creationId xmlns:p14="http://schemas.microsoft.com/office/powerpoint/2010/main" val="55612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9260E2-5E44-425E-AEFD-418A8E070F4B}"/>
              </a:ext>
            </a:extLst>
          </p:cNvPr>
          <p:cNvSpPr>
            <a:spLocks noGrp="1"/>
          </p:cNvSpPr>
          <p:nvPr>
            <p:ph type="title"/>
          </p:nvPr>
        </p:nvSpPr>
        <p:spPr/>
        <p:txBody>
          <a:bodyPr>
            <a:normAutofit/>
          </a:bodyPr>
          <a:lstStyle/>
          <a:p>
            <a:pPr>
              <a:lnSpc>
                <a:spcPct val="90000"/>
              </a:lnSpc>
            </a:pPr>
            <a:r>
              <a:rPr lang="en-AU" dirty="0"/>
              <a:t>Case Study 3 – Parent / subsidiary model</a:t>
            </a:r>
          </a:p>
        </p:txBody>
      </p:sp>
      <p:pic>
        <p:nvPicPr>
          <p:cNvPr id="148" name="Graphic 147">
            <a:extLst>
              <a:ext uri="{FF2B5EF4-FFF2-40B4-BE49-F238E27FC236}">
                <a16:creationId xmlns:a16="http://schemas.microsoft.com/office/drawing/2014/main" id="{052A0EC1-4167-41FD-B2C3-43E398D62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1326664"/>
            <a:ext cx="360000" cy="360000"/>
          </a:xfrm>
          <a:prstGeom prst="rect">
            <a:avLst/>
          </a:prstGeom>
        </p:spPr>
      </p:pic>
      <p:pic>
        <p:nvPicPr>
          <p:cNvPr id="151" name="Graphic 150">
            <a:extLst>
              <a:ext uri="{FF2B5EF4-FFF2-40B4-BE49-F238E27FC236}">
                <a16:creationId xmlns:a16="http://schemas.microsoft.com/office/drawing/2014/main" id="{4C8B883A-5DF1-44F1-9D4E-CD9831115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2390986"/>
            <a:ext cx="360000" cy="360000"/>
          </a:xfrm>
          <a:prstGeom prst="rect">
            <a:avLst/>
          </a:prstGeom>
        </p:spPr>
      </p:pic>
      <p:pic>
        <p:nvPicPr>
          <p:cNvPr id="153" name="Graphic 152">
            <a:extLst>
              <a:ext uri="{FF2B5EF4-FFF2-40B4-BE49-F238E27FC236}">
                <a16:creationId xmlns:a16="http://schemas.microsoft.com/office/drawing/2014/main" id="{41F2373E-CE6E-4CAA-86ED-B8FC1AFF3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3373431"/>
            <a:ext cx="360000" cy="360000"/>
          </a:xfrm>
          <a:prstGeom prst="rect">
            <a:avLst/>
          </a:prstGeom>
        </p:spPr>
      </p:pic>
      <p:pic>
        <p:nvPicPr>
          <p:cNvPr id="7" name="Graphic 6">
            <a:extLst>
              <a:ext uri="{FF2B5EF4-FFF2-40B4-BE49-F238E27FC236}">
                <a16:creationId xmlns:a16="http://schemas.microsoft.com/office/drawing/2014/main" id="{E064619E-B262-8E94-65F4-793EB3AED2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5367314"/>
            <a:ext cx="360000" cy="360000"/>
          </a:xfrm>
          <a:prstGeom prst="rect">
            <a:avLst/>
          </a:prstGeom>
        </p:spPr>
      </p:pic>
      <p:pic>
        <p:nvPicPr>
          <p:cNvPr id="2" name="Graphic 1">
            <a:extLst>
              <a:ext uri="{FF2B5EF4-FFF2-40B4-BE49-F238E27FC236}">
                <a16:creationId xmlns:a16="http://schemas.microsoft.com/office/drawing/2014/main" id="{CFD46F98-BB25-E8CB-8C1D-18FCFBC61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4331829"/>
            <a:ext cx="360000" cy="360000"/>
          </a:xfrm>
          <a:prstGeom prst="rect">
            <a:avLst/>
          </a:prstGeom>
        </p:spPr>
      </p:pic>
      <p:sp>
        <p:nvSpPr>
          <p:cNvPr id="3" name="Rectangle 2">
            <a:extLst>
              <a:ext uri="{FF2B5EF4-FFF2-40B4-BE49-F238E27FC236}">
                <a16:creationId xmlns:a16="http://schemas.microsoft.com/office/drawing/2014/main" id="{A255AC01-DFCC-7698-0EA8-220F669AC5BA}"/>
              </a:ext>
            </a:extLst>
          </p:cNvPr>
          <p:cNvSpPr/>
          <p:nvPr/>
        </p:nvSpPr>
        <p:spPr>
          <a:xfrm>
            <a:off x="4679950" y="908050"/>
            <a:ext cx="3420000" cy="11184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b="1" dirty="0"/>
              <a:t>Charity </a:t>
            </a:r>
          </a:p>
        </p:txBody>
      </p:sp>
      <p:sp>
        <p:nvSpPr>
          <p:cNvPr id="6" name="Rectangle 5">
            <a:extLst>
              <a:ext uri="{FF2B5EF4-FFF2-40B4-BE49-F238E27FC236}">
                <a16:creationId xmlns:a16="http://schemas.microsoft.com/office/drawing/2014/main" id="{EDD3F212-7AE4-288C-9677-1DE12C7AA357}"/>
              </a:ext>
            </a:extLst>
          </p:cNvPr>
          <p:cNvSpPr/>
          <p:nvPr/>
        </p:nvSpPr>
        <p:spPr>
          <a:xfrm>
            <a:off x="4679950" y="4988094"/>
            <a:ext cx="3420000" cy="1118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Company </a:t>
            </a:r>
          </a:p>
        </p:txBody>
      </p:sp>
      <p:cxnSp>
        <p:nvCxnSpPr>
          <p:cNvPr id="9" name="Straight Connector 8">
            <a:extLst>
              <a:ext uri="{FF2B5EF4-FFF2-40B4-BE49-F238E27FC236}">
                <a16:creationId xmlns:a16="http://schemas.microsoft.com/office/drawing/2014/main" id="{A0BABAC9-DC68-C43C-9372-ADA38AFE92E8}"/>
              </a:ext>
            </a:extLst>
          </p:cNvPr>
          <p:cNvCxnSpPr>
            <a:cxnSpLocks/>
            <a:stCxn id="3" idx="2"/>
            <a:endCxn id="6" idx="0"/>
          </p:cNvCxnSpPr>
          <p:nvPr/>
        </p:nvCxnSpPr>
        <p:spPr>
          <a:xfrm>
            <a:off x="6389950" y="2026490"/>
            <a:ext cx="0" cy="2961604"/>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96AAEC1-6518-1369-676D-E2ADEF9359EA}"/>
              </a:ext>
            </a:extLst>
          </p:cNvPr>
          <p:cNvSpPr txBox="1"/>
          <p:nvPr/>
        </p:nvSpPr>
        <p:spPr>
          <a:xfrm>
            <a:off x="8207427" y="3605900"/>
            <a:ext cx="3593163" cy="1477352"/>
          </a:xfrm>
          <a:prstGeom prst="rect">
            <a:avLst/>
          </a:prstGeom>
          <a:noFill/>
        </p:spPr>
        <p:txBody>
          <a:bodyPr wrap="square" rtlCol="0">
            <a:spAutoFit/>
          </a:bodyPr>
          <a:lstStyle/>
          <a:p>
            <a:endParaRPr lang="en-AU" dirty="0"/>
          </a:p>
        </p:txBody>
      </p:sp>
      <p:sp>
        <p:nvSpPr>
          <p:cNvPr id="15" name="TextBox 14">
            <a:extLst>
              <a:ext uri="{FF2B5EF4-FFF2-40B4-BE49-F238E27FC236}">
                <a16:creationId xmlns:a16="http://schemas.microsoft.com/office/drawing/2014/main" id="{3F71488C-33B7-6981-5DBB-47B4B2CDF82E}"/>
              </a:ext>
            </a:extLst>
          </p:cNvPr>
          <p:cNvSpPr txBox="1"/>
          <p:nvPr/>
        </p:nvSpPr>
        <p:spPr>
          <a:xfrm>
            <a:off x="4679950" y="2552928"/>
            <a:ext cx="3420000" cy="1908728"/>
          </a:xfrm>
          <a:prstGeom prst="rect">
            <a:avLst/>
          </a:prstGeom>
          <a:solidFill>
            <a:schemeClr val="bg1"/>
          </a:solidFill>
        </p:spPr>
        <p:txBody>
          <a:bodyPr wrap="square" rtlCol="0">
            <a:spAutoFit/>
          </a:bodyPr>
          <a:lstStyle/>
          <a:p>
            <a:pPr algn="ctr">
              <a:lnSpc>
                <a:spcPts val="2400"/>
              </a:lnSpc>
            </a:pPr>
            <a:r>
              <a:rPr lang="en-AU" sz="1600" b="1" dirty="0"/>
              <a:t>Charity owns </a:t>
            </a:r>
            <a:br>
              <a:rPr lang="en-AU" sz="1600" b="1" dirty="0"/>
            </a:br>
            <a:r>
              <a:rPr lang="en-AU" sz="1600" dirty="0"/>
              <a:t>(between 50+ to 100%) </a:t>
            </a:r>
            <a:br>
              <a:rPr lang="en-AU" sz="1600" dirty="0"/>
            </a:br>
            <a:r>
              <a:rPr lang="en-AU" sz="1600" dirty="0"/>
              <a:t>shares in FP Company</a:t>
            </a:r>
          </a:p>
          <a:p>
            <a:pPr algn="ctr">
              <a:lnSpc>
                <a:spcPts val="2400"/>
              </a:lnSpc>
            </a:pPr>
            <a:endParaRPr lang="en-AU" sz="1600" dirty="0"/>
          </a:p>
          <a:p>
            <a:pPr algn="ctr">
              <a:lnSpc>
                <a:spcPts val="2400"/>
              </a:lnSpc>
            </a:pPr>
            <a:r>
              <a:rPr lang="en-US" altLang="en-US" sz="1600" dirty="0">
                <a:latin typeface="Arial" panose="020B0604020202020204" pitchFamily="34" charset="0"/>
                <a:ea typeface="SimSun" panose="02010600030101010101" pitchFamily="2" charset="-122"/>
                <a:cs typeface="Arial" panose="020B0604020202020204" pitchFamily="34" charset="0"/>
              </a:rPr>
              <a:t>Profits fund the Charity </a:t>
            </a:r>
            <a:br>
              <a:rPr lang="en-US" altLang="en-US" sz="1600" dirty="0">
                <a:latin typeface="Arial" panose="020B0604020202020204" pitchFamily="34" charset="0"/>
                <a:ea typeface="SimSun" panose="02010600030101010101" pitchFamily="2" charset="-122"/>
                <a:cs typeface="Arial" panose="020B0604020202020204" pitchFamily="34" charset="0"/>
              </a:rPr>
            </a:br>
            <a:r>
              <a:rPr lang="en-US" altLang="en-US" sz="1600" dirty="0">
                <a:latin typeface="Arial" panose="020B0604020202020204" pitchFamily="34" charset="0"/>
                <a:ea typeface="SimSun" panose="02010600030101010101" pitchFamily="2" charset="-122"/>
                <a:cs typeface="Arial" panose="020B0604020202020204" pitchFamily="34" charset="0"/>
              </a:rPr>
              <a:t>by way of distributions / donations</a:t>
            </a:r>
            <a:endParaRPr lang="en-AU" sz="1600" dirty="0"/>
          </a:p>
        </p:txBody>
      </p:sp>
    </p:spTree>
    <p:extLst>
      <p:ext uri="{BB962C8B-B14F-4D97-AF65-F5344CB8AC3E}">
        <p14:creationId xmlns:p14="http://schemas.microsoft.com/office/powerpoint/2010/main" val="2897866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9649A55-043B-FCD0-6126-0056DA5A44D5}"/>
              </a:ext>
            </a:extLst>
          </p:cNvPr>
          <p:cNvCxnSpPr>
            <a:cxnSpLocks/>
            <a:stCxn id="10" idx="3"/>
            <a:endCxn id="8" idx="1"/>
          </p:cNvCxnSpPr>
          <p:nvPr/>
        </p:nvCxnSpPr>
        <p:spPr>
          <a:xfrm>
            <a:off x="3946738" y="2067726"/>
            <a:ext cx="4597837" cy="0"/>
          </a:xfrm>
          <a:prstGeom prst="line">
            <a:avLst/>
          </a:prstGeom>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61D7094E-8EF2-3F04-A9A5-6CF8C3BC5EE5}"/>
              </a:ext>
            </a:extLst>
          </p:cNvPr>
          <p:cNvSpPr/>
          <p:nvPr/>
        </p:nvSpPr>
        <p:spPr>
          <a:xfrm>
            <a:off x="5939656" y="1544803"/>
            <a:ext cx="612000" cy="93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2E9260E2-5E44-425E-AEFD-418A8E070F4B}"/>
              </a:ext>
            </a:extLst>
          </p:cNvPr>
          <p:cNvSpPr>
            <a:spLocks noGrp="1"/>
          </p:cNvSpPr>
          <p:nvPr>
            <p:ph type="title"/>
          </p:nvPr>
        </p:nvSpPr>
        <p:spPr/>
        <p:txBody>
          <a:bodyPr>
            <a:normAutofit/>
          </a:bodyPr>
          <a:lstStyle/>
          <a:p>
            <a:pPr>
              <a:lnSpc>
                <a:spcPct val="90000"/>
              </a:lnSpc>
            </a:pPr>
            <a:r>
              <a:rPr lang="en-AU" dirty="0"/>
              <a:t>Case Study 2 – Donation model</a:t>
            </a:r>
          </a:p>
        </p:txBody>
      </p:sp>
      <p:pic>
        <p:nvPicPr>
          <p:cNvPr id="148" name="Graphic 147">
            <a:extLst>
              <a:ext uri="{FF2B5EF4-FFF2-40B4-BE49-F238E27FC236}">
                <a16:creationId xmlns:a16="http://schemas.microsoft.com/office/drawing/2014/main" id="{052A0EC1-4167-41FD-B2C3-43E398D62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1326664"/>
            <a:ext cx="360000" cy="360000"/>
          </a:xfrm>
          <a:prstGeom prst="rect">
            <a:avLst/>
          </a:prstGeom>
        </p:spPr>
      </p:pic>
      <p:pic>
        <p:nvPicPr>
          <p:cNvPr id="151" name="Graphic 150">
            <a:extLst>
              <a:ext uri="{FF2B5EF4-FFF2-40B4-BE49-F238E27FC236}">
                <a16:creationId xmlns:a16="http://schemas.microsoft.com/office/drawing/2014/main" id="{4C8B883A-5DF1-44F1-9D4E-CD9831115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2390986"/>
            <a:ext cx="360000" cy="360000"/>
          </a:xfrm>
          <a:prstGeom prst="rect">
            <a:avLst/>
          </a:prstGeom>
        </p:spPr>
      </p:pic>
      <p:pic>
        <p:nvPicPr>
          <p:cNvPr id="153" name="Graphic 152">
            <a:extLst>
              <a:ext uri="{FF2B5EF4-FFF2-40B4-BE49-F238E27FC236}">
                <a16:creationId xmlns:a16="http://schemas.microsoft.com/office/drawing/2014/main" id="{41F2373E-CE6E-4CAA-86ED-B8FC1AFF3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451" y="3322084"/>
            <a:ext cx="360000" cy="360000"/>
          </a:xfrm>
          <a:prstGeom prst="rect">
            <a:avLst/>
          </a:prstGeom>
        </p:spPr>
      </p:pic>
      <p:pic>
        <p:nvPicPr>
          <p:cNvPr id="7" name="Graphic 6">
            <a:extLst>
              <a:ext uri="{FF2B5EF4-FFF2-40B4-BE49-F238E27FC236}">
                <a16:creationId xmlns:a16="http://schemas.microsoft.com/office/drawing/2014/main" id="{E064619E-B262-8E94-65F4-793EB3AED2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5367314"/>
            <a:ext cx="360000" cy="360000"/>
          </a:xfrm>
          <a:prstGeom prst="rect">
            <a:avLst/>
          </a:prstGeom>
        </p:spPr>
      </p:pic>
      <p:pic>
        <p:nvPicPr>
          <p:cNvPr id="2" name="Graphic 1">
            <a:extLst>
              <a:ext uri="{FF2B5EF4-FFF2-40B4-BE49-F238E27FC236}">
                <a16:creationId xmlns:a16="http://schemas.microsoft.com/office/drawing/2014/main" id="{CFD46F98-BB25-E8CB-8C1D-18FCFBC61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51" y="4331829"/>
            <a:ext cx="360000" cy="360000"/>
          </a:xfrm>
          <a:prstGeom prst="rect">
            <a:avLst/>
          </a:prstGeom>
        </p:spPr>
      </p:pic>
      <p:pic>
        <p:nvPicPr>
          <p:cNvPr id="11" name="Graphic 10" descr="Dollar with solid fill">
            <a:extLst>
              <a:ext uri="{FF2B5EF4-FFF2-40B4-BE49-F238E27FC236}">
                <a16:creationId xmlns:a16="http://schemas.microsoft.com/office/drawing/2014/main" id="{C1DAEECC-7127-570C-9D3A-046AE2C89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0082" y="1702152"/>
            <a:ext cx="731149" cy="731149"/>
          </a:xfrm>
          <a:prstGeom prst="rect">
            <a:avLst/>
          </a:prstGeom>
        </p:spPr>
      </p:pic>
      <p:sp>
        <p:nvSpPr>
          <p:cNvPr id="8" name="Rectangle 7">
            <a:extLst>
              <a:ext uri="{FF2B5EF4-FFF2-40B4-BE49-F238E27FC236}">
                <a16:creationId xmlns:a16="http://schemas.microsoft.com/office/drawing/2014/main" id="{171D54B0-DB3E-1285-7D2D-E069C065C9BB}"/>
              </a:ext>
            </a:extLst>
          </p:cNvPr>
          <p:cNvSpPr/>
          <p:nvPr/>
        </p:nvSpPr>
        <p:spPr>
          <a:xfrm>
            <a:off x="8544575" y="1500793"/>
            <a:ext cx="3275950" cy="1133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Charity</a:t>
            </a:r>
          </a:p>
        </p:txBody>
      </p:sp>
      <p:sp>
        <p:nvSpPr>
          <p:cNvPr id="10" name="Rectangle 9">
            <a:extLst>
              <a:ext uri="{FF2B5EF4-FFF2-40B4-BE49-F238E27FC236}">
                <a16:creationId xmlns:a16="http://schemas.microsoft.com/office/drawing/2014/main" id="{0591B9E3-549D-00E7-E973-EEDAE0077A7E}"/>
              </a:ext>
            </a:extLst>
          </p:cNvPr>
          <p:cNvSpPr/>
          <p:nvPr/>
        </p:nvSpPr>
        <p:spPr>
          <a:xfrm>
            <a:off x="670788" y="1500793"/>
            <a:ext cx="3275950" cy="113386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b="1" dirty="0"/>
              <a:t>Company</a:t>
            </a:r>
          </a:p>
        </p:txBody>
      </p:sp>
      <p:sp>
        <p:nvSpPr>
          <p:cNvPr id="14" name="TextBox 13">
            <a:extLst>
              <a:ext uri="{FF2B5EF4-FFF2-40B4-BE49-F238E27FC236}">
                <a16:creationId xmlns:a16="http://schemas.microsoft.com/office/drawing/2014/main" id="{23924CC4-DEB8-39C9-5D31-961C4DD0E311}"/>
              </a:ext>
            </a:extLst>
          </p:cNvPr>
          <p:cNvSpPr txBox="1"/>
          <p:nvPr/>
        </p:nvSpPr>
        <p:spPr>
          <a:xfrm>
            <a:off x="670788" y="2833076"/>
            <a:ext cx="3275950" cy="2864695"/>
          </a:xfrm>
          <a:prstGeom prst="rect">
            <a:avLst/>
          </a:prstGeom>
          <a:noFill/>
        </p:spPr>
        <p:txBody>
          <a:bodyPr wrap="square" lIns="0" rIns="0" rtlCol="0">
            <a:spAutoFit/>
          </a:bodyPr>
          <a:lstStyle/>
          <a:p>
            <a:pPr marL="285750" indent="-285750" eaLnBrk="0" fontAlgn="base" hangingPunct="0">
              <a:lnSpc>
                <a:spcPts val="2000"/>
              </a:lnSpc>
              <a:spcBef>
                <a:spcPct val="0"/>
              </a:spcBef>
              <a:spcAft>
                <a:spcPts val="900"/>
              </a:spcAft>
              <a:buSzPct val="80000"/>
              <a:buFont typeface="Wingdings" panose="05000000000000000000" pitchFamily="2" charset="2"/>
              <a:buChar char="n"/>
            </a:pPr>
            <a:r>
              <a:rPr lang="en-AU" sz="1400" dirty="0">
                <a:latin typeface="Arial" panose="020B0604020202020204" pitchFamily="34" charset="0"/>
                <a:ea typeface="SimSun" panose="02010600030101010101" pitchFamily="2" charset="-122"/>
                <a:cs typeface="Arial" panose="020B0604020202020204" pitchFamily="34" charset="0"/>
                <a:sym typeface="Lato"/>
              </a:rPr>
              <a:t>% of the profits the Company generates from its commercial activities are donated to the Charity (this could be 20%, 50%, 100% etc depending on structure and whether SE certified </a:t>
            </a:r>
          </a:p>
          <a:p>
            <a:pPr eaLnBrk="0" fontAlgn="base" hangingPunct="0">
              <a:lnSpc>
                <a:spcPts val="2000"/>
              </a:lnSpc>
              <a:spcBef>
                <a:spcPct val="0"/>
              </a:spcBef>
              <a:spcAft>
                <a:spcPts val="900"/>
              </a:spcAft>
              <a:buSzPct val="80000"/>
            </a:pPr>
            <a:r>
              <a:rPr lang="en-AU" sz="1400" dirty="0">
                <a:latin typeface="Arial" panose="020B0604020202020204" pitchFamily="34" charset="0"/>
                <a:ea typeface="SimSun" panose="02010600030101010101" pitchFamily="2" charset="-122"/>
                <a:cs typeface="Arial" panose="020B0604020202020204" pitchFamily="34" charset="0"/>
                <a:sym typeface="Lato"/>
              </a:rPr>
              <a:t>(note that donations are ‘above the line’ – hence the use of public &gt; private benefit concept))</a:t>
            </a:r>
          </a:p>
          <a:p>
            <a:pPr marL="285750" indent="-285750" eaLnBrk="0" fontAlgn="base" hangingPunct="0">
              <a:lnSpc>
                <a:spcPts val="2000"/>
              </a:lnSpc>
              <a:spcBef>
                <a:spcPct val="0"/>
              </a:spcBef>
              <a:spcAft>
                <a:spcPts val="900"/>
              </a:spcAft>
              <a:buSzPct val="80000"/>
              <a:buFont typeface="Wingdings" panose="05000000000000000000" pitchFamily="2" charset="2"/>
              <a:buChar char="n"/>
            </a:pPr>
            <a:endParaRPr lang="en-AU" sz="1400" dirty="0">
              <a:latin typeface="Arial" panose="020B0604020202020204" pitchFamily="34" charset="0"/>
              <a:ea typeface="SimSun" panose="02010600030101010101" pitchFamily="2" charset="-122"/>
              <a:cs typeface="Arial" panose="020B0604020202020204" pitchFamily="34" charset="0"/>
              <a:sym typeface="Lato"/>
            </a:endParaRPr>
          </a:p>
        </p:txBody>
      </p:sp>
      <p:sp>
        <p:nvSpPr>
          <p:cNvPr id="15" name="TextBox 14">
            <a:extLst>
              <a:ext uri="{FF2B5EF4-FFF2-40B4-BE49-F238E27FC236}">
                <a16:creationId xmlns:a16="http://schemas.microsoft.com/office/drawing/2014/main" id="{83F1167D-7ACE-30CA-6A66-9506B107C9A6}"/>
              </a:ext>
            </a:extLst>
          </p:cNvPr>
          <p:cNvSpPr txBox="1"/>
          <p:nvPr/>
        </p:nvSpPr>
        <p:spPr>
          <a:xfrm>
            <a:off x="8544574" y="2833076"/>
            <a:ext cx="3291328" cy="2749279"/>
          </a:xfrm>
          <a:prstGeom prst="rect">
            <a:avLst/>
          </a:prstGeom>
          <a:noFill/>
        </p:spPr>
        <p:txBody>
          <a:bodyPr wrap="square" lIns="0" rIns="0" rtlCol="0">
            <a:spAutoFit/>
          </a:bodyPr>
          <a:lstStyle/>
          <a:p>
            <a:pPr marL="285750" indent="-285750" eaLnBrk="0" fontAlgn="base" hangingPunct="0">
              <a:lnSpc>
                <a:spcPts val="2000"/>
              </a:lnSpc>
              <a:spcBef>
                <a:spcPct val="0"/>
              </a:spcBef>
              <a:spcAft>
                <a:spcPts val="900"/>
              </a:spcAft>
              <a:buSzPct val="80000"/>
              <a:buFont typeface="Wingdings" panose="05000000000000000000" pitchFamily="2" charset="2"/>
              <a:buChar char="n"/>
            </a:pPr>
            <a:r>
              <a:rPr lang="en-AU" sz="1400" dirty="0"/>
              <a:t>Undertakes activities to further charitable purpose (e.g. if </a:t>
            </a:r>
            <a:r>
              <a:rPr lang="en-AU" sz="1400" dirty="0" err="1"/>
              <a:t>PBI</a:t>
            </a:r>
            <a:r>
              <a:rPr lang="en-AU" sz="1400" dirty="0"/>
              <a:t>, providing services to vulnerable cohorts, could also undertake employment and training for vulnerable cohorts etc</a:t>
            </a:r>
          </a:p>
          <a:p>
            <a:pPr marL="285750" indent="-285750" eaLnBrk="0" fontAlgn="base" hangingPunct="0">
              <a:lnSpc>
                <a:spcPts val="2000"/>
              </a:lnSpc>
              <a:spcBef>
                <a:spcPct val="0"/>
              </a:spcBef>
              <a:spcAft>
                <a:spcPts val="900"/>
              </a:spcAft>
              <a:buSzPct val="80000"/>
              <a:buFont typeface="Wingdings" panose="05000000000000000000" pitchFamily="2" charset="2"/>
              <a:buChar char="n"/>
            </a:pPr>
            <a:r>
              <a:rPr lang="en-AU" sz="1400" dirty="0"/>
              <a:t>Charity may also undertake commercial businesses as well as generating revenue from grants, philanthropy and Company donations </a:t>
            </a:r>
            <a:endParaRPr lang="en-AU" sz="1400" dirty="0">
              <a:latin typeface="Arial" panose="020B0604020202020204" pitchFamily="34" charset="0"/>
              <a:ea typeface="SimSun" panose="02010600030101010101" pitchFamily="2" charset="-122"/>
              <a:cs typeface="Arial" panose="020B0604020202020204" pitchFamily="34" charset="0"/>
              <a:sym typeface="Lato"/>
            </a:endParaRPr>
          </a:p>
        </p:txBody>
      </p:sp>
    </p:spTree>
    <p:extLst>
      <p:ext uri="{BB962C8B-B14F-4D97-AF65-F5344CB8AC3E}">
        <p14:creationId xmlns:p14="http://schemas.microsoft.com/office/powerpoint/2010/main" val="89719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3A499-84C8-AB8F-6C9E-1FB6DC471214}"/>
              </a:ext>
            </a:extLst>
          </p:cNvPr>
          <p:cNvSpPr>
            <a:spLocks noGrp="1"/>
          </p:cNvSpPr>
          <p:nvPr>
            <p:ph type="title"/>
          </p:nvPr>
        </p:nvSpPr>
        <p:spPr/>
        <p:txBody>
          <a:bodyPr/>
          <a:lstStyle/>
          <a:p>
            <a:r>
              <a:rPr lang="en-AU" dirty="0"/>
              <a:t>Impact Investment Continuum: Business Models, Funding &amp; Return Profiles </a:t>
            </a:r>
            <a:br>
              <a:rPr lang="en-AU" dirty="0"/>
            </a:br>
            <a:endParaRPr lang="en-AU" dirty="0"/>
          </a:p>
        </p:txBody>
      </p:sp>
      <p:pic>
        <p:nvPicPr>
          <p:cNvPr id="5" name="Picture 4">
            <a:extLst>
              <a:ext uri="{FF2B5EF4-FFF2-40B4-BE49-F238E27FC236}">
                <a16:creationId xmlns:a16="http://schemas.microsoft.com/office/drawing/2014/main" id="{E5DD8512-DB66-4E24-F9A1-58AB23D4B5B5}"/>
              </a:ext>
            </a:extLst>
          </p:cNvPr>
          <p:cNvPicPr>
            <a:picLocks noChangeAspect="1"/>
          </p:cNvPicPr>
          <p:nvPr/>
        </p:nvPicPr>
        <p:blipFill rotWithShape="1">
          <a:blip r:embed="rId3"/>
          <a:srcRect t="15805"/>
          <a:stretch/>
        </p:blipFill>
        <p:spPr>
          <a:xfrm>
            <a:off x="6000" y="884255"/>
            <a:ext cx="12186000" cy="5833068"/>
          </a:xfrm>
          <a:prstGeom prst="rect">
            <a:avLst/>
          </a:prstGeom>
        </p:spPr>
      </p:pic>
    </p:spTree>
    <p:extLst>
      <p:ext uri="{BB962C8B-B14F-4D97-AF65-F5344CB8AC3E}">
        <p14:creationId xmlns:p14="http://schemas.microsoft.com/office/powerpoint/2010/main" val="37109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4" presetClass="path" presetSubtype="0" accel="50000" decel="50000" fill="hold" nodeType="withEffect">
                                  <p:stCondLst>
                                    <p:cond delay="750"/>
                                  </p:stCondLst>
                                  <p:childTnLst>
                                    <p:animMotion origin="layout" path="M 4.16667E-7 1.11111E-6 L 4.16667E-7 -0.07963 " pathEditMode="relative" rAng="0" ptsTypes="AA">
                                      <p:cBhvr>
                                        <p:cTn id="9" dur="3000" fill="hold"/>
                                        <p:tgtEl>
                                          <p:spTgt spid="5"/>
                                        </p:tgtEl>
                                        <p:attrNameLst>
                                          <p:attrName>ppt_x</p:attrName>
                                          <p:attrName>ppt_y</p:attrName>
                                        </p:attrNameLst>
                                      </p:cBhvr>
                                      <p:rCtr x="0"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262E4-EDE1-740D-FB72-913C61D14F3B}"/>
              </a:ext>
            </a:extLst>
          </p:cNvPr>
          <p:cNvSpPr/>
          <p:nvPr/>
        </p:nvSpPr>
        <p:spPr>
          <a:xfrm>
            <a:off x="395882" y="1792581"/>
            <a:ext cx="2196000" cy="7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44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Area of operation</a:t>
            </a:r>
          </a:p>
        </p:txBody>
      </p:sp>
      <p:sp>
        <p:nvSpPr>
          <p:cNvPr id="7" name="Rectangle 6">
            <a:extLst>
              <a:ext uri="{FF2B5EF4-FFF2-40B4-BE49-F238E27FC236}">
                <a16:creationId xmlns:a16="http://schemas.microsoft.com/office/drawing/2014/main" id="{C5844AB3-6686-7CAF-C942-5E7B8E9A7CE5}"/>
              </a:ext>
            </a:extLst>
          </p:cNvPr>
          <p:cNvSpPr/>
          <p:nvPr/>
        </p:nvSpPr>
        <p:spPr>
          <a:xfrm>
            <a:off x="2642896" y="1792581"/>
            <a:ext cx="9180000" cy="79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54000" rIns="288000" bIns="54000" rtlCol="0" anchor="ctr" anchorCtr="0"/>
          <a:lstStyle/>
          <a:p>
            <a:pPr>
              <a:lnSpc>
                <a:spcPts val="1800"/>
              </a:lnSpc>
            </a:pPr>
            <a:r>
              <a:rPr lang="en-AU" sz="1400" i="1" spc="-23" dirty="0">
                <a:solidFill>
                  <a:schemeClr val="tx1"/>
                </a:solidFill>
                <a:latin typeface="Arial" panose="020B0604020202020204" pitchFamily="34" charset="0"/>
                <a:cs typeface="Arial" panose="020B0604020202020204" pitchFamily="34" charset="0"/>
              </a:rPr>
              <a:t>Do you anticipate operating nationally or internationally? </a:t>
            </a:r>
            <a:r>
              <a:rPr lang="en-AU" sz="1400" spc="-23" dirty="0">
                <a:solidFill>
                  <a:schemeClr val="tx1"/>
                </a:solidFill>
                <a:latin typeface="Arial" panose="020B0604020202020204" pitchFamily="34" charset="0"/>
                <a:cs typeface="Arial" panose="020B0604020202020204" pitchFamily="34" charset="0"/>
              </a:rPr>
              <a:t>If so, certain structure will not be appropriate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(eg incorporated association).</a:t>
            </a:r>
          </a:p>
        </p:txBody>
      </p:sp>
      <p:sp>
        <p:nvSpPr>
          <p:cNvPr id="9" name="Rectangle 8">
            <a:extLst>
              <a:ext uri="{FF2B5EF4-FFF2-40B4-BE49-F238E27FC236}">
                <a16:creationId xmlns:a16="http://schemas.microsoft.com/office/drawing/2014/main" id="{F11AA03D-2420-103B-6F09-0CDC8E68136C}"/>
              </a:ext>
            </a:extLst>
          </p:cNvPr>
          <p:cNvSpPr/>
          <p:nvPr/>
        </p:nvSpPr>
        <p:spPr>
          <a:xfrm>
            <a:off x="2642896" y="2677113"/>
            <a:ext cx="9180000" cy="79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54000" rIns="288000" bIns="54000" rtlCol="0" anchor="ctr" anchorCtr="0"/>
          <a:lstStyle/>
          <a:p>
            <a:pPr>
              <a:lnSpc>
                <a:spcPts val="1800"/>
              </a:lnSpc>
            </a:pPr>
            <a:r>
              <a:rPr lang="en-AU" sz="1400" i="1" spc="-23" dirty="0">
                <a:solidFill>
                  <a:schemeClr val="tx1"/>
                </a:solidFill>
                <a:latin typeface="Arial" panose="020B0604020202020204" pitchFamily="34" charset="0"/>
                <a:cs typeface="Arial" panose="020B0604020202020204" pitchFamily="34" charset="0"/>
              </a:rPr>
              <a:t>What is the proposed membership </a:t>
            </a:r>
            <a:r>
              <a:rPr lang="en-AU" sz="1400" spc="-23" dirty="0">
                <a:solidFill>
                  <a:schemeClr val="tx1"/>
                </a:solidFill>
                <a:latin typeface="Arial" panose="020B0604020202020204" pitchFamily="34" charset="0"/>
                <a:cs typeface="Arial" panose="020B0604020202020204" pitchFamily="34" charset="0"/>
              </a:rPr>
              <a:t>model? If the organisation will be a wholly owned subsidiary or have a small membership base, certain structures will </a:t>
            </a:r>
            <a:r>
              <a:rPr lang="en-AU" sz="1400" u="sng" spc="-23" dirty="0">
                <a:solidFill>
                  <a:schemeClr val="tx1"/>
                </a:solidFill>
                <a:latin typeface="Arial" panose="020B0604020202020204" pitchFamily="34" charset="0"/>
                <a:cs typeface="Arial" panose="020B0604020202020204" pitchFamily="34" charset="0"/>
              </a:rPr>
              <a:t>not</a:t>
            </a:r>
            <a:r>
              <a:rPr lang="en-AU" sz="1400" spc="-23" dirty="0">
                <a:solidFill>
                  <a:schemeClr val="tx1"/>
                </a:solidFill>
                <a:latin typeface="Arial" panose="020B0604020202020204" pitchFamily="34" charset="0"/>
                <a:cs typeface="Arial" panose="020B0604020202020204" pitchFamily="34" charset="0"/>
              </a:rPr>
              <a:t> be appropriate (eg ORIC entity, cooperative or incorporated association). </a:t>
            </a:r>
          </a:p>
        </p:txBody>
      </p:sp>
      <p:sp>
        <p:nvSpPr>
          <p:cNvPr id="10" name="Rectangle 9">
            <a:extLst>
              <a:ext uri="{FF2B5EF4-FFF2-40B4-BE49-F238E27FC236}">
                <a16:creationId xmlns:a16="http://schemas.microsoft.com/office/drawing/2014/main" id="{BCFB7021-6993-7C09-7DFD-5FA9EA6D3492}"/>
              </a:ext>
            </a:extLst>
          </p:cNvPr>
          <p:cNvSpPr/>
          <p:nvPr/>
        </p:nvSpPr>
        <p:spPr>
          <a:xfrm>
            <a:off x="2642896" y="3561645"/>
            <a:ext cx="9180000" cy="79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54000" rIns="288000" bIns="54000" rtlCol="0" anchor="ctr" anchorCtr="0"/>
          <a:lstStyle/>
          <a:p>
            <a:pPr>
              <a:lnSpc>
                <a:spcPts val="1800"/>
              </a:lnSpc>
            </a:pPr>
            <a:r>
              <a:rPr lang="en-AU" sz="1400" i="1" spc="-23" dirty="0">
                <a:solidFill>
                  <a:schemeClr val="tx1"/>
                </a:solidFill>
                <a:latin typeface="Arial" panose="020B0604020202020204" pitchFamily="34" charset="0"/>
                <a:cs typeface="Arial" panose="020B0604020202020204" pitchFamily="34" charset="0"/>
              </a:rPr>
              <a:t>Do you have a charitable purpose? Is the intention to seek charity registration? </a:t>
            </a:r>
            <a:r>
              <a:rPr lang="en-AU" sz="1400" spc="-23" dirty="0">
                <a:solidFill>
                  <a:schemeClr val="tx1"/>
                </a:solidFill>
                <a:latin typeface="Arial" panose="020B0604020202020204" pitchFamily="34" charset="0"/>
                <a:cs typeface="Arial" panose="020B0604020202020204" pitchFamily="34" charset="0"/>
              </a:rPr>
              <a:t>This will impact whether the organisation is structured as a for-profit or NFP. The governing document will also need to relevant requirements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for charity registration.  Certain tax concessions may be available as well as funding.</a:t>
            </a:r>
            <a:endParaRPr lang="en-AU" sz="1400" i="1" spc="-23"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D848B66-295E-ECFE-EE3E-1B6906EBA35C}"/>
              </a:ext>
            </a:extLst>
          </p:cNvPr>
          <p:cNvSpPr/>
          <p:nvPr/>
        </p:nvSpPr>
        <p:spPr>
          <a:xfrm>
            <a:off x="2642896" y="4446177"/>
            <a:ext cx="9180000" cy="79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54000" rIns="288000" bIns="54000" rtlCol="0" anchor="ctr" anchorCtr="0"/>
          <a:lstStyle/>
          <a:p>
            <a:pPr>
              <a:lnSpc>
                <a:spcPts val="1800"/>
              </a:lnSpc>
            </a:pPr>
            <a:r>
              <a:rPr lang="en-AU" sz="1400" i="1" spc="-23" dirty="0">
                <a:solidFill>
                  <a:schemeClr val="tx1"/>
                </a:solidFill>
                <a:latin typeface="Arial" panose="020B0604020202020204" pitchFamily="34" charset="0"/>
                <a:cs typeface="Arial" panose="020B0604020202020204" pitchFamily="34" charset="0"/>
              </a:rPr>
              <a:t>Will the organisation apply for any public benefit certifications / verifications? </a:t>
            </a:r>
            <a:r>
              <a:rPr lang="en-AU" sz="1400" spc="-23" dirty="0">
                <a:solidFill>
                  <a:schemeClr val="tx1"/>
                </a:solidFill>
                <a:latin typeface="Arial" panose="020B0604020202020204" pitchFamily="34" charset="0"/>
                <a:cs typeface="Arial" panose="020B0604020202020204" pitchFamily="34" charset="0"/>
              </a:rPr>
              <a:t>This may impact the structure,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for example if the organisation intends to be a certified B Corp, it will need to be structured as a for-profit. </a:t>
            </a:r>
            <a:br>
              <a:rPr lang="en-AU" sz="1400" spc="-23" dirty="0">
                <a:solidFill>
                  <a:schemeClr val="tx1"/>
                </a:solidFill>
                <a:latin typeface="Arial" panose="020B0604020202020204" pitchFamily="34" charset="0"/>
                <a:cs typeface="Arial" panose="020B0604020202020204" pitchFamily="34" charset="0"/>
              </a:rPr>
            </a:br>
            <a:r>
              <a:rPr lang="en-AU" sz="1400" spc="-23" dirty="0">
                <a:solidFill>
                  <a:schemeClr val="tx1"/>
                </a:solidFill>
                <a:latin typeface="Arial" panose="020B0604020202020204" pitchFamily="34" charset="0"/>
                <a:cs typeface="Arial" panose="020B0604020202020204" pitchFamily="34" charset="0"/>
              </a:rPr>
              <a:t>The governing document will need to meet requirements for certification / verification. </a:t>
            </a:r>
          </a:p>
        </p:txBody>
      </p:sp>
      <p:sp>
        <p:nvSpPr>
          <p:cNvPr id="12" name="Rectangle 11">
            <a:extLst>
              <a:ext uri="{FF2B5EF4-FFF2-40B4-BE49-F238E27FC236}">
                <a16:creationId xmlns:a16="http://schemas.microsoft.com/office/drawing/2014/main" id="{3AE2341E-1627-A497-9557-EF9E54BAD042}"/>
              </a:ext>
            </a:extLst>
          </p:cNvPr>
          <p:cNvSpPr/>
          <p:nvPr/>
        </p:nvSpPr>
        <p:spPr>
          <a:xfrm>
            <a:off x="2642896" y="5330710"/>
            <a:ext cx="9180000" cy="79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54000" rIns="288000" bIns="54000" rtlCol="0" anchor="ctr" anchorCtr="0"/>
          <a:lstStyle/>
          <a:p>
            <a:pPr>
              <a:lnSpc>
                <a:spcPts val="1800"/>
              </a:lnSpc>
            </a:pPr>
            <a:r>
              <a:rPr lang="en-AU" sz="1400" i="1" spc="-23" dirty="0">
                <a:solidFill>
                  <a:schemeClr val="tx1"/>
                </a:solidFill>
                <a:latin typeface="Arial" panose="020B0604020202020204" pitchFamily="34" charset="0"/>
                <a:cs typeface="Arial" panose="020B0604020202020204" pitchFamily="34" charset="0"/>
              </a:rPr>
              <a:t>Is the intention to design a bespoke governance model? </a:t>
            </a:r>
            <a:r>
              <a:rPr lang="en-AU" sz="1400" spc="-23" dirty="0">
                <a:solidFill>
                  <a:schemeClr val="tx1"/>
                </a:solidFill>
                <a:latin typeface="Arial" panose="020B0604020202020204" pitchFamily="34" charset="0"/>
                <a:cs typeface="Arial" panose="020B0604020202020204" pitchFamily="34" charset="0"/>
              </a:rPr>
              <a:t>If so, this may impact structuring considerations as some structures (eg ORIC entities) provide less flexibility to design a bespoke governance structure. Cooperatives also have limitations around having classes of members with different rights / obligations. </a:t>
            </a:r>
          </a:p>
        </p:txBody>
      </p:sp>
      <p:sp>
        <p:nvSpPr>
          <p:cNvPr id="13" name="Rectangle 12">
            <a:extLst>
              <a:ext uri="{FF2B5EF4-FFF2-40B4-BE49-F238E27FC236}">
                <a16:creationId xmlns:a16="http://schemas.microsoft.com/office/drawing/2014/main" id="{D9B2C293-AE71-7FB1-E39E-00B11BF17D74}"/>
              </a:ext>
            </a:extLst>
          </p:cNvPr>
          <p:cNvSpPr/>
          <p:nvPr/>
        </p:nvSpPr>
        <p:spPr>
          <a:xfrm>
            <a:off x="391182" y="2677113"/>
            <a:ext cx="2196000" cy="7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44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Membership</a:t>
            </a:r>
          </a:p>
        </p:txBody>
      </p:sp>
      <p:sp>
        <p:nvSpPr>
          <p:cNvPr id="14" name="Rectangle 13">
            <a:extLst>
              <a:ext uri="{FF2B5EF4-FFF2-40B4-BE49-F238E27FC236}">
                <a16:creationId xmlns:a16="http://schemas.microsoft.com/office/drawing/2014/main" id="{24D2962E-041D-A5F3-D94D-D002EA6E5A64}"/>
              </a:ext>
            </a:extLst>
          </p:cNvPr>
          <p:cNvSpPr/>
          <p:nvPr/>
        </p:nvSpPr>
        <p:spPr>
          <a:xfrm>
            <a:off x="391182" y="3561645"/>
            <a:ext cx="2196000" cy="7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44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Charity / Tax status</a:t>
            </a:r>
          </a:p>
        </p:txBody>
      </p:sp>
      <p:sp>
        <p:nvSpPr>
          <p:cNvPr id="15" name="Rectangle 14">
            <a:extLst>
              <a:ext uri="{FF2B5EF4-FFF2-40B4-BE49-F238E27FC236}">
                <a16:creationId xmlns:a16="http://schemas.microsoft.com/office/drawing/2014/main" id="{881FBDE3-971C-7FD3-69B0-C5634C31FF09}"/>
              </a:ext>
            </a:extLst>
          </p:cNvPr>
          <p:cNvSpPr/>
          <p:nvPr/>
        </p:nvSpPr>
        <p:spPr>
          <a:xfrm>
            <a:off x="393532" y="4446177"/>
            <a:ext cx="2196000" cy="7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44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Public benefit certifications</a:t>
            </a:r>
          </a:p>
        </p:txBody>
      </p:sp>
      <p:sp>
        <p:nvSpPr>
          <p:cNvPr id="16" name="Rectangle 15">
            <a:extLst>
              <a:ext uri="{FF2B5EF4-FFF2-40B4-BE49-F238E27FC236}">
                <a16:creationId xmlns:a16="http://schemas.microsoft.com/office/drawing/2014/main" id="{19C63BD3-FC48-ADE8-4B9D-5E46B8A0E50F}"/>
              </a:ext>
            </a:extLst>
          </p:cNvPr>
          <p:cNvSpPr/>
          <p:nvPr/>
        </p:nvSpPr>
        <p:spPr>
          <a:xfrm>
            <a:off x="394707" y="5330710"/>
            <a:ext cx="2196000" cy="7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44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Governance model</a:t>
            </a:r>
          </a:p>
        </p:txBody>
      </p:sp>
      <p:sp>
        <p:nvSpPr>
          <p:cNvPr id="2" name="Rectangle 1">
            <a:extLst>
              <a:ext uri="{FF2B5EF4-FFF2-40B4-BE49-F238E27FC236}">
                <a16:creationId xmlns:a16="http://schemas.microsoft.com/office/drawing/2014/main" id="{DC06B351-50DA-3B6F-012C-1A1F9AEE41E7}"/>
              </a:ext>
            </a:extLst>
          </p:cNvPr>
          <p:cNvSpPr/>
          <p:nvPr/>
        </p:nvSpPr>
        <p:spPr>
          <a:xfrm>
            <a:off x="391182" y="908049"/>
            <a:ext cx="2196000" cy="7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54000" rIns="144000" bIns="54000" rtlCol="0" anchor="ctr" anchorCtr="0"/>
          <a:lstStyle/>
          <a:p>
            <a:pPr algn="r"/>
            <a:r>
              <a:rPr lang="en-AU" sz="1400" b="1" spc="-23" dirty="0">
                <a:solidFill>
                  <a:schemeClr val="bg1"/>
                </a:solidFill>
                <a:latin typeface="Arial" panose="020B0604020202020204" pitchFamily="34" charset="0"/>
                <a:cs typeface="Arial" panose="020B0604020202020204" pitchFamily="34" charset="0"/>
              </a:rPr>
              <a:t>For-profit versus NFP</a:t>
            </a:r>
          </a:p>
        </p:txBody>
      </p:sp>
      <p:sp>
        <p:nvSpPr>
          <p:cNvPr id="5" name="Rectangle 4">
            <a:extLst>
              <a:ext uri="{FF2B5EF4-FFF2-40B4-BE49-F238E27FC236}">
                <a16:creationId xmlns:a16="http://schemas.microsoft.com/office/drawing/2014/main" id="{0D9FC72E-CFFD-D581-DAEA-9490D7F8702D}"/>
              </a:ext>
            </a:extLst>
          </p:cNvPr>
          <p:cNvSpPr/>
          <p:nvPr/>
        </p:nvSpPr>
        <p:spPr>
          <a:xfrm>
            <a:off x="2642896" y="908049"/>
            <a:ext cx="9180000" cy="79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54000" rIns="288000" bIns="54000" rtlCol="0" anchor="ctr" anchorCtr="0"/>
          <a:lstStyle/>
          <a:p>
            <a:pPr>
              <a:lnSpc>
                <a:spcPts val="1800"/>
              </a:lnSpc>
            </a:pPr>
            <a:r>
              <a:rPr lang="en-AU" sz="1400" i="1" spc="-23" dirty="0">
                <a:solidFill>
                  <a:schemeClr val="tx1"/>
                </a:solidFill>
                <a:latin typeface="Arial" panose="020B0604020202020204" pitchFamily="34" charset="0"/>
                <a:cs typeface="Arial" panose="020B0604020202020204" pitchFamily="34" charset="0"/>
              </a:rPr>
              <a:t>Is the intention to operate on a for-profit or NFP basis? </a:t>
            </a:r>
            <a:r>
              <a:rPr lang="en-AU" sz="1400" spc="-23" dirty="0">
                <a:solidFill>
                  <a:schemeClr val="tx1"/>
                </a:solidFill>
                <a:latin typeface="Arial" panose="020B0604020202020204" pitchFamily="34" charset="0"/>
                <a:cs typeface="Arial" panose="020B0604020202020204" pitchFamily="34" charset="0"/>
              </a:rPr>
              <a:t>This will impact structuring options, for example Pty Ltd if for-profit or company limited by guarantee, if NFP.</a:t>
            </a:r>
          </a:p>
        </p:txBody>
      </p:sp>
      <p:sp>
        <p:nvSpPr>
          <p:cNvPr id="3" name="Title 2">
            <a:extLst>
              <a:ext uri="{FF2B5EF4-FFF2-40B4-BE49-F238E27FC236}">
                <a16:creationId xmlns:a16="http://schemas.microsoft.com/office/drawing/2014/main" id="{47560D16-3692-7B62-A0F8-7DA9E60A66C0}"/>
              </a:ext>
            </a:extLst>
          </p:cNvPr>
          <p:cNvSpPr>
            <a:spLocks noGrp="1"/>
          </p:cNvSpPr>
          <p:nvPr>
            <p:ph type="title"/>
          </p:nvPr>
        </p:nvSpPr>
        <p:spPr/>
        <p:txBody>
          <a:bodyPr/>
          <a:lstStyle/>
          <a:p>
            <a:r>
              <a:rPr lang="en-AU" dirty="0"/>
              <a:t>Other structuring considerations </a:t>
            </a:r>
          </a:p>
        </p:txBody>
      </p:sp>
    </p:spTree>
    <p:extLst>
      <p:ext uri="{BB962C8B-B14F-4D97-AF65-F5344CB8AC3E}">
        <p14:creationId xmlns:p14="http://schemas.microsoft.com/office/powerpoint/2010/main" val="3034242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People discussing in office">
            <a:extLst>
              <a:ext uri="{FF2B5EF4-FFF2-40B4-BE49-F238E27FC236}">
                <a16:creationId xmlns:a16="http://schemas.microsoft.com/office/drawing/2014/main" id="{8F06ADAD-26BF-2BE7-16E2-98B9FE3F8AFA}"/>
              </a:ext>
            </a:extLst>
          </p:cNvPr>
          <p:cNvPicPr>
            <a:picLocks noChangeAspect="1"/>
          </p:cNvPicPr>
          <p:nvPr/>
        </p:nvPicPr>
        <p:blipFill>
          <a:blip r:embed="rId3"/>
          <a:srcRect l="5081" r="5081"/>
          <a:stretch/>
        </p:blipFill>
        <p:spPr>
          <a:xfrm>
            <a:off x="3934435" y="-7560"/>
            <a:ext cx="8276154" cy="6141600"/>
          </a:xfrm>
          <a:prstGeom prst="rect">
            <a:avLst/>
          </a:prstGeom>
          <a:noFill/>
        </p:spPr>
      </p:pic>
      <p:sp>
        <p:nvSpPr>
          <p:cNvPr id="10" name="Text Placeholder 9">
            <a:extLst>
              <a:ext uri="{FF2B5EF4-FFF2-40B4-BE49-F238E27FC236}">
                <a16:creationId xmlns:a16="http://schemas.microsoft.com/office/drawing/2014/main" id="{3CAF9B74-84F7-9B7F-E3FC-5AD9A0FD80C4}"/>
              </a:ext>
            </a:extLst>
          </p:cNvPr>
          <p:cNvSpPr>
            <a:spLocks noGrp="1"/>
          </p:cNvSpPr>
          <p:nvPr>
            <p:ph type="body" sz="quarter" idx="15"/>
          </p:nvPr>
        </p:nvSpPr>
        <p:spPr/>
        <p:txBody>
          <a:bodyPr/>
          <a:lstStyle/>
          <a:p>
            <a:endParaRPr lang="en-AU"/>
          </a:p>
        </p:txBody>
      </p:sp>
      <p:sp>
        <p:nvSpPr>
          <p:cNvPr id="2" name="Title 1">
            <a:extLst>
              <a:ext uri="{FF2B5EF4-FFF2-40B4-BE49-F238E27FC236}">
                <a16:creationId xmlns:a16="http://schemas.microsoft.com/office/drawing/2014/main" id="{984EAAEE-73AA-3240-BE41-BE1E7885B006}"/>
              </a:ext>
            </a:extLst>
          </p:cNvPr>
          <p:cNvSpPr>
            <a:spLocks noGrp="1"/>
          </p:cNvSpPr>
          <p:nvPr>
            <p:ph type="ctrTitle"/>
          </p:nvPr>
        </p:nvSpPr>
        <p:spPr/>
        <p:txBody>
          <a:bodyPr>
            <a:normAutofit/>
          </a:bodyPr>
          <a:lstStyle/>
          <a:p>
            <a:r>
              <a:rPr lang="en-US" dirty="0"/>
              <a:t>Not-for-profit (NFP) myth busting</a:t>
            </a:r>
          </a:p>
        </p:txBody>
      </p:sp>
      <p:sp>
        <p:nvSpPr>
          <p:cNvPr id="3" name="Subtitle 2">
            <a:extLst>
              <a:ext uri="{FF2B5EF4-FFF2-40B4-BE49-F238E27FC236}">
                <a16:creationId xmlns:a16="http://schemas.microsoft.com/office/drawing/2014/main" id="{3E4E30B7-BB17-31A2-4563-ED51FF6FA3D8}"/>
              </a:ext>
            </a:extLst>
          </p:cNvPr>
          <p:cNvSpPr>
            <a:spLocks noGrp="1"/>
          </p:cNvSpPr>
          <p:nvPr>
            <p:ph type="subTitle" idx="1"/>
          </p:nvPr>
        </p:nvSpPr>
        <p:spPr/>
        <p:txBody>
          <a:bodyPr>
            <a:normAutofit/>
          </a:bodyPr>
          <a:lstStyle/>
          <a:p>
            <a:r>
              <a:rPr lang="en-US" sz="2000" dirty="0"/>
              <a:t>Addressing common </a:t>
            </a:r>
            <a:br>
              <a:rPr lang="en-US" sz="2000" dirty="0"/>
            </a:br>
            <a:r>
              <a:rPr lang="en-US" sz="2000" dirty="0"/>
              <a:t>myths and misconceptions</a:t>
            </a:r>
          </a:p>
          <a:p>
            <a:endParaRPr lang="en-AU" sz="2000" dirty="0"/>
          </a:p>
        </p:txBody>
      </p:sp>
      <p:sp>
        <p:nvSpPr>
          <p:cNvPr id="4" name="Text Placeholder 3">
            <a:extLst>
              <a:ext uri="{FF2B5EF4-FFF2-40B4-BE49-F238E27FC236}">
                <a16:creationId xmlns:a16="http://schemas.microsoft.com/office/drawing/2014/main" id="{C006A2AB-E7D3-68B4-35C8-A5D28ABF4621}"/>
              </a:ext>
            </a:extLst>
          </p:cNvPr>
          <p:cNvSpPr>
            <a:spLocks noGrp="1"/>
          </p:cNvSpPr>
          <p:nvPr>
            <p:ph type="body" sz="quarter" idx="12"/>
          </p:nvPr>
        </p:nvSpPr>
        <p:spPr/>
        <p:txBody>
          <a:bodyPr/>
          <a:lstStyle/>
          <a:p>
            <a:r>
              <a:rPr lang="en-AU" dirty="0"/>
              <a:t>2</a:t>
            </a:r>
          </a:p>
        </p:txBody>
      </p:sp>
    </p:spTree>
    <p:extLst>
      <p:ext uri="{BB962C8B-B14F-4D97-AF65-F5344CB8AC3E}">
        <p14:creationId xmlns:p14="http://schemas.microsoft.com/office/powerpoint/2010/main" val="23078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interEllison2">
  <a:themeElements>
    <a:clrScheme name="MinterEllison2 1">
      <a:dk1>
        <a:srgbClr val="000000"/>
      </a:dk1>
      <a:lt1>
        <a:srgbClr val="FFFFFF"/>
      </a:lt1>
      <a:dk2>
        <a:srgbClr val="CE0D2C"/>
      </a:dk2>
      <a:lt2>
        <a:srgbClr val="A7A7AB"/>
      </a:lt2>
      <a:accent1>
        <a:srgbClr val="89DEDA"/>
      </a:accent1>
      <a:accent2>
        <a:srgbClr val="E59F96"/>
      </a:accent2>
      <a:accent3>
        <a:srgbClr val="70B2E5"/>
      </a:accent3>
      <a:accent4>
        <a:srgbClr val="C8C8CC"/>
      </a:accent4>
      <a:accent5>
        <a:srgbClr val="D0F2F0"/>
      </a:accent5>
      <a:accent6>
        <a:srgbClr val="F5D9D5"/>
      </a:accent6>
      <a:hlink>
        <a:srgbClr val="CE0D2B"/>
      </a:hlink>
      <a:folHlink>
        <a:srgbClr val="A7A7AB"/>
      </a:folHlink>
    </a:clrScheme>
    <a:fontScheme name="MinterElli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ME PPT Template_Screen.pptx" id="{E3039EEE-78A5-4872-B9E6-3F12F3B6A064}" vid="{04C95766-9B2D-4111-AC98-1E17A5F20F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ME PPT Template_Screen</Template>
  <TotalTime>5955</TotalTime>
  <Words>15948</Words>
  <Application>Microsoft Office PowerPoint</Application>
  <PresentationFormat>Widescreen</PresentationFormat>
  <Paragraphs>1015</Paragraphs>
  <Slides>61</Slides>
  <Notes>42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61</vt:i4>
      </vt:variant>
    </vt:vector>
  </HeadingPairs>
  <TitlesOfParts>
    <vt:vector size="76" baseType="lpstr">
      <vt:lpstr>HelveticaNeueLTPro-Roman</vt:lpstr>
      <vt:lpstr>Inter</vt:lpstr>
      <vt:lpstr>Museo 100</vt:lpstr>
      <vt:lpstr>Museo_Sans500</vt:lpstr>
      <vt:lpstr>System Font Regular</vt:lpstr>
      <vt:lpstr>Aptos</vt:lpstr>
      <vt:lpstr>Arial</vt:lpstr>
      <vt:lpstr>Arial Black</vt:lpstr>
      <vt:lpstr>Arial Nova</vt:lpstr>
      <vt:lpstr>Calibri</vt:lpstr>
      <vt:lpstr>Lucida Sans Unicode</vt:lpstr>
      <vt:lpstr>Open Sans</vt:lpstr>
      <vt:lpstr>Symbol</vt:lpstr>
      <vt:lpstr>Wingdings</vt:lpstr>
      <vt:lpstr>MinterEllison2</vt:lpstr>
      <vt:lpstr>Impact Seed Governance and Structuring Session </vt:lpstr>
      <vt:lpstr>Agenda </vt:lpstr>
      <vt:lpstr>The for-profit versus not-for-profit (NFP) decision</vt:lpstr>
      <vt:lpstr>PowerPoint Presentation</vt:lpstr>
      <vt:lpstr>For-profit vs not-for-profit </vt:lpstr>
      <vt:lpstr>Capital for purpose Business structures Social Enterprise  and B Corps</vt:lpstr>
      <vt:lpstr>Impact Investment Continuum: Business Models, Funding &amp; Return Profiles  </vt:lpstr>
      <vt:lpstr>Other structuring considerations </vt:lpstr>
      <vt:lpstr>Not-for-profit (NFP) myth busting</vt:lpstr>
      <vt:lpstr>Myth 1 – NFPs do not make profit </vt:lpstr>
      <vt:lpstr>Myth 2 – NFPs cannot undertake commercial activities </vt:lpstr>
      <vt:lpstr>PowerPoint Presentation</vt:lpstr>
      <vt:lpstr>Myth 4 – NFPs cannot pay directors </vt:lpstr>
      <vt:lpstr>Myth 5 – A person cannot earn a wage from a NFP</vt:lpstr>
      <vt:lpstr> Common structures</vt:lpstr>
      <vt:lpstr>Structuring options</vt:lpstr>
      <vt:lpstr>Structuring options</vt:lpstr>
      <vt:lpstr>Proprietary company limited by shares (Pty Ltd)</vt:lpstr>
      <vt:lpstr>Company limited by guarantee (CLG)</vt:lpstr>
      <vt:lpstr>Charity registration and DGR endorsement </vt:lpstr>
      <vt:lpstr>Public benefit certification / verification pathways</vt:lpstr>
      <vt:lpstr>Social enterprises</vt:lpstr>
      <vt:lpstr>Social enterprise models</vt:lpstr>
      <vt:lpstr>Social enterprise certification or verification</vt:lpstr>
      <vt:lpstr>B Corps</vt:lpstr>
      <vt:lpstr> Hybrid  models</vt:lpstr>
      <vt:lpstr>What is a Hybrid model?</vt:lpstr>
      <vt:lpstr>Hybrid model – Illustration</vt:lpstr>
      <vt:lpstr>Challenges / issues that may be associated with a hybrid model </vt:lpstr>
      <vt:lpstr>Hybrid model considerations </vt:lpstr>
      <vt:lpstr>PowerPoint Presentation</vt:lpstr>
      <vt:lpstr> Value chains – capturing public value</vt:lpstr>
      <vt:lpstr>Value chains – creating value</vt:lpstr>
      <vt:lpstr>Value chains – creating value</vt:lpstr>
      <vt:lpstr>Value chains – creating value</vt:lpstr>
      <vt:lpstr>Directors’ duties and good governance</vt:lpstr>
      <vt:lpstr>Governance framework – what should be on your radar? </vt:lpstr>
      <vt:lpstr>Governance</vt:lpstr>
      <vt:lpstr>Good governance</vt:lpstr>
      <vt:lpstr>The Board</vt:lpstr>
      <vt:lpstr>PowerPoint Presentation</vt:lpstr>
      <vt:lpstr>How can boards and management work together?</vt:lpstr>
      <vt:lpstr>The Board continued</vt:lpstr>
      <vt:lpstr>The role of the Board</vt:lpstr>
      <vt:lpstr>Governance for Good</vt:lpstr>
      <vt:lpstr>Governance for Good Top 10 tips for NFP board members </vt:lpstr>
      <vt:lpstr>Australian directors’ duties and responsibilities </vt:lpstr>
      <vt:lpstr>What steps can Australian directors take to discharge the duty of due care and diligence? </vt:lpstr>
      <vt:lpstr>Business Judgment Rule</vt:lpstr>
      <vt:lpstr>PowerPoint Presentation</vt:lpstr>
      <vt:lpstr>What are the key policies govern a NFP?</vt:lpstr>
      <vt:lpstr>Board meetings  </vt:lpstr>
      <vt:lpstr>Board meetings  </vt:lpstr>
      <vt:lpstr>Board meetings  </vt:lpstr>
      <vt:lpstr>Understanding risk</vt:lpstr>
      <vt:lpstr>Components of a risk management framework  </vt:lpstr>
      <vt:lpstr>Questions?</vt:lpstr>
      <vt:lpstr>PowerPoint Presentation</vt:lpstr>
      <vt:lpstr>Case Study 1 – WISE pathway model </vt:lpstr>
      <vt:lpstr>Case Study 3 – Parent / subsidiary model</vt:lpstr>
      <vt:lpstr>Case Study 2 – Donation model</vt:lpstr>
    </vt:vector>
  </TitlesOfParts>
  <Company>MinterEllison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ACCA Governance Training Session</dc:title>
  <dc:creator>MinterEllison</dc:creator>
  <cp:lastModifiedBy>MinterEllison</cp:lastModifiedBy>
  <cp:revision>514</cp:revision>
  <cp:lastPrinted>2024-03-04T05:41:34Z</cp:lastPrinted>
  <dcterms:created xsi:type="dcterms:W3CDTF">2023-09-13T01:35:40Z</dcterms:created>
  <dcterms:modified xsi:type="dcterms:W3CDTF">2024-10-16T22:07:57Z</dcterms:modified>
</cp:coreProperties>
</file>